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6" r:id="rId12"/>
    <p:sldId id="287" r:id="rId13"/>
    <p:sldId id="266" r:id="rId14"/>
    <p:sldId id="268" r:id="rId15"/>
    <p:sldId id="269" r:id="rId16"/>
    <p:sldId id="270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5" r:id="rId27"/>
  </p:sldIdLst>
  <p:sldSz cx="12192000" cy="6858000"/>
  <p:notesSz cx="6858000" cy="9144000"/>
  <p:embeddedFontLst>
    <p:embeddedFont>
      <p:font typeface="Source Han Sans CN Bold" panose="020B0800000000000000" charset="-122"/>
      <p:bold r:id="rId31"/>
    </p:embeddedFont>
    <p:embeddedFont>
      <p:font typeface="OPPOSans H" panose="00020600040101010101" charset="-122"/>
      <p:regular r:id="rId32"/>
    </p:embeddedFont>
    <p:embeddedFont>
      <p:font typeface="Source Han Sans" panose="020B0500000000000000" charset="-122"/>
      <p:regular r:id="rId33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zh-CN" altLang="en-US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模块七</a:t>
            </a:r>
            <a:r>
              <a:rPr kumimoji="1" lang="en-US" altLang="zh-CN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企业资产营运能力分析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665907" y="2012653"/>
            <a:ext cx="1682458" cy="115466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8800">
                <a:ln w="12700">
                  <a:solidFill>
                    <a:srgbClr val="0631E8">
                      <a:alpha val="100000"/>
                    </a:srgbClr>
                  </a:solidFill>
                </a:ln>
                <a:noFill/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462403" y="2012653"/>
            <a:ext cx="1682458" cy="115466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8800">
                <a:ln w="12700">
                  <a:solidFill>
                    <a:srgbClr val="0631E8">
                      <a:alpha val="100000"/>
                    </a:srgbClr>
                  </a:solidFill>
                </a:ln>
                <a:noFill/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247324" y="2012653"/>
            <a:ext cx="1682458" cy="115466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8800">
                <a:ln w="12700">
                  <a:solidFill>
                    <a:srgbClr val="0631E8">
                      <a:alpha val="100000"/>
                    </a:srgbClr>
                  </a:solidFill>
                </a:ln>
                <a:noFill/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800312" y="2807970"/>
            <a:ext cx="335666" cy="497712"/>
          </a:xfrm>
          <a:custGeom>
            <a:avLst/>
            <a:gdLst>
              <a:gd name="connsiteX0" fmla="*/ 152201 w 335666"/>
              <a:gd name="connsiteY0" fmla="*/ 0 h 497712"/>
              <a:gd name="connsiteX1" fmla="*/ 183465 w 335666"/>
              <a:gd name="connsiteY1" fmla="*/ 0 h 497712"/>
              <a:gd name="connsiteX2" fmla="*/ 201657 w 335666"/>
              <a:gd name="connsiteY2" fmla="*/ 2779 h 497712"/>
              <a:gd name="connsiteX3" fmla="*/ 335666 w 335666"/>
              <a:gd name="connsiteY3" fmla="*/ 251930 h 497712"/>
              <a:gd name="connsiteX4" fmla="*/ 233161 w 335666"/>
              <a:gd name="connsiteY4" fmla="*/ 486262 h 497712"/>
              <a:gd name="connsiteX5" fmla="*/ 208819 w 335666"/>
              <a:gd name="connsiteY5" fmla="*/ 497712 h 497712"/>
              <a:gd name="connsiteX6" fmla="*/ 126847 w 335666"/>
              <a:gd name="connsiteY6" fmla="*/ 497712 h 497712"/>
              <a:gd name="connsiteX7" fmla="*/ 102505 w 335666"/>
              <a:gd name="connsiteY7" fmla="*/ 486262 h 497712"/>
              <a:gd name="connsiteX8" fmla="*/ 0 w 335666"/>
              <a:gd name="connsiteY8" fmla="*/ 251930 h 497712"/>
              <a:gd name="connsiteX9" fmla="*/ 134009 w 335666"/>
              <a:gd name="connsiteY9" fmla="*/ 2779 h 497712"/>
              <a:gd name="connsiteX10" fmla="*/ 152201 w 335666"/>
              <a:gd name="connsiteY10" fmla="*/ 0 h 497712"/>
            </a:gdLst>
            <a:ahLst/>
            <a:cxnLst/>
            <a:rect l="l" t="t" r="r" b="b"/>
            <a:pathLst>
              <a:path w="335666" h="497712">
                <a:moveTo>
                  <a:pt x="152201" y="0"/>
                </a:moveTo>
                <a:lnTo>
                  <a:pt x="183465" y="0"/>
                </a:lnTo>
                <a:lnTo>
                  <a:pt x="201657" y="2779"/>
                </a:lnTo>
                <a:cubicBezTo>
                  <a:pt x="278136" y="26493"/>
                  <a:pt x="335666" y="129031"/>
                  <a:pt x="335666" y="251930"/>
                </a:cubicBezTo>
                <a:cubicBezTo>
                  <a:pt x="335666" y="357272"/>
                  <a:pt x="293399" y="447655"/>
                  <a:pt x="233161" y="486262"/>
                </a:cubicBezTo>
                <a:lnTo>
                  <a:pt x="208819" y="497712"/>
                </a:lnTo>
                <a:lnTo>
                  <a:pt x="126847" y="497712"/>
                </a:lnTo>
                <a:lnTo>
                  <a:pt x="102505" y="486262"/>
                </a:lnTo>
                <a:cubicBezTo>
                  <a:pt x="42267" y="447655"/>
                  <a:pt x="0" y="357272"/>
                  <a:pt x="0" y="251930"/>
                </a:cubicBezTo>
                <a:cubicBezTo>
                  <a:pt x="0" y="129031"/>
                  <a:pt x="57530" y="26493"/>
                  <a:pt x="134009" y="2779"/>
                </a:cubicBezTo>
                <a:lnTo>
                  <a:pt x="152201" y="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589992" y="2807970"/>
            <a:ext cx="335666" cy="497712"/>
          </a:xfrm>
          <a:custGeom>
            <a:avLst/>
            <a:gdLst>
              <a:gd name="connsiteX0" fmla="*/ 152201 w 335666"/>
              <a:gd name="connsiteY0" fmla="*/ 0 h 497712"/>
              <a:gd name="connsiteX1" fmla="*/ 183465 w 335666"/>
              <a:gd name="connsiteY1" fmla="*/ 0 h 497712"/>
              <a:gd name="connsiteX2" fmla="*/ 201657 w 335666"/>
              <a:gd name="connsiteY2" fmla="*/ 2779 h 497712"/>
              <a:gd name="connsiteX3" fmla="*/ 335666 w 335666"/>
              <a:gd name="connsiteY3" fmla="*/ 251930 h 497712"/>
              <a:gd name="connsiteX4" fmla="*/ 233161 w 335666"/>
              <a:gd name="connsiteY4" fmla="*/ 486262 h 497712"/>
              <a:gd name="connsiteX5" fmla="*/ 208819 w 335666"/>
              <a:gd name="connsiteY5" fmla="*/ 497712 h 497712"/>
              <a:gd name="connsiteX6" fmla="*/ 126847 w 335666"/>
              <a:gd name="connsiteY6" fmla="*/ 497712 h 497712"/>
              <a:gd name="connsiteX7" fmla="*/ 102505 w 335666"/>
              <a:gd name="connsiteY7" fmla="*/ 486262 h 497712"/>
              <a:gd name="connsiteX8" fmla="*/ 0 w 335666"/>
              <a:gd name="connsiteY8" fmla="*/ 251930 h 497712"/>
              <a:gd name="connsiteX9" fmla="*/ 134009 w 335666"/>
              <a:gd name="connsiteY9" fmla="*/ 2779 h 497712"/>
              <a:gd name="connsiteX10" fmla="*/ 152201 w 335666"/>
              <a:gd name="connsiteY10" fmla="*/ 0 h 497712"/>
            </a:gdLst>
            <a:ahLst/>
            <a:cxnLst/>
            <a:rect l="l" t="t" r="r" b="b"/>
            <a:pathLst>
              <a:path w="335666" h="497712">
                <a:moveTo>
                  <a:pt x="152201" y="0"/>
                </a:moveTo>
                <a:lnTo>
                  <a:pt x="183465" y="0"/>
                </a:lnTo>
                <a:lnTo>
                  <a:pt x="201657" y="2779"/>
                </a:lnTo>
                <a:cubicBezTo>
                  <a:pt x="278136" y="26493"/>
                  <a:pt x="335666" y="129031"/>
                  <a:pt x="335666" y="251930"/>
                </a:cubicBezTo>
                <a:cubicBezTo>
                  <a:pt x="335666" y="357272"/>
                  <a:pt x="293399" y="447655"/>
                  <a:pt x="233161" y="486262"/>
                </a:cubicBezTo>
                <a:lnTo>
                  <a:pt x="208819" y="497712"/>
                </a:lnTo>
                <a:lnTo>
                  <a:pt x="126847" y="497712"/>
                </a:lnTo>
                <a:lnTo>
                  <a:pt x="102505" y="486262"/>
                </a:lnTo>
                <a:cubicBezTo>
                  <a:pt x="42267" y="447655"/>
                  <a:pt x="0" y="357272"/>
                  <a:pt x="0" y="251930"/>
                </a:cubicBezTo>
                <a:cubicBezTo>
                  <a:pt x="0" y="129031"/>
                  <a:pt x="57530" y="26493"/>
                  <a:pt x="134009" y="2779"/>
                </a:cubicBezTo>
                <a:lnTo>
                  <a:pt x="152201" y="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91937" y="2807970"/>
            <a:ext cx="335666" cy="497712"/>
          </a:xfrm>
          <a:custGeom>
            <a:avLst/>
            <a:gdLst>
              <a:gd name="connsiteX0" fmla="*/ 152201 w 335666"/>
              <a:gd name="connsiteY0" fmla="*/ 0 h 497712"/>
              <a:gd name="connsiteX1" fmla="*/ 183465 w 335666"/>
              <a:gd name="connsiteY1" fmla="*/ 0 h 497712"/>
              <a:gd name="connsiteX2" fmla="*/ 201657 w 335666"/>
              <a:gd name="connsiteY2" fmla="*/ 2779 h 497712"/>
              <a:gd name="connsiteX3" fmla="*/ 335666 w 335666"/>
              <a:gd name="connsiteY3" fmla="*/ 251930 h 497712"/>
              <a:gd name="connsiteX4" fmla="*/ 233161 w 335666"/>
              <a:gd name="connsiteY4" fmla="*/ 486262 h 497712"/>
              <a:gd name="connsiteX5" fmla="*/ 208819 w 335666"/>
              <a:gd name="connsiteY5" fmla="*/ 497712 h 497712"/>
              <a:gd name="connsiteX6" fmla="*/ 126847 w 335666"/>
              <a:gd name="connsiteY6" fmla="*/ 497712 h 497712"/>
              <a:gd name="connsiteX7" fmla="*/ 102505 w 335666"/>
              <a:gd name="connsiteY7" fmla="*/ 486262 h 497712"/>
              <a:gd name="connsiteX8" fmla="*/ 0 w 335666"/>
              <a:gd name="connsiteY8" fmla="*/ 251930 h 497712"/>
              <a:gd name="connsiteX9" fmla="*/ 134009 w 335666"/>
              <a:gd name="connsiteY9" fmla="*/ 2779 h 497712"/>
              <a:gd name="connsiteX10" fmla="*/ 152201 w 335666"/>
              <a:gd name="connsiteY10" fmla="*/ 0 h 497712"/>
            </a:gdLst>
            <a:ahLst/>
            <a:cxnLst/>
            <a:rect l="l" t="t" r="r" b="b"/>
            <a:pathLst>
              <a:path w="335666" h="497712">
                <a:moveTo>
                  <a:pt x="152201" y="0"/>
                </a:moveTo>
                <a:lnTo>
                  <a:pt x="183465" y="0"/>
                </a:lnTo>
                <a:lnTo>
                  <a:pt x="201657" y="2779"/>
                </a:lnTo>
                <a:cubicBezTo>
                  <a:pt x="278136" y="26493"/>
                  <a:pt x="335666" y="129031"/>
                  <a:pt x="335666" y="251930"/>
                </a:cubicBezTo>
                <a:cubicBezTo>
                  <a:pt x="335666" y="357272"/>
                  <a:pt x="293399" y="447655"/>
                  <a:pt x="233161" y="486262"/>
                </a:cubicBezTo>
                <a:lnTo>
                  <a:pt x="208819" y="497712"/>
                </a:lnTo>
                <a:lnTo>
                  <a:pt x="126847" y="497712"/>
                </a:lnTo>
                <a:lnTo>
                  <a:pt x="102505" y="486262"/>
                </a:lnTo>
                <a:cubicBezTo>
                  <a:pt x="42267" y="447655"/>
                  <a:pt x="0" y="357272"/>
                  <a:pt x="0" y="251930"/>
                </a:cubicBezTo>
                <a:cubicBezTo>
                  <a:pt x="0" y="129031"/>
                  <a:pt x="57530" y="26493"/>
                  <a:pt x="134009" y="2779"/>
                </a:cubicBezTo>
                <a:lnTo>
                  <a:pt x="152201" y="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-439838" y="2774420"/>
            <a:ext cx="12509918" cy="586000"/>
          </a:xfrm>
          <a:prstGeom prst="rightArrow">
            <a:avLst>
              <a:gd name="adj1" fmla="val 50000"/>
              <a:gd name="adj2" fmla="val 88462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126127" y="2807970"/>
            <a:ext cx="2323129" cy="497712"/>
          </a:xfrm>
          <a:custGeom>
            <a:avLst/>
            <a:gdLst>
              <a:gd name="connsiteX0" fmla="*/ 0 w 2323129"/>
              <a:gd name="connsiteY0" fmla="*/ 0 h 497712"/>
              <a:gd name="connsiteX1" fmla="*/ 2240175 w 2323129"/>
              <a:gd name="connsiteY1" fmla="*/ 0 h 497712"/>
              <a:gd name="connsiteX2" fmla="*/ 2323129 w 2323129"/>
              <a:gd name="connsiteY2" fmla="*/ 82954 h 497712"/>
              <a:gd name="connsiteX3" fmla="*/ 2323129 w 2323129"/>
              <a:gd name="connsiteY3" fmla="*/ 414758 h 497712"/>
              <a:gd name="connsiteX4" fmla="*/ 2240175 w 2323129"/>
              <a:gd name="connsiteY4" fmla="*/ 497712 h 497712"/>
              <a:gd name="connsiteX5" fmla="*/ 25354 w 2323129"/>
              <a:gd name="connsiteY5" fmla="*/ 497712 h 497712"/>
              <a:gd name="connsiteX6" fmla="*/ 49696 w 2323129"/>
              <a:gd name="connsiteY6" fmla="*/ 486262 h 497712"/>
              <a:gd name="connsiteX7" fmla="*/ 152201 w 2323129"/>
              <a:gd name="connsiteY7" fmla="*/ 251930 h 497712"/>
              <a:gd name="connsiteX8" fmla="*/ 18192 w 2323129"/>
              <a:gd name="connsiteY8" fmla="*/ 2779 h 497712"/>
              <a:gd name="connsiteX9" fmla="*/ 0 w 2323129"/>
              <a:gd name="connsiteY9" fmla="*/ 0 h 497712"/>
            </a:gdLst>
            <a:ahLst/>
            <a:cxnLst/>
            <a:rect l="l" t="t" r="r" b="b"/>
            <a:pathLst>
              <a:path w="2323129" h="497712">
                <a:moveTo>
                  <a:pt x="0" y="0"/>
                </a:moveTo>
                <a:lnTo>
                  <a:pt x="2240175" y="0"/>
                </a:lnTo>
                <a:cubicBezTo>
                  <a:pt x="2285989" y="0"/>
                  <a:pt x="2323129" y="37140"/>
                  <a:pt x="2323129" y="82954"/>
                </a:cubicBezTo>
                <a:lnTo>
                  <a:pt x="2323129" y="414758"/>
                </a:lnTo>
                <a:cubicBezTo>
                  <a:pt x="2323129" y="460572"/>
                  <a:pt x="2285989" y="497712"/>
                  <a:pt x="2240175" y="497712"/>
                </a:cubicBezTo>
                <a:lnTo>
                  <a:pt x="25354" y="497712"/>
                </a:lnTo>
                <a:lnTo>
                  <a:pt x="49696" y="486262"/>
                </a:lnTo>
                <a:cubicBezTo>
                  <a:pt x="109934" y="447655"/>
                  <a:pt x="152201" y="357272"/>
                  <a:pt x="152201" y="251930"/>
                </a:cubicBezTo>
                <a:cubicBezTo>
                  <a:pt x="152201" y="129031"/>
                  <a:pt x="94671" y="26493"/>
                  <a:pt x="18192" y="277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135555" y="2897659"/>
            <a:ext cx="2435058" cy="3482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行业基准数据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934502" y="2807970"/>
            <a:ext cx="2323129" cy="497712"/>
          </a:xfrm>
          <a:custGeom>
            <a:avLst/>
            <a:gdLst>
              <a:gd name="connsiteX0" fmla="*/ 0 w 2323129"/>
              <a:gd name="connsiteY0" fmla="*/ 0 h 497712"/>
              <a:gd name="connsiteX1" fmla="*/ 2240175 w 2323129"/>
              <a:gd name="connsiteY1" fmla="*/ 0 h 497712"/>
              <a:gd name="connsiteX2" fmla="*/ 2323129 w 2323129"/>
              <a:gd name="connsiteY2" fmla="*/ 82954 h 497712"/>
              <a:gd name="connsiteX3" fmla="*/ 2323129 w 2323129"/>
              <a:gd name="connsiteY3" fmla="*/ 414758 h 497712"/>
              <a:gd name="connsiteX4" fmla="*/ 2240175 w 2323129"/>
              <a:gd name="connsiteY4" fmla="*/ 497712 h 497712"/>
              <a:gd name="connsiteX5" fmla="*/ 25354 w 2323129"/>
              <a:gd name="connsiteY5" fmla="*/ 497712 h 497712"/>
              <a:gd name="connsiteX6" fmla="*/ 49696 w 2323129"/>
              <a:gd name="connsiteY6" fmla="*/ 486262 h 497712"/>
              <a:gd name="connsiteX7" fmla="*/ 152201 w 2323129"/>
              <a:gd name="connsiteY7" fmla="*/ 251930 h 497712"/>
              <a:gd name="connsiteX8" fmla="*/ 18192 w 2323129"/>
              <a:gd name="connsiteY8" fmla="*/ 2779 h 497712"/>
              <a:gd name="connsiteX9" fmla="*/ 0 w 2323129"/>
              <a:gd name="connsiteY9" fmla="*/ 0 h 497712"/>
            </a:gdLst>
            <a:ahLst/>
            <a:cxnLst/>
            <a:rect l="l" t="t" r="r" b="b"/>
            <a:pathLst>
              <a:path w="2323129" h="497712">
                <a:moveTo>
                  <a:pt x="0" y="0"/>
                </a:moveTo>
                <a:lnTo>
                  <a:pt x="2240175" y="0"/>
                </a:lnTo>
                <a:cubicBezTo>
                  <a:pt x="2285989" y="0"/>
                  <a:pt x="2323129" y="37140"/>
                  <a:pt x="2323129" y="82954"/>
                </a:cubicBezTo>
                <a:lnTo>
                  <a:pt x="2323129" y="414758"/>
                </a:lnTo>
                <a:cubicBezTo>
                  <a:pt x="2323129" y="460572"/>
                  <a:pt x="2285989" y="497712"/>
                  <a:pt x="2240175" y="497712"/>
                </a:cubicBezTo>
                <a:lnTo>
                  <a:pt x="25354" y="497712"/>
                </a:lnTo>
                <a:lnTo>
                  <a:pt x="49696" y="486262"/>
                </a:lnTo>
                <a:cubicBezTo>
                  <a:pt x="109934" y="447655"/>
                  <a:pt x="152201" y="357272"/>
                  <a:pt x="152201" y="251930"/>
                </a:cubicBezTo>
                <a:cubicBezTo>
                  <a:pt x="152201" y="129031"/>
                  <a:pt x="94671" y="26493"/>
                  <a:pt x="18192" y="277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943930" y="2897659"/>
            <a:ext cx="2435058" cy="3482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供应链特征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724182" y="2807970"/>
            <a:ext cx="2323129" cy="497712"/>
          </a:xfrm>
          <a:custGeom>
            <a:avLst/>
            <a:gdLst>
              <a:gd name="connsiteX0" fmla="*/ 0 w 2323129"/>
              <a:gd name="connsiteY0" fmla="*/ 0 h 497712"/>
              <a:gd name="connsiteX1" fmla="*/ 2240175 w 2323129"/>
              <a:gd name="connsiteY1" fmla="*/ 0 h 497712"/>
              <a:gd name="connsiteX2" fmla="*/ 2323129 w 2323129"/>
              <a:gd name="connsiteY2" fmla="*/ 82954 h 497712"/>
              <a:gd name="connsiteX3" fmla="*/ 2323129 w 2323129"/>
              <a:gd name="connsiteY3" fmla="*/ 414758 h 497712"/>
              <a:gd name="connsiteX4" fmla="*/ 2240175 w 2323129"/>
              <a:gd name="connsiteY4" fmla="*/ 497712 h 497712"/>
              <a:gd name="connsiteX5" fmla="*/ 25354 w 2323129"/>
              <a:gd name="connsiteY5" fmla="*/ 497712 h 497712"/>
              <a:gd name="connsiteX6" fmla="*/ 49696 w 2323129"/>
              <a:gd name="connsiteY6" fmla="*/ 486262 h 497712"/>
              <a:gd name="connsiteX7" fmla="*/ 152201 w 2323129"/>
              <a:gd name="connsiteY7" fmla="*/ 251930 h 497712"/>
              <a:gd name="connsiteX8" fmla="*/ 18192 w 2323129"/>
              <a:gd name="connsiteY8" fmla="*/ 2779 h 497712"/>
              <a:gd name="connsiteX9" fmla="*/ 0 w 2323129"/>
              <a:gd name="connsiteY9" fmla="*/ 0 h 497712"/>
            </a:gdLst>
            <a:ahLst/>
            <a:cxnLst/>
            <a:rect l="l" t="t" r="r" b="b"/>
            <a:pathLst>
              <a:path w="2323129" h="497712">
                <a:moveTo>
                  <a:pt x="0" y="0"/>
                </a:moveTo>
                <a:lnTo>
                  <a:pt x="2240175" y="0"/>
                </a:lnTo>
                <a:cubicBezTo>
                  <a:pt x="2285989" y="0"/>
                  <a:pt x="2323129" y="37140"/>
                  <a:pt x="2323129" y="82954"/>
                </a:cubicBezTo>
                <a:lnTo>
                  <a:pt x="2323129" y="414758"/>
                </a:lnTo>
                <a:cubicBezTo>
                  <a:pt x="2323129" y="460572"/>
                  <a:pt x="2285989" y="497712"/>
                  <a:pt x="2240175" y="497712"/>
                </a:cubicBezTo>
                <a:lnTo>
                  <a:pt x="25354" y="497712"/>
                </a:lnTo>
                <a:lnTo>
                  <a:pt x="49696" y="486262"/>
                </a:lnTo>
                <a:cubicBezTo>
                  <a:pt x="109934" y="447655"/>
                  <a:pt x="152201" y="357272"/>
                  <a:pt x="152201" y="251930"/>
                </a:cubicBezTo>
                <a:cubicBezTo>
                  <a:pt x="152201" y="129031"/>
                  <a:pt x="94671" y="26493"/>
                  <a:pt x="18192" y="2779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733610" y="2897659"/>
            <a:ext cx="2435058" cy="3482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新能源转型冲击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5400000">
            <a:off x="855708" y="3693160"/>
            <a:ext cx="2738120" cy="2346960"/>
          </a:xfrm>
          <a:prstGeom prst="homePlate">
            <a:avLst>
              <a:gd name="adj" fmla="val 26294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036320" y="3477986"/>
            <a:ext cx="2376896" cy="81643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5400000">
            <a:off x="4720590" y="3693160"/>
            <a:ext cx="2738120" cy="2346960"/>
          </a:xfrm>
          <a:prstGeom prst="homePlate">
            <a:avLst>
              <a:gd name="adj" fmla="val 26294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901202" y="3477986"/>
            <a:ext cx="2376896" cy="81643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5400000">
            <a:off x="8469630" y="3693160"/>
            <a:ext cx="2738120" cy="2346960"/>
          </a:xfrm>
          <a:prstGeom prst="homePlate">
            <a:avLst>
              <a:gd name="adj" fmla="val 26294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8650242" y="3477986"/>
            <a:ext cx="2376896" cy="81643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1200150" y="3657601"/>
            <a:ext cx="2032908" cy="18696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7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存货周转天数：整车制造行业平均45天，零部件行业平均30天，长安汽车存货周转天数低于行业均值，表明其存货管理效率较高，库存控制能力强。
应收账款周转率：主机厂行业平均8次/年，经销商行业平均12次/年，长城汽车应收账款周转率高于行业均值，说明其回款速度快，资金周转效率高。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5073196" y="3657601"/>
            <a:ext cx="2032908" cy="18696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7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JIT模式（长安）：长安汽车采用准时制生产模式，通过与供应商紧密合作，实现零部件的及时供应，有效降低了存货水平，提高了资产周转效率。
垂直整合（长城）：长城汽车采用垂直整合模式，自主生产关键零部件，虽然增加了固定资产投资，但提高了零部件供应的稳定性和质量控制能力，对存货周转产生积极影响。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8820603" y="3657601"/>
            <a:ext cx="2032908" cy="18696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21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新能源转型对汽车行业产生了深远影响，特别是三电系统（电池、电机、电控）的库存管理与传统燃油车存在显著差异。长安汽车在新能源转型过程中，面临三电系统库存管理的挑战，需要优化库存策略，以适应市场需求的变化。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 rot="5400000">
            <a:off x="4385310" y="3005667"/>
            <a:ext cx="182880" cy="115146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 rot="5400000">
            <a:off x="4160520" y="3005667"/>
            <a:ext cx="182880" cy="115146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 rot="5400000">
            <a:off x="3935730" y="3005667"/>
            <a:ext cx="182880" cy="115146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rot="5400000">
            <a:off x="8195310" y="3005667"/>
            <a:ext cx="182880" cy="115146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rot="5400000">
            <a:off x="7970520" y="3005667"/>
            <a:ext cx="182880" cy="115146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 rot="5400000">
            <a:off x="7745730" y="3005667"/>
            <a:ext cx="182880" cy="115146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汽车行业营运特性基础</a:t>
            </a: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 rot="5400000">
            <a:off x="4927488" y="-3337448"/>
            <a:ext cx="99060" cy="863323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 rot="19381400" flipH="1">
            <a:off x="78135" y="464640"/>
            <a:ext cx="653381" cy="436022"/>
          </a:xfrm>
          <a:custGeom>
            <a:avLst/>
            <a:gdLst>
              <a:gd name="connsiteX0" fmla="*/ 362469 w 653381"/>
              <a:gd name="connsiteY0" fmla="*/ 4241 h 436022"/>
              <a:gd name="connsiteX1" fmla="*/ 396364 w 653381"/>
              <a:gd name="connsiteY1" fmla="*/ 61368 h 436022"/>
              <a:gd name="connsiteX2" fmla="*/ 396732 w 653381"/>
              <a:gd name="connsiteY2" fmla="*/ 137992 h 436022"/>
              <a:gd name="connsiteX3" fmla="*/ 572317 w 653381"/>
              <a:gd name="connsiteY3" fmla="*/ 137992 h 436022"/>
              <a:gd name="connsiteX4" fmla="*/ 653381 w 653381"/>
              <a:gd name="connsiteY4" fmla="*/ 219056 h 436022"/>
              <a:gd name="connsiteX5" fmla="*/ 572317 w 653381"/>
              <a:gd name="connsiteY5" fmla="*/ 300120 h 436022"/>
              <a:gd name="connsiteX6" fmla="*/ 397511 w 653381"/>
              <a:gd name="connsiteY6" fmla="*/ 300120 h 436022"/>
              <a:gd name="connsiteX7" fmla="*/ 397862 w 653381"/>
              <a:gd name="connsiteY7" fmla="*/ 373034 h 436022"/>
              <a:gd name="connsiteX8" fmla="*/ 305140 w 653381"/>
              <a:gd name="connsiteY8" fmla="*/ 427039 h 436022"/>
              <a:gd name="connsiteX9" fmla="*/ 33218 w 653381"/>
              <a:gd name="connsiteY9" fmla="*/ 271065 h 436022"/>
              <a:gd name="connsiteX10" fmla="*/ 33021 w 653381"/>
              <a:gd name="connsiteY10" fmla="*/ 163763 h 436022"/>
              <a:gd name="connsiteX11" fmla="*/ 302805 w 653381"/>
              <a:gd name="connsiteY11" fmla="*/ 7703 h 436022"/>
              <a:gd name="connsiteX12" fmla="*/ 362469 w 653381"/>
              <a:gd name="connsiteY12" fmla="*/ 4241 h 436022"/>
            </a:gdLst>
            <a:ahLst/>
            <a:cxnLst/>
            <a:rect l="l" t="t" r="r" b="b"/>
            <a:pathLst>
              <a:path w="653381" h="436022">
                <a:moveTo>
                  <a:pt x="362469" y="4241"/>
                </a:moveTo>
                <a:cubicBezTo>
                  <a:pt x="378628" y="10999"/>
                  <a:pt x="392701" y="27110"/>
                  <a:pt x="396364" y="61368"/>
                </a:cubicBezTo>
                <a:lnTo>
                  <a:pt x="396732" y="137992"/>
                </a:lnTo>
                <a:lnTo>
                  <a:pt x="572317" y="137992"/>
                </a:lnTo>
                <a:cubicBezTo>
                  <a:pt x="617087" y="137992"/>
                  <a:pt x="653381" y="174286"/>
                  <a:pt x="653381" y="219056"/>
                </a:cubicBezTo>
                <a:cubicBezTo>
                  <a:pt x="653381" y="263826"/>
                  <a:pt x="617087" y="300120"/>
                  <a:pt x="572317" y="300120"/>
                </a:cubicBezTo>
                <a:lnTo>
                  <a:pt x="397511" y="300120"/>
                </a:lnTo>
                <a:lnTo>
                  <a:pt x="397862" y="373034"/>
                </a:lnTo>
                <a:cubicBezTo>
                  <a:pt x="397862" y="373034"/>
                  <a:pt x="389002" y="464424"/>
                  <a:pt x="305140" y="427039"/>
                </a:cubicBezTo>
                <a:lnTo>
                  <a:pt x="33218" y="271065"/>
                </a:lnTo>
                <a:cubicBezTo>
                  <a:pt x="33218" y="271065"/>
                  <a:pt x="-41392" y="217550"/>
                  <a:pt x="33021" y="163763"/>
                </a:cubicBezTo>
                <a:lnTo>
                  <a:pt x="302805" y="7703"/>
                </a:lnTo>
                <a:cubicBezTo>
                  <a:pt x="302805" y="7703"/>
                  <a:pt x="335536" y="-7020"/>
                  <a:pt x="362469" y="4241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755343" y="2656172"/>
            <a:ext cx="4013930" cy="3045808"/>
          </a:xfrm>
          <a:prstGeom prst="rect">
            <a:avLst/>
          </a:prstGeom>
          <a:solidFill>
            <a:schemeClr val="bg1"/>
          </a:solidFill>
          <a:ln w="38100" cap="sq">
            <a:noFill/>
            <a:miter/>
          </a:ln>
          <a:effectLst>
            <a:outerShdw blurRad="317500" dist="127000" dir="3000000" algn="tl" rotWithShape="0">
              <a:schemeClr val="accent1">
                <a:alpha val="1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755343" y="2656172"/>
            <a:ext cx="4013930" cy="95388"/>
          </a:xfrm>
          <a:prstGeom prst="rect">
            <a:avLst/>
          </a:prstGeom>
          <a:solidFill>
            <a:schemeClr val="accent1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023092" y="3012905"/>
            <a:ext cx="3377790" cy="24226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存货周转天数：2020年38天，2021年42天，2022年47天，存货周转天数逐年上升，表明存货管理效率有所下降，可能与市场需求波动或生产计划调整有关。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422727" y="2656172"/>
            <a:ext cx="4013930" cy="3045808"/>
          </a:xfrm>
          <a:prstGeom prst="rect">
            <a:avLst/>
          </a:prstGeom>
          <a:solidFill>
            <a:schemeClr val="bg1"/>
          </a:solidFill>
          <a:ln w="38100" cap="sq">
            <a:noFill/>
            <a:miter/>
          </a:ln>
          <a:effectLst>
            <a:outerShdw blurRad="317500" dist="127000" dir="3000000" algn="tl" rotWithShape="0">
              <a:schemeClr val="accent1">
                <a:alpha val="1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422727" y="2656172"/>
            <a:ext cx="4013930" cy="95388"/>
          </a:xfrm>
          <a:prstGeom prst="rect">
            <a:avLst/>
          </a:prstGeom>
          <a:solidFill>
            <a:schemeClr val="accent1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90476" y="3012906"/>
            <a:ext cx="3377790" cy="24185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应收账款周转率：2020年9.2次，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003300" y="1151071"/>
            <a:ext cx="8794750" cy="1228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核心数据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长安汽车营运指标解析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>
            <a:off x="4927488" y="-3337448"/>
            <a:ext cx="99060" cy="863323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19381400" flipH="1">
            <a:off x="78135" y="464640"/>
            <a:ext cx="653381" cy="436022"/>
          </a:xfrm>
          <a:custGeom>
            <a:avLst/>
            <a:gdLst>
              <a:gd name="connsiteX0" fmla="*/ 362469 w 653381"/>
              <a:gd name="connsiteY0" fmla="*/ 4241 h 436022"/>
              <a:gd name="connsiteX1" fmla="*/ 396364 w 653381"/>
              <a:gd name="connsiteY1" fmla="*/ 61368 h 436022"/>
              <a:gd name="connsiteX2" fmla="*/ 396732 w 653381"/>
              <a:gd name="connsiteY2" fmla="*/ 137992 h 436022"/>
              <a:gd name="connsiteX3" fmla="*/ 572317 w 653381"/>
              <a:gd name="connsiteY3" fmla="*/ 137992 h 436022"/>
              <a:gd name="connsiteX4" fmla="*/ 653381 w 653381"/>
              <a:gd name="connsiteY4" fmla="*/ 219056 h 436022"/>
              <a:gd name="connsiteX5" fmla="*/ 572317 w 653381"/>
              <a:gd name="connsiteY5" fmla="*/ 300120 h 436022"/>
              <a:gd name="connsiteX6" fmla="*/ 397511 w 653381"/>
              <a:gd name="connsiteY6" fmla="*/ 300120 h 436022"/>
              <a:gd name="connsiteX7" fmla="*/ 397862 w 653381"/>
              <a:gd name="connsiteY7" fmla="*/ 373034 h 436022"/>
              <a:gd name="connsiteX8" fmla="*/ 305140 w 653381"/>
              <a:gd name="connsiteY8" fmla="*/ 427039 h 436022"/>
              <a:gd name="connsiteX9" fmla="*/ 33218 w 653381"/>
              <a:gd name="connsiteY9" fmla="*/ 271065 h 436022"/>
              <a:gd name="connsiteX10" fmla="*/ 33021 w 653381"/>
              <a:gd name="connsiteY10" fmla="*/ 163763 h 436022"/>
              <a:gd name="connsiteX11" fmla="*/ 302805 w 653381"/>
              <a:gd name="connsiteY11" fmla="*/ 7703 h 436022"/>
              <a:gd name="connsiteX12" fmla="*/ 362469 w 653381"/>
              <a:gd name="connsiteY12" fmla="*/ 4241 h 436022"/>
            </a:gdLst>
            <a:ahLst/>
            <a:cxnLst/>
            <a:rect l="l" t="t" r="r" b="b"/>
            <a:pathLst>
              <a:path w="653381" h="436022">
                <a:moveTo>
                  <a:pt x="362469" y="4241"/>
                </a:moveTo>
                <a:cubicBezTo>
                  <a:pt x="378628" y="10999"/>
                  <a:pt x="392701" y="27110"/>
                  <a:pt x="396364" y="61368"/>
                </a:cubicBezTo>
                <a:lnTo>
                  <a:pt x="396732" y="137992"/>
                </a:lnTo>
                <a:lnTo>
                  <a:pt x="572317" y="137992"/>
                </a:lnTo>
                <a:cubicBezTo>
                  <a:pt x="617087" y="137992"/>
                  <a:pt x="653381" y="174286"/>
                  <a:pt x="653381" y="219056"/>
                </a:cubicBezTo>
                <a:cubicBezTo>
                  <a:pt x="653381" y="263826"/>
                  <a:pt x="617087" y="300120"/>
                  <a:pt x="572317" y="300120"/>
                </a:cubicBezTo>
                <a:lnTo>
                  <a:pt x="397511" y="300120"/>
                </a:lnTo>
                <a:lnTo>
                  <a:pt x="397862" y="373034"/>
                </a:lnTo>
                <a:cubicBezTo>
                  <a:pt x="397862" y="373034"/>
                  <a:pt x="389002" y="464424"/>
                  <a:pt x="305140" y="427039"/>
                </a:cubicBezTo>
                <a:lnTo>
                  <a:pt x="33218" y="271065"/>
                </a:lnTo>
                <a:cubicBezTo>
                  <a:pt x="33218" y="271065"/>
                  <a:pt x="-41392" y="217550"/>
                  <a:pt x="33021" y="163763"/>
                </a:cubicBezTo>
                <a:lnTo>
                  <a:pt x="302805" y="7703"/>
                </a:lnTo>
                <a:cubicBezTo>
                  <a:pt x="302805" y="7703"/>
                  <a:pt x="335536" y="-7020"/>
                  <a:pt x="362469" y="4241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102703" y="2568319"/>
            <a:ext cx="3986594" cy="1751854"/>
          </a:xfrm>
          <a:custGeom>
            <a:avLst/>
            <a:gdLst/>
            <a:ahLst/>
            <a:cxnLst/>
            <a:rect l="0" t="0" r="r" b="b"/>
            <a:pathLst>
              <a:path w="21148" h="20611" extrusionOk="0">
                <a:moveTo>
                  <a:pt x="16500" y="20611"/>
                </a:moveTo>
                <a:cubicBezTo>
                  <a:pt x="15311" y="20611"/>
                  <a:pt x="14122" y="19597"/>
                  <a:pt x="13218" y="17594"/>
                </a:cubicBezTo>
                <a:cubicBezTo>
                  <a:pt x="10257" y="11028"/>
                  <a:pt x="10257" y="11028"/>
                  <a:pt x="10257" y="11028"/>
                </a:cubicBezTo>
                <a:cubicBezTo>
                  <a:pt x="7284" y="4437"/>
                  <a:pt x="7284" y="4437"/>
                  <a:pt x="7284" y="4437"/>
                </a:cubicBezTo>
                <a:cubicBezTo>
                  <a:pt x="6586" y="2890"/>
                  <a:pt x="5649" y="2028"/>
                  <a:pt x="4642" y="2028"/>
                </a:cubicBezTo>
                <a:cubicBezTo>
                  <a:pt x="3648" y="2028"/>
                  <a:pt x="2710" y="2890"/>
                  <a:pt x="2001" y="4437"/>
                </a:cubicBezTo>
                <a:cubicBezTo>
                  <a:pt x="1304" y="6008"/>
                  <a:pt x="915" y="8087"/>
                  <a:pt x="915" y="10293"/>
                </a:cubicBezTo>
                <a:cubicBezTo>
                  <a:pt x="915" y="12524"/>
                  <a:pt x="1304" y="14603"/>
                  <a:pt x="2001" y="16149"/>
                </a:cubicBezTo>
                <a:cubicBezTo>
                  <a:pt x="3465" y="19394"/>
                  <a:pt x="5832" y="19394"/>
                  <a:pt x="7284" y="16149"/>
                </a:cubicBezTo>
                <a:cubicBezTo>
                  <a:pt x="9491" y="11256"/>
                  <a:pt x="9491" y="11256"/>
                  <a:pt x="9491" y="11256"/>
                </a:cubicBezTo>
                <a:cubicBezTo>
                  <a:pt x="10143" y="12701"/>
                  <a:pt x="10143" y="12701"/>
                  <a:pt x="10143" y="12701"/>
                </a:cubicBezTo>
                <a:cubicBezTo>
                  <a:pt x="7936" y="17594"/>
                  <a:pt x="7936" y="17594"/>
                  <a:pt x="7936" y="17594"/>
                </a:cubicBezTo>
                <a:cubicBezTo>
                  <a:pt x="6118" y="21600"/>
                  <a:pt x="3167" y="21600"/>
                  <a:pt x="1361" y="17594"/>
                </a:cubicBezTo>
                <a:cubicBezTo>
                  <a:pt x="480" y="15642"/>
                  <a:pt x="0" y="13056"/>
                  <a:pt x="0" y="10293"/>
                </a:cubicBezTo>
                <a:cubicBezTo>
                  <a:pt x="0" y="7555"/>
                  <a:pt x="480" y="4969"/>
                  <a:pt x="1361" y="3017"/>
                </a:cubicBezTo>
                <a:cubicBezTo>
                  <a:pt x="2241" y="1065"/>
                  <a:pt x="3408" y="0"/>
                  <a:pt x="4642" y="0"/>
                </a:cubicBezTo>
                <a:cubicBezTo>
                  <a:pt x="5889" y="0"/>
                  <a:pt x="7055" y="1065"/>
                  <a:pt x="7936" y="3017"/>
                </a:cubicBezTo>
                <a:cubicBezTo>
                  <a:pt x="10897" y="9583"/>
                  <a:pt x="10897" y="9583"/>
                  <a:pt x="10897" y="9583"/>
                </a:cubicBezTo>
                <a:cubicBezTo>
                  <a:pt x="13859" y="16149"/>
                  <a:pt x="13859" y="16149"/>
                  <a:pt x="13859" y="16149"/>
                </a:cubicBezTo>
                <a:cubicBezTo>
                  <a:pt x="15322" y="19394"/>
                  <a:pt x="17689" y="19394"/>
                  <a:pt x="19142" y="16149"/>
                </a:cubicBezTo>
                <a:cubicBezTo>
                  <a:pt x="20605" y="12930"/>
                  <a:pt x="20605" y="7682"/>
                  <a:pt x="19142" y="4437"/>
                </a:cubicBezTo>
                <a:cubicBezTo>
                  <a:pt x="18444" y="2890"/>
                  <a:pt x="17506" y="2028"/>
                  <a:pt x="16500" y="2028"/>
                </a:cubicBezTo>
                <a:cubicBezTo>
                  <a:pt x="15505" y="2028"/>
                  <a:pt x="14568" y="2890"/>
                  <a:pt x="13859" y="4437"/>
                </a:cubicBezTo>
                <a:cubicBezTo>
                  <a:pt x="11640" y="9380"/>
                  <a:pt x="11640" y="9380"/>
                  <a:pt x="11640" y="9380"/>
                </a:cubicBezTo>
                <a:cubicBezTo>
                  <a:pt x="10989" y="7935"/>
                  <a:pt x="10989" y="7935"/>
                  <a:pt x="10989" y="7935"/>
                </a:cubicBezTo>
                <a:cubicBezTo>
                  <a:pt x="13218" y="3017"/>
                  <a:pt x="13218" y="3017"/>
                  <a:pt x="13218" y="3017"/>
                </a:cubicBezTo>
                <a:cubicBezTo>
                  <a:pt x="14099" y="1065"/>
                  <a:pt x="15265" y="0"/>
                  <a:pt x="16500" y="0"/>
                </a:cubicBezTo>
                <a:cubicBezTo>
                  <a:pt x="17747" y="0"/>
                  <a:pt x="18913" y="1065"/>
                  <a:pt x="19793" y="3017"/>
                </a:cubicBezTo>
                <a:cubicBezTo>
                  <a:pt x="21600" y="7023"/>
                  <a:pt x="21600" y="13563"/>
                  <a:pt x="19793" y="17594"/>
                </a:cubicBezTo>
                <a:cubicBezTo>
                  <a:pt x="18890" y="19597"/>
                  <a:pt x="17689" y="20611"/>
                  <a:pt x="16500" y="2061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 cap="sq">
            <a:noFill/>
            <a:miter/>
          </a:ln>
        </p:spPr>
        <p:txBody>
          <a:bodyPr vert="horz" wrap="square" lIns="45719" tIns="45720" rIns="45719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197306" y="2678612"/>
            <a:ext cx="3815650" cy="1581980"/>
          </a:xfrm>
          <a:custGeom>
            <a:avLst/>
            <a:gdLst/>
            <a:ahLst/>
            <a:cxnLst/>
            <a:rect l="0" t="0" r="r" b="b"/>
            <a:pathLst>
              <a:path w="20762" h="19681" extrusionOk="0">
                <a:moveTo>
                  <a:pt x="11143" y="8083"/>
                </a:moveTo>
                <a:cubicBezTo>
                  <a:pt x="13418" y="2878"/>
                  <a:pt x="13418" y="2878"/>
                  <a:pt x="13418" y="2878"/>
                </a:cubicBezTo>
                <a:cubicBezTo>
                  <a:pt x="15095" y="-959"/>
                  <a:pt x="17816" y="-959"/>
                  <a:pt x="19504" y="2878"/>
                </a:cubicBezTo>
                <a:cubicBezTo>
                  <a:pt x="19504" y="2878"/>
                  <a:pt x="19504" y="2878"/>
                  <a:pt x="19504" y="2878"/>
                </a:cubicBezTo>
                <a:cubicBezTo>
                  <a:pt x="21181" y="6715"/>
                  <a:pt x="21181" y="12940"/>
                  <a:pt x="19504" y="16804"/>
                </a:cubicBezTo>
                <a:cubicBezTo>
                  <a:pt x="19504" y="16804"/>
                  <a:pt x="19504" y="16804"/>
                  <a:pt x="19504" y="16804"/>
                </a:cubicBezTo>
                <a:cubicBezTo>
                  <a:pt x="17816" y="20641"/>
                  <a:pt x="15095" y="20641"/>
                  <a:pt x="13418" y="16804"/>
                </a:cubicBezTo>
                <a:cubicBezTo>
                  <a:pt x="10381" y="9828"/>
                  <a:pt x="10381" y="9828"/>
                  <a:pt x="10381" y="9828"/>
                </a:cubicBezTo>
                <a:cubicBezTo>
                  <a:pt x="7344" y="2878"/>
                  <a:pt x="7344" y="2878"/>
                  <a:pt x="7344" y="2878"/>
                </a:cubicBezTo>
                <a:cubicBezTo>
                  <a:pt x="5667" y="-959"/>
                  <a:pt x="2935" y="-959"/>
                  <a:pt x="1258" y="2878"/>
                </a:cubicBezTo>
                <a:cubicBezTo>
                  <a:pt x="1258" y="2878"/>
                  <a:pt x="1258" y="2878"/>
                  <a:pt x="1258" y="2878"/>
                </a:cubicBezTo>
                <a:cubicBezTo>
                  <a:pt x="-419" y="6715"/>
                  <a:pt x="-419" y="12940"/>
                  <a:pt x="1258" y="16804"/>
                </a:cubicBezTo>
                <a:cubicBezTo>
                  <a:pt x="1258" y="16804"/>
                  <a:pt x="1258" y="16804"/>
                  <a:pt x="1258" y="16804"/>
                </a:cubicBezTo>
                <a:cubicBezTo>
                  <a:pt x="2935" y="20641"/>
                  <a:pt x="5667" y="20641"/>
                  <a:pt x="7344" y="16804"/>
                </a:cubicBezTo>
                <a:cubicBezTo>
                  <a:pt x="9607" y="11625"/>
                  <a:pt x="9607" y="11625"/>
                  <a:pt x="9607" y="11625"/>
                </a:cubicBezTo>
              </a:path>
            </a:pathLst>
          </a:custGeom>
          <a:noFill/>
          <a:ln w="23813" cap="sq">
            <a:solidFill>
              <a:schemeClr val="accent1"/>
            </a:solidFill>
            <a:miter/>
          </a:ln>
        </p:spPr>
        <p:txBody>
          <a:bodyPr vert="horz" wrap="square" lIns="45719" tIns="45720" rIns="45719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970462" y="3113249"/>
            <a:ext cx="584461" cy="58446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6200000" scaled="0"/>
          </a:gradFill>
          <a:ln w="3175" cap="sq">
            <a:noFill/>
            <a:miter/>
          </a:ln>
        </p:spPr>
        <p:txBody>
          <a:bodyPr vert="horz" wrap="square" lIns="45719" tIns="45720" rIns="45719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624377" y="3113249"/>
            <a:ext cx="582168" cy="58446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6200000" scaled="0"/>
          </a:gradFill>
          <a:ln w="3175" cap="sq">
            <a:noFill/>
            <a:miter/>
          </a:ln>
        </p:spPr>
        <p:txBody>
          <a:bodyPr vert="horz" wrap="square" lIns="45719" tIns="45720" rIns="45719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0400" y="2761877"/>
            <a:ext cx="3189037" cy="4479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C55A11">
                        <a:alpha val="100000"/>
                      </a:srgbClr>
                    </a:gs>
                    <a:gs pos="93000">
                      <a:srgbClr val="94440D">
                        <a:alpha val="100000"/>
                      </a:srgbClr>
                    </a:gs>
                  </a:gsLst>
                  <a:lin ang="2700000" scaled="0"/>
                </a:gra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存货周转率下降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342563" y="2750301"/>
            <a:ext cx="3176337" cy="4594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C55A11">
                        <a:alpha val="100000"/>
                      </a:srgbClr>
                    </a:gs>
                    <a:gs pos="93000">
                      <a:srgbClr val="94440D">
                        <a:alpha val="100000"/>
                      </a:srgbClr>
                    </a:gs>
                  </a:gsLst>
                  <a:lin ang="2700000" scaled="0"/>
                </a:gra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应收账款增速异常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342563" y="3236883"/>
            <a:ext cx="3150886" cy="20411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应收账款增速超过营收增速，可能暗示企业虚增收入。企业需加强应收账款管理，防范财务风险。
企业可通过信用评估与催收机制，控制应收账款增速，确保资金回笼。
关注应收账款增速异常信号，有助于企业优化财务管理，保障运营稳定。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98551" y="3236883"/>
            <a:ext cx="3150886" cy="20411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存货周转率下降但毛利率未提升，可能暗示产品滞销。企业需分析原因，调整销售策略。
企业可通过市场调研与产品优化，提升存货周转率，降低滞销风险。
及时识别存货周转率下降的异常信号，有助于企业优化库存管理。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074525" y="3223382"/>
            <a:ext cx="376335" cy="36419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724392" y="3214410"/>
            <a:ext cx="382138" cy="382138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异常信号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四、营运能力综合诊断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04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3" name="标题 1"/>
          <p:cNvCxnSpPr/>
          <p:nvPr/>
        </p:nvCxnSpPr>
        <p:spPr>
          <a:xfrm>
            <a:off x="700529" y="2162008"/>
            <a:ext cx="10778241" cy="0"/>
          </a:xfrm>
          <a:prstGeom prst="line">
            <a:avLst/>
          </a:prstGeom>
          <a:solidFill>
            <a:schemeClr val="accent3">
              <a:alpha val="15000"/>
            </a:schemeClr>
          </a:solidFill>
          <a:ln w="12700" cap="rnd">
            <a:solidFill>
              <a:schemeClr val="accent2"/>
            </a:solidFill>
            <a:round/>
          </a:ln>
        </p:spPr>
      </p:cxnSp>
      <p:sp>
        <p:nvSpPr>
          <p:cNvPr id="4" name="标题 1"/>
          <p:cNvSpPr txBox="1"/>
          <p:nvPr/>
        </p:nvSpPr>
        <p:spPr>
          <a:xfrm>
            <a:off x="3521366" y="2091399"/>
            <a:ext cx="141218" cy="141218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60000">
                <a:schemeClr val="accent1"/>
              </a:gs>
            </a:gsLst>
            <a:lin ang="2700000" scaled="0"/>
          </a:gra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347753" y="3016755"/>
            <a:ext cx="4488448" cy="2156246"/>
          </a:xfrm>
          <a:prstGeom prst="roundRect">
            <a:avLst>
              <a:gd name="adj" fmla="val 4673"/>
            </a:avLst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067466" y="2701978"/>
            <a:ext cx="1049022" cy="517034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406400" dist="38100" dir="10800000" sx="106000" sy="106000" algn="r" rotWithShape="0">
              <a:schemeClr val="bg1"/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082706" y="2701978"/>
            <a:ext cx="1018542" cy="517034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152400" dist="203200" dir="2700000" sx="88000" sy="88000" algn="tl" rotWithShape="0">
              <a:schemeClr val="accent2">
                <a:lumMod val="60000"/>
                <a:lumOff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120503" y="2847396"/>
            <a:ext cx="9398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595290" y="3891574"/>
            <a:ext cx="3993374" cy="102332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1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总资产周转率对ROE的传导效应显著。以沃尔玛为例，其高周转低毛利模式通过提升总资产周转率，增强盈利能力。
企业可通过优化资产配置与运营流程，提升总资产周转率，增强股东回报。
总资产周转率是企业盈利能力的重要驱动因素，企业需重视其提升。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516714" y="2091399"/>
            <a:ext cx="141218" cy="141218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60000">
                <a:schemeClr val="accent1"/>
              </a:gs>
            </a:gsLst>
            <a:lin ang="2700000" scaled="0"/>
          </a:gra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43099" y="3016755"/>
            <a:ext cx="4488448" cy="2156246"/>
          </a:xfrm>
          <a:prstGeom prst="roundRect">
            <a:avLst>
              <a:gd name="adj" fmla="val 4673"/>
            </a:avLst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062812" y="2701978"/>
            <a:ext cx="1049022" cy="517034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406400" dist="38100" dir="10800000" sx="106000" sy="106000" algn="r" rotWithShape="0">
              <a:schemeClr val="bg1"/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078052" y="2701978"/>
            <a:ext cx="1018542" cy="517034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152400" dist="203200" dir="2700000" sx="88000" sy="88000" algn="tl" rotWithShape="0">
              <a:schemeClr val="accent2">
                <a:lumMod val="60000"/>
                <a:lumOff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115849" y="2847396"/>
            <a:ext cx="9398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02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595290" y="3466030"/>
            <a:ext cx="3993374" cy="2878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总资产周转率对ROE的传导效应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590636" y="3891574"/>
            <a:ext cx="3993374" cy="102627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JIT模式实施效果显著。企业通过缩短存货周转天数，降低缺货率，提升运营效率。
企业需结合业务策略，优化运营流程，提升资产周转率。
有效的业务策略有助于企业提升运营效率，增强市场竞争力。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590636" y="3466030"/>
            <a:ext cx="3993374" cy="2878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业务策略验证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杜邦分析联动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3" name="标题 1"/>
          <p:cNvCxnSpPr/>
          <p:nvPr/>
        </p:nvCxnSpPr>
        <p:spPr>
          <a:xfrm>
            <a:off x="516000" y="2269021"/>
            <a:ext cx="11160000" cy="0"/>
          </a:xfrm>
          <a:prstGeom prst="straightConnector1">
            <a:avLst/>
          </a:prstGeom>
          <a:noFill/>
          <a:ln w="19050" cap="sq">
            <a:solidFill>
              <a:schemeClr val="accent1"/>
            </a:solidFill>
            <a:miter/>
            <a:headEnd type="oval" w="med" len="med"/>
            <a:tailEnd type="oval" w="med" len="med"/>
          </a:ln>
        </p:spPr>
      </p:cxnSp>
      <p:sp>
        <p:nvSpPr>
          <p:cNvPr id="4" name="标题 1"/>
          <p:cNvSpPr txBox="1"/>
          <p:nvPr/>
        </p:nvSpPr>
        <p:spPr>
          <a:xfrm rot="3769480">
            <a:off x="561003" y="1763603"/>
            <a:ext cx="400275" cy="400275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17984" y="1809074"/>
            <a:ext cx="924436" cy="924436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76200" dir="2700000" algn="tl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3769480">
            <a:off x="594312" y="2613682"/>
            <a:ext cx="400275" cy="400275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932546">
            <a:off x="1758604" y="1816011"/>
            <a:ext cx="400275" cy="400275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258979" y="2846017"/>
            <a:ext cx="2880000" cy="156803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放宽信用政策同时提升存货周转，需测算平衡点。企业需权衡信用政策与存货管理，优化资金流。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31050" y="2011617"/>
            <a:ext cx="698500" cy="467047"/>
          </a:xfrm>
          <a:prstGeom prst="ellipse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3769480">
            <a:off x="4265711" y="1763603"/>
            <a:ext cx="400275" cy="400275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522692" y="1809074"/>
            <a:ext cx="924436" cy="924436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76200" dir="2700000" algn="tl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3769480">
            <a:off x="4299020" y="2613682"/>
            <a:ext cx="400275" cy="400275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6932546">
            <a:off x="5463312" y="1816011"/>
            <a:ext cx="400275" cy="400275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963687" y="2846017"/>
            <a:ext cx="2880000" cy="156803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企业可通过信用评估与催收机制，控制应收账款风险，提升存货周转率。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635758" y="2011617"/>
            <a:ext cx="698500" cy="467047"/>
          </a:xfrm>
          <a:prstGeom prst="ellipse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02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3769480">
            <a:off x="7970420" y="1763603"/>
            <a:ext cx="400275" cy="400275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227401" y="1809074"/>
            <a:ext cx="924436" cy="924436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254000" dist="76200" dir="2700000" algn="tl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3769480">
            <a:off x="8003729" y="2613682"/>
            <a:ext cx="400275" cy="400275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16932546">
            <a:off x="9168021" y="1816011"/>
            <a:ext cx="400275" cy="400275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8668396" y="2846017"/>
            <a:ext cx="2880000" cy="156803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合理的信用政策有助于企业提升销售，但需谨慎控制风险。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8340467" y="2011617"/>
            <a:ext cx="698500" cy="467047"/>
          </a:xfrm>
          <a:prstGeom prst="ellipse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03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10800000" flipV="1">
            <a:off x="1229650" y="4492797"/>
            <a:ext cx="9720000" cy="1008000"/>
          </a:xfrm>
          <a:prstGeom prst="roundRect">
            <a:avLst>
              <a:gd name="adj" fmla="val 16999"/>
            </a:avLst>
          </a:prstGeom>
          <a:solidFill>
            <a:schemeClr val="bg1">
              <a:lumMod val="95000"/>
            </a:schemeClr>
          </a:solidFill>
          <a:ln w="952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1519034" y="4645926"/>
            <a:ext cx="9141232" cy="701742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40000"/>
              </a:lnSpc>
            </a:pPr>
            <a:r>
              <a:rPr kumimoji="1" lang="en-US" altLang="zh-CN" sz="1600" b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放宽信用政策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多因素交叉影响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zh-CN" altLang="en-US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五</a:t>
            </a: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、教学难点总结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620375" y="1377565"/>
            <a:ext cx="3143250" cy="314325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762000" dist="2540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4" name="标题 1"/>
          <p:cNvCxnSpPr/>
          <p:nvPr/>
        </p:nvCxnSpPr>
        <p:spPr>
          <a:xfrm>
            <a:off x="11155680" y="2949190"/>
            <a:ext cx="363220" cy="0"/>
          </a:xfrm>
          <a:prstGeom prst="straightConnector1">
            <a:avLst/>
          </a:prstGeom>
          <a:noFill/>
          <a:ln w="57150" cap="sq">
            <a:solidFill>
              <a:srgbClr val="FFFFFF">
                <a:alpha val="100000"/>
              </a:srgbClr>
            </a:solidFill>
            <a:miter/>
            <a:tailEnd type="triangle"/>
          </a:ln>
        </p:spPr>
      </p:cxnSp>
      <p:cxnSp>
        <p:nvCxnSpPr>
          <p:cNvPr id="5" name="标题 1"/>
          <p:cNvCxnSpPr/>
          <p:nvPr/>
        </p:nvCxnSpPr>
        <p:spPr>
          <a:xfrm>
            <a:off x="1360085" y="2949190"/>
            <a:ext cx="6326286" cy="1"/>
          </a:xfrm>
          <a:prstGeom prst="line">
            <a:avLst/>
          </a:prstGeom>
          <a:noFill/>
          <a:ln w="10477" cap="sq">
            <a:solidFill>
              <a:schemeClr val="tx2">
                <a:lumMod val="60000"/>
                <a:lumOff val="40000"/>
              </a:schemeClr>
            </a:solidFill>
            <a:miter/>
          </a:ln>
        </p:spPr>
      </p:cxnSp>
      <p:sp>
        <p:nvSpPr>
          <p:cNvPr id="6" name="标题 1"/>
          <p:cNvSpPr txBox="1"/>
          <p:nvPr/>
        </p:nvSpPr>
        <p:spPr>
          <a:xfrm>
            <a:off x="1283649" y="2895817"/>
            <a:ext cx="106747" cy="106747"/>
          </a:xfrm>
          <a:prstGeom prst="ellipse">
            <a:avLst/>
          </a:prstGeom>
          <a:solidFill>
            <a:schemeClr val="bg1"/>
          </a:solidFill>
          <a:ln w="13970" cap="sq">
            <a:solidFill>
              <a:schemeClr val="accent1"/>
            </a:solidFill>
            <a:miter/>
          </a:ln>
          <a:effectLst>
            <a:outerShdw blurRad="889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523228" y="2895817"/>
            <a:ext cx="106747" cy="106747"/>
          </a:xfrm>
          <a:prstGeom prst="ellipse">
            <a:avLst/>
          </a:prstGeom>
          <a:solidFill>
            <a:schemeClr val="bg1"/>
          </a:solidFill>
          <a:ln w="13970" cap="sq">
            <a:solidFill>
              <a:schemeClr val="accent1"/>
            </a:solidFill>
            <a:miter/>
          </a:ln>
          <a:effectLst>
            <a:outerShdw blurRad="889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686370" y="2895817"/>
            <a:ext cx="106747" cy="106747"/>
          </a:xfrm>
          <a:prstGeom prst="ellipse">
            <a:avLst/>
          </a:prstGeom>
          <a:solidFill>
            <a:schemeClr val="bg1"/>
          </a:solidFill>
          <a:ln w="13970" cap="sq">
            <a:solidFill>
              <a:schemeClr val="accent1"/>
            </a:solidFill>
            <a:miter/>
          </a:ln>
          <a:effectLst>
            <a:outerShdw blurRad="889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02748" y="3335625"/>
            <a:ext cx="458868" cy="497065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501907" y="3335625"/>
            <a:ext cx="435245" cy="497065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634140" y="3337999"/>
            <a:ext cx="497065" cy="481028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283649" y="4049317"/>
            <a:ext cx="2791155" cy="16521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简单对比不同会计准则下的周转率存在风险。如IFRS15与CAS14收入确认差异，企业需结合自身会计政策，合理选择对标指标。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470997" y="4049316"/>
            <a:ext cx="2791155" cy="16521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企业需关注会计准则变化，及时调整财务分析方法。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634139" y="4049316"/>
            <a:ext cx="2791155" cy="16521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合理的指标选择有助于企业准确评估运营效率。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指标误用风险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880848" y="1843203"/>
            <a:ext cx="1132094" cy="1132094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/>
            <a:rect l="l" t="t" r="r" b="b"/>
            <a:pathLst>
              <a:path w="1390905" h="1390905">
                <a:moveTo>
                  <a:pt x="231822" y="0"/>
                </a:moveTo>
                <a:lnTo>
                  <a:pt x="1390905" y="0"/>
                </a:lnTo>
                <a:lnTo>
                  <a:pt x="1390905" y="0"/>
                </a:lnTo>
                <a:lnTo>
                  <a:pt x="1390905" y="1159083"/>
                </a:lnTo>
                <a:cubicBezTo>
                  <a:pt x="1390905" y="1287115"/>
                  <a:pt x="1287115" y="1390905"/>
                  <a:pt x="1159083" y="1390905"/>
                </a:cubicBezTo>
                <a:lnTo>
                  <a:pt x="0" y="1390905"/>
                </a:lnTo>
                <a:lnTo>
                  <a:pt x="0" y="1390905"/>
                </a:lnTo>
                <a:lnTo>
                  <a:pt x="0" y="231822"/>
                </a:lnTo>
                <a:cubicBezTo>
                  <a:pt x="0" y="103790"/>
                  <a:pt x="103790" y="0"/>
                  <a:pt x="231822" y="0"/>
                </a:cubicBezTo>
                <a:close/>
              </a:path>
            </a:pathLst>
          </a:custGeom>
          <a:solidFill>
            <a:schemeClr val="accent2">
              <a:hueOff val="0"/>
              <a:satOff val="0"/>
              <a:lumOff val="0"/>
              <a:alphaOff val="0"/>
            </a:schemeClr>
          </a:solidFill>
          <a:ln w="12700" cap="sq">
            <a:noFill/>
            <a:miter/>
          </a:ln>
        </p:spPr>
        <p:txBody>
          <a:bodyPr vert="horz" wrap="square" lIns="274146" tIns="274146" rIns="274146" bIns="274146" rtlCol="0" anchor="ctr"/>
          <a:lstStyle/>
          <a:p>
            <a:pPr algn="ctr">
              <a:lnSpc>
                <a:spcPct val="9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065234" y="1843203"/>
            <a:ext cx="1132094" cy="1132094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/>
            <a:rect l="l" t="t" r="r" b="b"/>
            <a:pathLst>
              <a:path w="1390905" h="1390905">
                <a:moveTo>
                  <a:pt x="1390905" y="231822"/>
                </a:moveTo>
                <a:lnTo>
                  <a:pt x="1390905" y="1390905"/>
                </a:lnTo>
                <a:lnTo>
                  <a:pt x="1390905" y="1390905"/>
                </a:lnTo>
                <a:lnTo>
                  <a:pt x="231822" y="1390905"/>
                </a:lnTo>
                <a:cubicBezTo>
                  <a:pt x="103790" y="1390905"/>
                  <a:pt x="0" y="1287115"/>
                  <a:pt x="0" y="1159083"/>
                </a:cubicBezTo>
                <a:lnTo>
                  <a:pt x="0" y="0"/>
                </a:lnTo>
                <a:lnTo>
                  <a:pt x="0" y="0"/>
                </a:lnTo>
                <a:lnTo>
                  <a:pt x="1159083" y="0"/>
                </a:lnTo>
                <a:cubicBezTo>
                  <a:pt x="1287115" y="0"/>
                  <a:pt x="1390905" y="103790"/>
                  <a:pt x="1390905" y="231822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274146" tIns="274146" rIns="274146" bIns="274146" rtlCol="0" anchor="ctr"/>
          <a:lstStyle/>
          <a:p>
            <a:pPr algn="ctr">
              <a:lnSpc>
                <a:spcPct val="9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065233" y="3027588"/>
            <a:ext cx="1132095" cy="1132095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/>
            <a:rect l="l" t="t" r="r" b="b"/>
            <a:pathLst>
              <a:path w="1390905" h="1390905">
                <a:moveTo>
                  <a:pt x="1159083" y="1390905"/>
                </a:moveTo>
                <a:lnTo>
                  <a:pt x="0" y="1390905"/>
                </a:lnTo>
                <a:lnTo>
                  <a:pt x="0" y="1390905"/>
                </a:lnTo>
                <a:lnTo>
                  <a:pt x="0" y="231822"/>
                </a:lnTo>
                <a:cubicBezTo>
                  <a:pt x="0" y="103790"/>
                  <a:pt x="103790" y="0"/>
                  <a:pt x="231822" y="0"/>
                </a:cubicBezTo>
                <a:lnTo>
                  <a:pt x="1390905" y="0"/>
                </a:lnTo>
                <a:lnTo>
                  <a:pt x="1390905" y="0"/>
                </a:lnTo>
                <a:lnTo>
                  <a:pt x="1390905" y="1159083"/>
                </a:lnTo>
                <a:cubicBezTo>
                  <a:pt x="1390905" y="1287115"/>
                  <a:pt x="1287115" y="1390905"/>
                  <a:pt x="1159083" y="1390905"/>
                </a:cubicBezTo>
                <a:close/>
              </a:path>
            </a:pathLst>
          </a:custGeom>
          <a:solidFill>
            <a:schemeClr val="accent2">
              <a:hueOff val="0"/>
              <a:satOff val="0"/>
              <a:lumOff val="0"/>
              <a:alphaOff val="0"/>
            </a:schemeClr>
          </a:solidFill>
          <a:ln w="12700" cap="sq">
            <a:noFill/>
            <a:miter/>
          </a:ln>
        </p:spPr>
        <p:txBody>
          <a:bodyPr vert="horz" wrap="square" lIns="274146" tIns="274146" rIns="274146" bIns="274146" rtlCol="0" anchor="ctr"/>
          <a:lstStyle/>
          <a:p>
            <a:pPr algn="ctr">
              <a:lnSpc>
                <a:spcPct val="9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880848" y="3027589"/>
            <a:ext cx="1132094" cy="1132094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/>
            <a:rect l="l" t="t" r="r" b="b"/>
            <a:pathLst>
              <a:path w="1390905" h="1390905">
                <a:moveTo>
                  <a:pt x="0" y="1159083"/>
                </a:moveTo>
                <a:lnTo>
                  <a:pt x="0" y="0"/>
                </a:lnTo>
                <a:lnTo>
                  <a:pt x="0" y="0"/>
                </a:lnTo>
                <a:lnTo>
                  <a:pt x="1159083" y="0"/>
                </a:lnTo>
                <a:cubicBezTo>
                  <a:pt x="1287115" y="0"/>
                  <a:pt x="1390905" y="103790"/>
                  <a:pt x="1390905" y="231822"/>
                </a:cubicBezTo>
                <a:lnTo>
                  <a:pt x="1390905" y="1390905"/>
                </a:lnTo>
                <a:lnTo>
                  <a:pt x="1390905" y="1390905"/>
                </a:lnTo>
                <a:lnTo>
                  <a:pt x="231822" y="1390905"/>
                </a:lnTo>
                <a:cubicBezTo>
                  <a:pt x="103790" y="1390905"/>
                  <a:pt x="0" y="1287115"/>
                  <a:pt x="0" y="1159083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274146" tIns="274146" rIns="274146" bIns="274146" rtlCol="0" anchor="ctr"/>
          <a:lstStyle/>
          <a:p>
            <a:pPr algn="ctr">
              <a:lnSpc>
                <a:spcPct val="9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298743" y="1966845"/>
            <a:ext cx="209327" cy="209327"/>
          </a:xfrm>
          <a:prstGeom prst="ellipse">
            <a:avLst/>
          </a:prstGeom>
          <a:solidFill>
            <a:schemeClr val="accent2">
              <a:alpha val="9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298743" y="3231647"/>
            <a:ext cx="209327" cy="209327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671230" y="2788415"/>
            <a:ext cx="209327" cy="209327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1" name="标题 1"/>
          <p:cNvCxnSpPr/>
          <p:nvPr/>
        </p:nvCxnSpPr>
        <p:spPr>
          <a:xfrm>
            <a:off x="663212" y="4680814"/>
            <a:ext cx="10852876" cy="0"/>
          </a:xfrm>
          <a:prstGeom prst="line">
            <a:avLst/>
          </a:prstGeom>
          <a:noFill/>
          <a:ln w="12700" cap="sq">
            <a:solidFill>
              <a:schemeClr val="bg1">
                <a:lumMod val="65000"/>
              </a:schemeClr>
            </a:solidFill>
            <a:miter/>
            <a:headEnd type="oval" w="med" len="med"/>
            <a:tailEnd type="oval"/>
          </a:ln>
        </p:spPr>
      </p:cxnSp>
      <p:sp>
        <p:nvSpPr>
          <p:cNvPr id="12" name="标题 1"/>
          <p:cNvSpPr txBox="1"/>
          <p:nvPr/>
        </p:nvSpPr>
        <p:spPr>
          <a:xfrm>
            <a:off x="5363160" y="2271740"/>
            <a:ext cx="322498" cy="34934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343511" y="3483656"/>
            <a:ext cx="355570" cy="322365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461220" y="3423550"/>
            <a:ext cx="340119" cy="340169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985534" y="2766646"/>
            <a:ext cx="3530553" cy="110240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企业可通过数据整合平台，提升业财数据一致性。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1945076"/>
            <a:ext cx="3474113" cy="110240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业务系统（如ERP）与财务数据的口径一致性校验至关重要。企业需加强业财融合，确保数据一致性。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3231647"/>
            <a:ext cx="3474113" cy="110240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有效的业财融合有助于企业提升决策效率，优化运营流程。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481059" y="2281780"/>
            <a:ext cx="349344" cy="32926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业财数据割裂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546269" y="2119028"/>
            <a:ext cx="2500653" cy="2783661"/>
          </a:xfrm>
          <a:prstGeom prst="round2DiagRect">
            <a:avLst>
              <a:gd name="adj1" fmla="val 29083"/>
              <a:gd name="adj2" fmla="val 0"/>
            </a:avLst>
          </a:prstGeom>
          <a:solidFill>
            <a:schemeClr val="tx1">
              <a:lumMod val="25000"/>
              <a:lumOff val="75000"/>
              <a:alpha val="2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840249" y="2667992"/>
            <a:ext cx="1912692" cy="200251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提升周转率与维持客户满意度的矛盾需协调。企业需通过优化运营流程与客户管理，实现动态平衡。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320800" y="2420151"/>
            <a:ext cx="474393" cy="47439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955619" y="1349012"/>
            <a:ext cx="2500653" cy="2783661"/>
          </a:xfrm>
          <a:prstGeom prst="round2DiagRect">
            <a:avLst>
              <a:gd name="adj1" fmla="val 29083"/>
              <a:gd name="adj2" fmla="val 0"/>
            </a:avLst>
          </a:prstGeom>
          <a:solidFill>
            <a:schemeClr val="accent1">
              <a:alpha val="1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249599" y="1897976"/>
            <a:ext cx="1912692" cy="213469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企业可通过客户满意度调查与运营数据分析，优化运营策略。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730150" y="1650135"/>
            <a:ext cx="474393" cy="47439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364969" y="2119028"/>
            <a:ext cx="2500653" cy="2783661"/>
          </a:xfrm>
          <a:prstGeom prst="round2DiagRect">
            <a:avLst>
              <a:gd name="adj1" fmla="val 29083"/>
              <a:gd name="adj2" fmla="val 0"/>
            </a:avLst>
          </a:prstGeom>
          <a:solidFill>
            <a:schemeClr val="tx1">
              <a:lumMod val="25000"/>
              <a:lumOff val="75000"/>
              <a:alpha val="2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658949" y="2667992"/>
            <a:ext cx="1912692" cy="204061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合理的动态平衡有助于企业提升客户满意度，增强市场竞争力。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139500" y="2420151"/>
            <a:ext cx="474393" cy="47439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cxnSp>
        <p:nvCxnSpPr>
          <p:cNvPr id="13" name="标题 1"/>
          <p:cNvCxnSpPr/>
          <p:nvPr/>
        </p:nvCxnSpPr>
        <p:spPr>
          <a:xfrm>
            <a:off x="5892800" y="5045819"/>
            <a:ext cx="406400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  <a:headEnd type="oval"/>
            <a:tailEnd type="oval"/>
          </a:ln>
        </p:spPr>
      </p:cxnSp>
      <p:sp>
        <p:nvSpPr>
          <p:cNvPr id="14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动态平衡把控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9652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-58783"/>
            <a:ext cx="3888738" cy="6975566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471057" y="793376"/>
            <a:ext cx="8999284" cy="5325036"/>
          </a:xfrm>
          <a:prstGeom prst="rect">
            <a:avLst/>
          </a:prstGeom>
          <a:solidFill>
            <a:schemeClr val="bg1"/>
          </a:solidFill>
          <a:ln w="19050" cap="sq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9000">
                  <a:schemeClr val="accent1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160601" y="2240726"/>
            <a:ext cx="1123404" cy="241623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目
录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5400000">
            <a:off x="-2527298" y="2728716"/>
            <a:ext cx="6747691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37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CONTENTS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820303" y="1542454"/>
            <a:ext cx="1018066" cy="67777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01.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206453" y="284238"/>
            <a:ext cx="1889547" cy="239014"/>
          </a:xfrm>
          <a:custGeom>
            <a:avLst/>
            <a:gdLst>
              <a:gd name="connsiteX0" fmla="*/ 1689299 w 1889547"/>
              <a:gd name="connsiteY0" fmla="*/ 12826 h 239014"/>
              <a:gd name="connsiteX1" fmla="*/ 1789423 w 1889547"/>
              <a:gd name="connsiteY1" fmla="*/ 12826 h 239014"/>
              <a:gd name="connsiteX2" fmla="*/ 1889547 w 1889547"/>
              <a:gd name="connsiteY2" fmla="*/ 125920 h 239014"/>
              <a:gd name="connsiteX3" fmla="*/ 1789423 w 1889547"/>
              <a:gd name="connsiteY3" fmla="*/ 239014 h 239014"/>
              <a:gd name="connsiteX4" fmla="*/ 1689299 w 1889547"/>
              <a:gd name="connsiteY4" fmla="*/ 239014 h 239014"/>
              <a:gd name="connsiteX5" fmla="*/ 1789423 w 1889547"/>
              <a:gd name="connsiteY5" fmla="*/ 125920 h 239014"/>
              <a:gd name="connsiteX6" fmla="*/ 1407747 w 1889547"/>
              <a:gd name="connsiteY6" fmla="*/ 12826 h 239014"/>
              <a:gd name="connsiteX7" fmla="*/ 1507871 w 1889547"/>
              <a:gd name="connsiteY7" fmla="*/ 12826 h 239014"/>
              <a:gd name="connsiteX8" fmla="*/ 1607995 w 1889547"/>
              <a:gd name="connsiteY8" fmla="*/ 125920 h 239014"/>
              <a:gd name="connsiteX9" fmla="*/ 1507871 w 1889547"/>
              <a:gd name="connsiteY9" fmla="*/ 239014 h 239014"/>
              <a:gd name="connsiteX10" fmla="*/ 1407747 w 1889547"/>
              <a:gd name="connsiteY10" fmla="*/ 239014 h 239014"/>
              <a:gd name="connsiteX11" fmla="*/ 1507871 w 1889547"/>
              <a:gd name="connsiteY11" fmla="*/ 125920 h 239014"/>
              <a:gd name="connsiteX12" fmla="*/ 281549 w 1889547"/>
              <a:gd name="connsiteY12" fmla="*/ 1 h 239014"/>
              <a:gd name="connsiteX13" fmla="*/ 381673 w 1889547"/>
              <a:gd name="connsiteY13" fmla="*/ 1 h 239014"/>
              <a:gd name="connsiteX14" fmla="*/ 481797 w 1889547"/>
              <a:gd name="connsiteY14" fmla="*/ 113095 h 239014"/>
              <a:gd name="connsiteX15" fmla="*/ 381673 w 1889547"/>
              <a:gd name="connsiteY15" fmla="*/ 226189 h 239014"/>
              <a:gd name="connsiteX16" fmla="*/ 281549 w 1889547"/>
              <a:gd name="connsiteY16" fmla="*/ 226189 h 239014"/>
              <a:gd name="connsiteX17" fmla="*/ 381673 w 1889547"/>
              <a:gd name="connsiteY17" fmla="*/ 113095 h 239014"/>
              <a:gd name="connsiteX18" fmla="*/ 0 w 1889547"/>
              <a:gd name="connsiteY18" fmla="*/ 1 h 239014"/>
              <a:gd name="connsiteX19" fmla="*/ 100124 w 1889547"/>
              <a:gd name="connsiteY19" fmla="*/ 1 h 239014"/>
              <a:gd name="connsiteX20" fmla="*/ 200248 w 1889547"/>
              <a:gd name="connsiteY20" fmla="*/ 113095 h 239014"/>
              <a:gd name="connsiteX21" fmla="*/ 100124 w 1889547"/>
              <a:gd name="connsiteY21" fmla="*/ 226189 h 239014"/>
              <a:gd name="connsiteX22" fmla="*/ 0 w 1889547"/>
              <a:gd name="connsiteY22" fmla="*/ 226189 h 239014"/>
              <a:gd name="connsiteX23" fmla="*/ 100124 w 1889547"/>
              <a:gd name="connsiteY23" fmla="*/ 113095 h 239014"/>
              <a:gd name="connsiteX24" fmla="*/ 1126198 w 1889547"/>
              <a:gd name="connsiteY24" fmla="*/ 0 h 239014"/>
              <a:gd name="connsiteX25" fmla="*/ 1226322 w 1889547"/>
              <a:gd name="connsiteY25" fmla="*/ 0 h 239014"/>
              <a:gd name="connsiteX26" fmla="*/ 1326446 w 1889547"/>
              <a:gd name="connsiteY26" fmla="*/ 113094 h 239014"/>
              <a:gd name="connsiteX27" fmla="*/ 1226322 w 1889547"/>
              <a:gd name="connsiteY27" fmla="*/ 226188 h 239014"/>
              <a:gd name="connsiteX28" fmla="*/ 1126198 w 1889547"/>
              <a:gd name="connsiteY28" fmla="*/ 226188 h 239014"/>
              <a:gd name="connsiteX29" fmla="*/ 1226322 w 1889547"/>
              <a:gd name="connsiteY29" fmla="*/ 113094 h 239014"/>
              <a:gd name="connsiteX30" fmla="*/ 844648 w 1889547"/>
              <a:gd name="connsiteY30" fmla="*/ 0 h 239014"/>
              <a:gd name="connsiteX31" fmla="*/ 944772 w 1889547"/>
              <a:gd name="connsiteY31" fmla="*/ 0 h 239014"/>
              <a:gd name="connsiteX32" fmla="*/ 1044896 w 1889547"/>
              <a:gd name="connsiteY32" fmla="*/ 113094 h 239014"/>
              <a:gd name="connsiteX33" fmla="*/ 944772 w 1889547"/>
              <a:gd name="connsiteY33" fmla="*/ 226188 h 239014"/>
              <a:gd name="connsiteX34" fmla="*/ 844648 w 1889547"/>
              <a:gd name="connsiteY34" fmla="*/ 226188 h 239014"/>
              <a:gd name="connsiteX35" fmla="*/ 944772 w 1889547"/>
              <a:gd name="connsiteY35" fmla="*/ 113094 h 239014"/>
              <a:gd name="connsiteX36" fmla="*/ 563099 w 1889547"/>
              <a:gd name="connsiteY36" fmla="*/ 0 h 239014"/>
              <a:gd name="connsiteX37" fmla="*/ 663223 w 1889547"/>
              <a:gd name="connsiteY37" fmla="*/ 0 h 239014"/>
              <a:gd name="connsiteX38" fmla="*/ 763347 w 1889547"/>
              <a:gd name="connsiteY38" fmla="*/ 113094 h 239014"/>
              <a:gd name="connsiteX39" fmla="*/ 663223 w 1889547"/>
              <a:gd name="connsiteY39" fmla="*/ 226188 h 239014"/>
              <a:gd name="connsiteX40" fmla="*/ 563099 w 1889547"/>
              <a:gd name="connsiteY40" fmla="*/ 226188 h 239014"/>
              <a:gd name="connsiteX41" fmla="*/ 663223 w 1889547"/>
              <a:gd name="connsiteY41" fmla="*/ 113094 h 239014"/>
            </a:gdLst>
            <a:ahLst/>
            <a:cxnLst/>
            <a:rect l="l" t="t" r="r" b="b"/>
            <a:pathLst>
              <a:path w="1889547" h="239014">
                <a:moveTo>
                  <a:pt x="1689299" y="12826"/>
                </a:moveTo>
                <a:lnTo>
                  <a:pt x="1789423" y="12826"/>
                </a:lnTo>
                <a:lnTo>
                  <a:pt x="1889547" y="125920"/>
                </a:lnTo>
                <a:lnTo>
                  <a:pt x="1789423" y="239014"/>
                </a:lnTo>
                <a:lnTo>
                  <a:pt x="1689299" y="239014"/>
                </a:lnTo>
                <a:lnTo>
                  <a:pt x="1789423" y="125920"/>
                </a:lnTo>
                <a:close/>
                <a:moveTo>
                  <a:pt x="1407747" y="12826"/>
                </a:moveTo>
                <a:lnTo>
                  <a:pt x="1507871" y="12826"/>
                </a:lnTo>
                <a:lnTo>
                  <a:pt x="1607995" y="125920"/>
                </a:lnTo>
                <a:lnTo>
                  <a:pt x="1507871" y="239014"/>
                </a:lnTo>
                <a:lnTo>
                  <a:pt x="1407747" y="239014"/>
                </a:lnTo>
                <a:lnTo>
                  <a:pt x="1507871" y="125920"/>
                </a:lnTo>
                <a:close/>
                <a:moveTo>
                  <a:pt x="281549" y="1"/>
                </a:moveTo>
                <a:lnTo>
                  <a:pt x="381673" y="1"/>
                </a:lnTo>
                <a:lnTo>
                  <a:pt x="481797" y="113095"/>
                </a:lnTo>
                <a:lnTo>
                  <a:pt x="381673" y="226189"/>
                </a:lnTo>
                <a:lnTo>
                  <a:pt x="281549" y="226189"/>
                </a:lnTo>
                <a:lnTo>
                  <a:pt x="381673" y="113095"/>
                </a:lnTo>
                <a:close/>
                <a:moveTo>
                  <a:pt x="0" y="1"/>
                </a:moveTo>
                <a:lnTo>
                  <a:pt x="100124" y="1"/>
                </a:lnTo>
                <a:lnTo>
                  <a:pt x="200248" y="113095"/>
                </a:lnTo>
                <a:lnTo>
                  <a:pt x="100124" y="226189"/>
                </a:lnTo>
                <a:lnTo>
                  <a:pt x="0" y="226189"/>
                </a:lnTo>
                <a:lnTo>
                  <a:pt x="100124" y="113095"/>
                </a:lnTo>
                <a:close/>
                <a:moveTo>
                  <a:pt x="1126198" y="0"/>
                </a:moveTo>
                <a:lnTo>
                  <a:pt x="1226322" y="0"/>
                </a:lnTo>
                <a:lnTo>
                  <a:pt x="1326446" y="113094"/>
                </a:lnTo>
                <a:lnTo>
                  <a:pt x="1226322" y="226188"/>
                </a:lnTo>
                <a:lnTo>
                  <a:pt x="1126198" y="226188"/>
                </a:lnTo>
                <a:lnTo>
                  <a:pt x="1226322" y="113094"/>
                </a:lnTo>
                <a:close/>
                <a:moveTo>
                  <a:pt x="844648" y="0"/>
                </a:moveTo>
                <a:lnTo>
                  <a:pt x="944772" y="0"/>
                </a:lnTo>
                <a:lnTo>
                  <a:pt x="1044896" y="113094"/>
                </a:lnTo>
                <a:lnTo>
                  <a:pt x="944772" y="226188"/>
                </a:lnTo>
                <a:lnTo>
                  <a:pt x="844648" y="226188"/>
                </a:lnTo>
                <a:lnTo>
                  <a:pt x="944772" y="113094"/>
                </a:lnTo>
                <a:close/>
                <a:moveTo>
                  <a:pt x="563099" y="0"/>
                </a:moveTo>
                <a:lnTo>
                  <a:pt x="663223" y="0"/>
                </a:lnTo>
                <a:lnTo>
                  <a:pt x="763347" y="113094"/>
                </a:lnTo>
                <a:lnTo>
                  <a:pt x="663223" y="226188"/>
                </a:lnTo>
                <a:lnTo>
                  <a:pt x="563099" y="226188"/>
                </a:lnTo>
                <a:lnTo>
                  <a:pt x="663223" y="113094"/>
                </a:lnTo>
                <a:close/>
              </a:path>
            </a:pathLst>
          </a:custGeom>
          <a:gradFill>
            <a:gsLst>
              <a:gs pos="11000">
                <a:schemeClr val="accent1"/>
              </a:gs>
              <a:gs pos="100000">
                <a:schemeClr val="accent1">
                  <a:lumMod val="5000"/>
                  <a:lumOff val="95000"/>
                </a:schemeClr>
              </a:gs>
            </a:gsLst>
            <a:lin ang="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833999" y="1504282"/>
            <a:ext cx="3066619" cy="75411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04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一、资产结构健康度诊断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820303" y="2638003"/>
            <a:ext cx="1018066" cy="67777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02.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833999" y="2599831"/>
            <a:ext cx="3066619" cy="75411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04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二、核心周转率指标解析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820303" y="3733552"/>
            <a:ext cx="1018066" cy="67777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03.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833999" y="3695380"/>
            <a:ext cx="3066619" cy="75411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04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三、行业对标与异常定位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820303" y="4829100"/>
            <a:ext cx="1018066" cy="67777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04.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3833999" y="4790928"/>
            <a:ext cx="3066619" cy="75411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245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四、营运能力综合诊断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343243" y="1536890"/>
            <a:ext cx="1018066" cy="67777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06.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356939" y="1498718"/>
            <a:ext cx="3066619" cy="75411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五、</a:t>
            </a:r>
            <a:r>
              <a:rPr kumimoji="1" lang="en-US" altLang="zh-CN" sz="24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  <a:sym typeface="+mn-ea"/>
              </a:rPr>
              <a:t>教学难点总结</a:t>
            </a:r>
            <a:endParaRPr kumimoji="1" lang="en-US" altLang="zh-CN" sz="2400">
              <a:ln w="12700">
                <a:noFill/>
              </a:ln>
              <a:solidFill>
                <a:srgbClr val="C55A11">
                  <a:alpha val="100000"/>
                </a:srgbClr>
              </a:solidFill>
              <a:latin typeface="OPPOSans H" panose="00020600040101010101" charset="-122"/>
              <a:ea typeface="OPPOSans H" panose="00020600040101010101" charset="-122"/>
              <a:cs typeface="OPPOSans H" panose="00020600040101010101" charset="-122"/>
            </a:endParaRPr>
          </a:p>
        </p:txBody>
      </p:sp>
      <p:sp>
        <p:nvSpPr>
          <p:cNvPr id="18" name="标题 1"/>
          <p:cNvSpPr txBox="1"/>
          <p:nvPr/>
        </p:nvSpPr>
        <p:spPr>
          <a:xfrm>
            <a:off x="7343243" y="2634293"/>
            <a:ext cx="1018066" cy="67777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06.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8374084" y="2780906"/>
            <a:ext cx="3066619" cy="75411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六、</a:t>
            </a:r>
            <a:r>
              <a:rPr kumimoji="1" lang="en-US" altLang="zh-CN" sz="24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  <a:sym typeface="+mn-ea"/>
              </a:rPr>
              <a:t>教学建议</a:t>
            </a:r>
            <a:endParaRPr kumimoji="1" lang="zh-CN" altLang="en-US" sz="2400"/>
          </a:p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zh-CN" altLang="en-US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六</a:t>
            </a: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、教学建议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06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15399215">
            <a:off x="10434204" y="-1345769"/>
            <a:ext cx="2987112" cy="2987112"/>
          </a:xfrm>
          <a:prstGeom prst="donut">
            <a:avLst>
              <a:gd name="adj" fmla="val 13257"/>
            </a:avLst>
          </a:prstGeom>
          <a:gradFill>
            <a:gsLst>
              <a:gs pos="0">
                <a:schemeClr val="accent1">
                  <a:lumMod val="40000"/>
                  <a:lumOff val="60000"/>
                  <a:alpha val="0"/>
                </a:schemeClr>
              </a:gs>
              <a:gs pos="100000">
                <a:schemeClr val="accent1"/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4444986"/>
            <a:ext cx="12192000" cy="2413013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  <a:alpha val="61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670922" y="2366152"/>
            <a:ext cx="3397550" cy="3767947"/>
          </a:xfrm>
          <a:prstGeom prst="roundRect">
            <a:avLst>
              <a:gd name="adj" fmla="val 9428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rgbClr val="000000">
                <a:alpha val="8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>
            <a:off x="4374850" y="2366152"/>
            <a:ext cx="3397550" cy="3767947"/>
          </a:xfrm>
          <a:prstGeom prst="roundRect">
            <a:avLst>
              <a:gd name="adj" fmla="val 9428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rgbClr val="000000">
                <a:alpha val="8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40747" y="2787834"/>
            <a:ext cx="3057898" cy="30668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分析牧原股份2020年存货激增（从87亿→337亿）的运营风险，探讨其对资金链的影响。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544675" y="2787834"/>
            <a:ext cx="3057898" cy="30668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企业需关注存货管理，优化采购与销售策略，降低库存风险。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0800000">
            <a:off x="8078777" y="2366152"/>
            <a:ext cx="3397550" cy="3767947"/>
          </a:xfrm>
          <a:prstGeom prst="roundRect">
            <a:avLst>
              <a:gd name="adj" fmla="val 9428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rgbClr val="000000">
                <a:alpha val="8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248603" y="2787834"/>
            <a:ext cx="3057898" cy="30668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合理的存货管理有助于企业优化资金流，保障运营稳定。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0800000">
            <a:off x="655100" y="1154999"/>
            <a:ext cx="10863797" cy="906357"/>
          </a:xfrm>
          <a:prstGeom prst="roundRect">
            <a:avLst>
              <a:gd name="adj" fmla="val 9428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rgbClr val="000000">
                <a:alpha val="8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5614" y="1421466"/>
            <a:ext cx="10382769" cy="37342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医药流通行业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案例诊所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399" y="2507840"/>
            <a:ext cx="3420000" cy="36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966399" y="2754555"/>
            <a:ext cx="2808000" cy="2331205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设计“库存积压危机处理”模拟场景，探讨折价销售、资产证券化与供应链重组等解决方案。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379649" y="2507840"/>
            <a:ext cx="3420000" cy="36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685649" y="2754555"/>
            <a:ext cx="2808000" cy="2331205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企业需结合实际情况，选择合适的库存积压处理方案。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098899" y="2507840"/>
            <a:ext cx="3420000" cy="36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0643512" y="5332475"/>
            <a:ext cx="711348" cy="564526"/>
          </a:xfrm>
          <a:custGeom>
            <a:avLst/>
            <a:gdLst>
              <a:gd name="connsiteX0" fmla="*/ 426809 w 711348"/>
              <a:gd name="connsiteY0" fmla="*/ 0 h 564526"/>
              <a:gd name="connsiteX1" fmla="*/ 711348 w 711348"/>
              <a:gd name="connsiteY1" fmla="*/ 0 h 564526"/>
              <a:gd name="connsiteX2" fmla="*/ 711348 w 711348"/>
              <a:gd name="connsiteY2" fmla="*/ 284540 h 564526"/>
              <a:gd name="connsiteX3" fmla="*/ 426809 w 711348"/>
              <a:gd name="connsiteY3" fmla="*/ 564526 h 564526"/>
              <a:gd name="connsiteX4" fmla="*/ 426809 w 711348"/>
              <a:gd name="connsiteY4" fmla="*/ 442460 h 564526"/>
              <a:gd name="connsiteX5" fmla="*/ 589138 w 711348"/>
              <a:gd name="connsiteY5" fmla="*/ 284540 h 564526"/>
              <a:gd name="connsiteX6" fmla="*/ 426809 w 711348"/>
              <a:gd name="connsiteY6" fmla="*/ 284540 h 564526"/>
              <a:gd name="connsiteX7" fmla="*/ 0 w 711348"/>
              <a:gd name="connsiteY7" fmla="*/ 0 h 564526"/>
              <a:gd name="connsiteX8" fmla="*/ 284539 w 711348"/>
              <a:gd name="connsiteY8" fmla="*/ 0 h 564526"/>
              <a:gd name="connsiteX9" fmla="*/ 284539 w 711348"/>
              <a:gd name="connsiteY9" fmla="*/ 284540 h 564526"/>
              <a:gd name="connsiteX10" fmla="*/ 0 w 711348"/>
              <a:gd name="connsiteY10" fmla="*/ 564526 h 564526"/>
              <a:gd name="connsiteX11" fmla="*/ 0 w 711348"/>
              <a:gd name="connsiteY11" fmla="*/ 442460 h 564526"/>
              <a:gd name="connsiteX12" fmla="*/ 162329 w 711348"/>
              <a:gd name="connsiteY12" fmla="*/ 284540 h 564526"/>
              <a:gd name="connsiteX13" fmla="*/ 0 w 711348"/>
              <a:gd name="connsiteY13" fmla="*/ 284540 h 564526"/>
            </a:gdLst>
            <a:ahLst/>
            <a:cxnLst/>
            <a:rect l="l" t="t" r="r" b="b"/>
            <a:pathLst>
              <a:path w="711348" h="564526">
                <a:moveTo>
                  <a:pt x="426809" y="0"/>
                </a:moveTo>
                <a:lnTo>
                  <a:pt x="711348" y="0"/>
                </a:lnTo>
                <a:lnTo>
                  <a:pt x="711348" y="284540"/>
                </a:lnTo>
                <a:cubicBezTo>
                  <a:pt x="708861" y="439905"/>
                  <a:pt x="582194" y="564546"/>
                  <a:pt x="426809" y="564526"/>
                </a:cubicBezTo>
                <a:lnTo>
                  <a:pt x="426809" y="442460"/>
                </a:lnTo>
                <a:cubicBezTo>
                  <a:pt x="514735" y="442416"/>
                  <a:pt x="586675" y="372432"/>
                  <a:pt x="589138" y="284540"/>
                </a:cubicBezTo>
                <a:lnTo>
                  <a:pt x="426809" y="284540"/>
                </a:lnTo>
                <a:close/>
                <a:moveTo>
                  <a:pt x="0" y="0"/>
                </a:moveTo>
                <a:lnTo>
                  <a:pt x="284539" y="0"/>
                </a:lnTo>
                <a:lnTo>
                  <a:pt x="284539" y="284540"/>
                </a:lnTo>
                <a:cubicBezTo>
                  <a:pt x="282052" y="439905"/>
                  <a:pt x="155385" y="564546"/>
                  <a:pt x="0" y="564526"/>
                </a:cubicBezTo>
                <a:lnTo>
                  <a:pt x="0" y="442460"/>
                </a:lnTo>
                <a:cubicBezTo>
                  <a:pt x="87926" y="442416"/>
                  <a:pt x="159866" y="372432"/>
                  <a:pt x="162329" y="284540"/>
                </a:cubicBezTo>
                <a:lnTo>
                  <a:pt x="0" y="28454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404899" y="2754555"/>
            <a:ext cx="2808000" cy="2331205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有效的库存积压处理方案有助于企业降低损失，提升运营效率。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869390" y="5332475"/>
            <a:ext cx="711348" cy="564526"/>
          </a:xfrm>
          <a:custGeom>
            <a:avLst/>
            <a:gdLst>
              <a:gd name="connsiteX0" fmla="*/ 426809 w 711348"/>
              <a:gd name="connsiteY0" fmla="*/ 0 h 564526"/>
              <a:gd name="connsiteX1" fmla="*/ 711348 w 711348"/>
              <a:gd name="connsiteY1" fmla="*/ 0 h 564526"/>
              <a:gd name="connsiteX2" fmla="*/ 711348 w 711348"/>
              <a:gd name="connsiteY2" fmla="*/ 284540 h 564526"/>
              <a:gd name="connsiteX3" fmla="*/ 426809 w 711348"/>
              <a:gd name="connsiteY3" fmla="*/ 564526 h 564526"/>
              <a:gd name="connsiteX4" fmla="*/ 426809 w 711348"/>
              <a:gd name="connsiteY4" fmla="*/ 442460 h 564526"/>
              <a:gd name="connsiteX5" fmla="*/ 589138 w 711348"/>
              <a:gd name="connsiteY5" fmla="*/ 284540 h 564526"/>
              <a:gd name="connsiteX6" fmla="*/ 426809 w 711348"/>
              <a:gd name="connsiteY6" fmla="*/ 284540 h 564526"/>
              <a:gd name="connsiteX7" fmla="*/ 0 w 711348"/>
              <a:gd name="connsiteY7" fmla="*/ 0 h 564526"/>
              <a:gd name="connsiteX8" fmla="*/ 284539 w 711348"/>
              <a:gd name="connsiteY8" fmla="*/ 0 h 564526"/>
              <a:gd name="connsiteX9" fmla="*/ 284539 w 711348"/>
              <a:gd name="connsiteY9" fmla="*/ 284540 h 564526"/>
              <a:gd name="connsiteX10" fmla="*/ 0 w 711348"/>
              <a:gd name="connsiteY10" fmla="*/ 564526 h 564526"/>
              <a:gd name="connsiteX11" fmla="*/ 0 w 711348"/>
              <a:gd name="connsiteY11" fmla="*/ 442460 h 564526"/>
              <a:gd name="connsiteX12" fmla="*/ 162329 w 711348"/>
              <a:gd name="connsiteY12" fmla="*/ 284540 h 564526"/>
              <a:gd name="connsiteX13" fmla="*/ 0 w 711348"/>
              <a:gd name="connsiteY13" fmla="*/ 284540 h 564526"/>
            </a:gdLst>
            <a:ahLst/>
            <a:cxnLst/>
            <a:rect l="l" t="t" r="r" b="b"/>
            <a:pathLst>
              <a:path w="711348" h="564526">
                <a:moveTo>
                  <a:pt x="426809" y="0"/>
                </a:moveTo>
                <a:lnTo>
                  <a:pt x="711348" y="0"/>
                </a:lnTo>
                <a:lnTo>
                  <a:pt x="711348" y="284540"/>
                </a:lnTo>
                <a:cubicBezTo>
                  <a:pt x="708861" y="439905"/>
                  <a:pt x="582194" y="564546"/>
                  <a:pt x="426809" y="564526"/>
                </a:cubicBezTo>
                <a:lnTo>
                  <a:pt x="426809" y="442460"/>
                </a:lnTo>
                <a:cubicBezTo>
                  <a:pt x="514736" y="442416"/>
                  <a:pt x="586675" y="372432"/>
                  <a:pt x="589138" y="284540"/>
                </a:cubicBezTo>
                <a:lnTo>
                  <a:pt x="426809" y="284540"/>
                </a:lnTo>
                <a:close/>
                <a:moveTo>
                  <a:pt x="0" y="0"/>
                </a:moveTo>
                <a:lnTo>
                  <a:pt x="284539" y="0"/>
                </a:lnTo>
                <a:lnTo>
                  <a:pt x="284539" y="284540"/>
                </a:lnTo>
                <a:cubicBezTo>
                  <a:pt x="282052" y="439905"/>
                  <a:pt x="155385" y="564546"/>
                  <a:pt x="0" y="564526"/>
                </a:cubicBezTo>
                <a:lnTo>
                  <a:pt x="0" y="442460"/>
                </a:lnTo>
                <a:cubicBezTo>
                  <a:pt x="87926" y="442416"/>
                  <a:pt x="159866" y="372432"/>
                  <a:pt x="162329" y="284540"/>
                </a:cubicBezTo>
                <a:lnTo>
                  <a:pt x="0" y="28454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107970" y="5332475"/>
            <a:ext cx="711348" cy="564526"/>
          </a:xfrm>
          <a:custGeom>
            <a:avLst/>
            <a:gdLst>
              <a:gd name="connsiteX0" fmla="*/ 426809 w 711348"/>
              <a:gd name="connsiteY0" fmla="*/ 0 h 564526"/>
              <a:gd name="connsiteX1" fmla="*/ 711348 w 711348"/>
              <a:gd name="connsiteY1" fmla="*/ 0 h 564526"/>
              <a:gd name="connsiteX2" fmla="*/ 711348 w 711348"/>
              <a:gd name="connsiteY2" fmla="*/ 284540 h 564526"/>
              <a:gd name="connsiteX3" fmla="*/ 426809 w 711348"/>
              <a:gd name="connsiteY3" fmla="*/ 564526 h 564526"/>
              <a:gd name="connsiteX4" fmla="*/ 426809 w 711348"/>
              <a:gd name="connsiteY4" fmla="*/ 442460 h 564526"/>
              <a:gd name="connsiteX5" fmla="*/ 589138 w 711348"/>
              <a:gd name="connsiteY5" fmla="*/ 284540 h 564526"/>
              <a:gd name="connsiteX6" fmla="*/ 426809 w 711348"/>
              <a:gd name="connsiteY6" fmla="*/ 284540 h 564526"/>
              <a:gd name="connsiteX7" fmla="*/ 0 w 711348"/>
              <a:gd name="connsiteY7" fmla="*/ 0 h 564526"/>
              <a:gd name="connsiteX8" fmla="*/ 284539 w 711348"/>
              <a:gd name="connsiteY8" fmla="*/ 0 h 564526"/>
              <a:gd name="connsiteX9" fmla="*/ 284539 w 711348"/>
              <a:gd name="connsiteY9" fmla="*/ 284540 h 564526"/>
              <a:gd name="connsiteX10" fmla="*/ 0 w 711348"/>
              <a:gd name="connsiteY10" fmla="*/ 564526 h 564526"/>
              <a:gd name="connsiteX11" fmla="*/ 0 w 711348"/>
              <a:gd name="connsiteY11" fmla="*/ 442460 h 564526"/>
              <a:gd name="connsiteX12" fmla="*/ 162329 w 711348"/>
              <a:gd name="connsiteY12" fmla="*/ 284540 h 564526"/>
              <a:gd name="connsiteX13" fmla="*/ 0 w 711348"/>
              <a:gd name="connsiteY13" fmla="*/ 284540 h 564526"/>
            </a:gdLst>
            <a:ahLst/>
            <a:cxnLst/>
            <a:rect l="l" t="t" r="r" b="b"/>
            <a:pathLst>
              <a:path w="711348" h="564526">
                <a:moveTo>
                  <a:pt x="426809" y="0"/>
                </a:moveTo>
                <a:lnTo>
                  <a:pt x="711348" y="0"/>
                </a:lnTo>
                <a:lnTo>
                  <a:pt x="711348" y="284540"/>
                </a:lnTo>
                <a:cubicBezTo>
                  <a:pt x="708861" y="439905"/>
                  <a:pt x="582194" y="564546"/>
                  <a:pt x="426809" y="564526"/>
                </a:cubicBezTo>
                <a:lnTo>
                  <a:pt x="426809" y="442460"/>
                </a:lnTo>
                <a:cubicBezTo>
                  <a:pt x="514735" y="442416"/>
                  <a:pt x="586675" y="372432"/>
                  <a:pt x="589138" y="284540"/>
                </a:cubicBezTo>
                <a:lnTo>
                  <a:pt x="426809" y="284540"/>
                </a:lnTo>
                <a:close/>
                <a:moveTo>
                  <a:pt x="0" y="0"/>
                </a:moveTo>
                <a:lnTo>
                  <a:pt x="284539" y="0"/>
                </a:lnTo>
                <a:lnTo>
                  <a:pt x="284539" y="284540"/>
                </a:lnTo>
                <a:cubicBezTo>
                  <a:pt x="282052" y="439905"/>
                  <a:pt x="155385" y="564546"/>
                  <a:pt x="0" y="564526"/>
                </a:cubicBezTo>
                <a:lnTo>
                  <a:pt x="0" y="442460"/>
                </a:lnTo>
                <a:cubicBezTo>
                  <a:pt x="87926" y="442416"/>
                  <a:pt x="159866" y="372432"/>
                  <a:pt x="162329" y="284540"/>
                </a:cubicBezTo>
                <a:lnTo>
                  <a:pt x="0" y="28454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73101" y="2355622"/>
            <a:ext cx="3407298" cy="152218"/>
          </a:xfrm>
          <a:custGeom>
            <a:avLst/>
            <a:gdLst>
              <a:gd name="connsiteX0" fmla="*/ 145681 w 3407298"/>
              <a:gd name="connsiteY0" fmla="*/ 0 h 152218"/>
              <a:gd name="connsiteX1" fmla="*/ 1032979 w 3407298"/>
              <a:gd name="connsiteY1" fmla="*/ 0 h 152218"/>
              <a:gd name="connsiteX2" fmla="*/ 2374319 w 3407298"/>
              <a:gd name="connsiteY2" fmla="*/ 0 h 152218"/>
              <a:gd name="connsiteX3" fmla="*/ 3261617 w 3407298"/>
              <a:gd name="connsiteY3" fmla="*/ 0 h 152218"/>
              <a:gd name="connsiteX4" fmla="*/ 3407298 w 3407298"/>
              <a:gd name="connsiteY4" fmla="*/ 145681 h 152218"/>
              <a:gd name="connsiteX5" fmla="*/ 3407298 w 3407298"/>
              <a:gd name="connsiteY5" fmla="*/ 152218 h 152218"/>
              <a:gd name="connsiteX6" fmla="*/ 2520000 w 3407298"/>
              <a:gd name="connsiteY6" fmla="*/ 152218 h 152218"/>
              <a:gd name="connsiteX7" fmla="*/ 887298 w 3407298"/>
              <a:gd name="connsiteY7" fmla="*/ 152218 h 152218"/>
              <a:gd name="connsiteX8" fmla="*/ 0 w 3407298"/>
              <a:gd name="connsiteY8" fmla="*/ 152218 h 152218"/>
              <a:gd name="connsiteX9" fmla="*/ 0 w 3407298"/>
              <a:gd name="connsiteY9" fmla="*/ 145681 h 152218"/>
              <a:gd name="connsiteX10" fmla="*/ 145681 w 3407298"/>
              <a:gd name="connsiteY10" fmla="*/ 0 h 152218"/>
            </a:gdLst>
            <a:ahLst/>
            <a:cxnLst/>
            <a:rect l="l" t="t" r="r" b="b"/>
            <a:pathLst>
              <a:path w="3407298" h="152218">
                <a:moveTo>
                  <a:pt x="145681" y="0"/>
                </a:moveTo>
                <a:lnTo>
                  <a:pt x="1032979" y="0"/>
                </a:lnTo>
                <a:lnTo>
                  <a:pt x="2374319" y="0"/>
                </a:lnTo>
                <a:lnTo>
                  <a:pt x="3261617" y="0"/>
                </a:lnTo>
                <a:cubicBezTo>
                  <a:pt x="3342074" y="0"/>
                  <a:pt x="3407298" y="65224"/>
                  <a:pt x="3407298" y="145681"/>
                </a:cubicBezTo>
                <a:lnTo>
                  <a:pt x="3407298" y="152218"/>
                </a:lnTo>
                <a:lnTo>
                  <a:pt x="2520000" y="152218"/>
                </a:lnTo>
                <a:lnTo>
                  <a:pt x="887298" y="152218"/>
                </a:lnTo>
                <a:lnTo>
                  <a:pt x="0" y="152218"/>
                </a:lnTo>
                <a:lnTo>
                  <a:pt x="0" y="145681"/>
                </a:lnTo>
                <a:cubicBezTo>
                  <a:pt x="0" y="65224"/>
                  <a:pt x="65224" y="0"/>
                  <a:pt x="14568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392351" y="2355622"/>
            <a:ext cx="3407298" cy="152218"/>
          </a:xfrm>
          <a:custGeom>
            <a:avLst/>
            <a:gdLst>
              <a:gd name="connsiteX0" fmla="*/ 145681 w 3407298"/>
              <a:gd name="connsiteY0" fmla="*/ 0 h 152218"/>
              <a:gd name="connsiteX1" fmla="*/ 1032979 w 3407298"/>
              <a:gd name="connsiteY1" fmla="*/ 0 h 152218"/>
              <a:gd name="connsiteX2" fmla="*/ 2374319 w 3407298"/>
              <a:gd name="connsiteY2" fmla="*/ 0 h 152218"/>
              <a:gd name="connsiteX3" fmla="*/ 3261617 w 3407298"/>
              <a:gd name="connsiteY3" fmla="*/ 0 h 152218"/>
              <a:gd name="connsiteX4" fmla="*/ 3407298 w 3407298"/>
              <a:gd name="connsiteY4" fmla="*/ 145681 h 152218"/>
              <a:gd name="connsiteX5" fmla="*/ 3407298 w 3407298"/>
              <a:gd name="connsiteY5" fmla="*/ 152218 h 152218"/>
              <a:gd name="connsiteX6" fmla="*/ 2520000 w 3407298"/>
              <a:gd name="connsiteY6" fmla="*/ 152218 h 152218"/>
              <a:gd name="connsiteX7" fmla="*/ 887298 w 3407298"/>
              <a:gd name="connsiteY7" fmla="*/ 152218 h 152218"/>
              <a:gd name="connsiteX8" fmla="*/ 0 w 3407298"/>
              <a:gd name="connsiteY8" fmla="*/ 152218 h 152218"/>
              <a:gd name="connsiteX9" fmla="*/ 0 w 3407298"/>
              <a:gd name="connsiteY9" fmla="*/ 145681 h 152218"/>
              <a:gd name="connsiteX10" fmla="*/ 145681 w 3407298"/>
              <a:gd name="connsiteY10" fmla="*/ 0 h 152218"/>
            </a:gdLst>
            <a:ahLst/>
            <a:cxnLst/>
            <a:rect l="l" t="t" r="r" b="b"/>
            <a:pathLst>
              <a:path w="3407298" h="152218">
                <a:moveTo>
                  <a:pt x="145681" y="0"/>
                </a:moveTo>
                <a:lnTo>
                  <a:pt x="1032979" y="0"/>
                </a:lnTo>
                <a:lnTo>
                  <a:pt x="2374319" y="0"/>
                </a:lnTo>
                <a:lnTo>
                  <a:pt x="3261617" y="0"/>
                </a:lnTo>
                <a:cubicBezTo>
                  <a:pt x="3342074" y="0"/>
                  <a:pt x="3407298" y="65224"/>
                  <a:pt x="3407298" y="145681"/>
                </a:cubicBezTo>
                <a:lnTo>
                  <a:pt x="3407298" y="152218"/>
                </a:lnTo>
                <a:lnTo>
                  <a:pt x="2520000" y="152218"/>
                </a:lnTo>
                <a:lnTo>
                  <a:pt x="887298" y="152218"/>
                </a:lnTo>
                <a:lnTo>
                  <a:pt x="0" y="152218"/>
                </a:lnTo>
                <a:lnTo>
                  <a:pt x="0" y="145681"/>
                </a:lnTo>
                <a:cubicBezTo>
                  <a:pt x="0" y="65224"/>
                  <a:pt x="65224" y="0"/>
                  <a:pt x="14568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111601" y="2355622"/>
            <a:ext cx="3407298" cy="152218"/>
          </a:xfrm>
          <a:custGeom>
            <a:avLst/>
            <a:gdLst>
              <a:gd name="connsiteX0" fmla="*/ 145681 w 3407298"/>
              <a:gd name="connsiteY0" fmla="*/ 0 h 152218"/>
              <a:gd name="connsiteX1" fmla="*/ 1032979 w 3407298"/>
              <a:gd name="connsiteY1" fmla="*/ 0 h 152218"/>
              <a:gd name="connsiteX2" fmla="*/ 2374319 w 3407298"/>
              <a:gd name="connsiteY2" fmla="*/ 0 h 152218"/>
              <a:gd name="connsiteX3" fmla="*/ 3261617 w 3407298"/>
              <a:gd name="connsiteY3" fmla="*/ 0 h 152218"/>
              <a:gd name="connsiteX4" fmla="*/ 3407298 w 3407298"/>
              <a:gd name="connsiteY4" fmla="*/ 145681 h 152218"/>
              <a:gd name="connsiteX5" fmla="*/ 3407298 w 3407298"/>
              <a:gd name="connsiteY5" fmla="*/ 152218 h 152218"/>
              <a:gd name="connsiteX6" fmla="*/ 2520000 w 3407298"/>
              <a:gd name="connsiteY6" fmla="*/ 152218 h 152218"/>
              <a:gd name="connsiteX7" fmla="*/ 887298 w 3407298"/>
              <a:gd name="connsiteY7" fmla="*/ 152218 h 152218"/>
              <a:gd name="connsiteX8" fmla="*/ 0 w 3407298"/>
              <a:gd name="connsiteY8" fmla="*/ 152218 h 152218"/>
              <a:gd name="connsiteX9" fmla="*/ 0 w 3407298"/>
              <a:gd name="connsiteY9" fmla="*/ 145681 h 152218"/>
              <a:gd name="connsiteX10" fmla="*/ 145681 w 3407298"/>
              <a:gd name="connsiteY10" fmla="*/ 0 h 152218"/>
            </a:gdLst>
            <a:ahLst/>
            <a:cxnLst/>
            <a:rect l="l" t="t" r="r" b="b"/>
            <a:pathLst>
              <a:path w="3407298" h="152218">
                <a:moveTo>
                  <a:pt x="145681" y="0"/>
                </a:moveTo>
                <a:lnTo>
                  <a:pt x="1032979" y="0"/>
                </a:lnTo>
                <a:lnTo>
                  <a:pt x="2374319" y="0"/>
                </a:lnTo>
                <a:lnTo>
                  <a:pt x="3261617" y="0"/>
                </a:lnTo>
                <a:cubicBezTo>
                  <a:pt x="3342074" y="0"/>
                  <a:pt x="3407298" y="65224"/>
                  <a:pt x="3407298" y="145681"/>
                </a:cubicBezTo>
                <a:lnTo>
                  <a:pt x="3407298" y="152218"/>
                </a:lnTo>
                <a:lnTo>
                  <a:pt x="2520000" y="152218"/>
                </a:lnTo>
                <a:lnTo>
                  <a:pt x="887298" y="152218"/>
                </a:lnTo>
                <a:lnTo>
                  <a:pt x="0" y="152218"/>
                </a:lnTo>
                <a:lnTo>
                  <a:pt x="0" y="145681"/>
                </a:lnTo>
                <a:cubicBezTo>
                  <a:pt x="0" y="65224"/>
                  <a:pt x="65224" y="0"/>
                  <a:pt x="14568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沙盘推演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399" y="2507840"/>
            <a:ext cx="3420000" cy="36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966399" y="2754555"/>
            <a:ext cx="2808000" cy="2331205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模拟财务分析师撰写《零售企业运营效率提升方案》，包含KPI设定。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379649" y="2507840"/>
            <a:ext cx="3420000" cy="36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685649" y="2754555"/>
            <a:ext cx="2808000" cy="2331205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企业需结合行业特点，制定合理的运营效率提升方案。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098899" y="2507840"/>
            <a:ext cx="3420000" cy="36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0643512" y="5332475"/>
            <a:ext cx="711348" cy="564526"/>
          </a:xfrm>
          <a:custGeom>
            <a:avLst/>
            <a:gdLst>
              <a:gd name="connsiteX0" fmla="*/ 426809 w 711348"/>
              <a:gd name="connsiteY0" fmla="*/ 0 h 564526"/>
              <a:gd name="connsiteX1" fmla="*/ 711348 w 711348"/>
              <a:gd name="connsiteY1" fmla="*/ 0 h 564526"/>
              <a:gd name="connsiteX2" fmla="*/ 711348 w 711348"/>
              <a:gd name="connsiteY2" fmla="*/ 284540 h 564526"/>
              <a:gd name="connsiteX3" fmla="*/ 426809 w 711348"/>
              <a:gd name="connsiteY3" fmla="*/ 564526 h 564526"/>
              <a:gd name="connsiteX4" fmla="*/ 426809 w 711348"/>
              <a:gd name="connsiteY4" fmla="*/ 442460 h 564526"/>
              <a:gd name="connsiteX5" fmla="*/ 589138 w 711348"/>
              <a:gd name="connsiteY5" fmla="*/ 284540 h 564526"/>
              <a:gd name="connsiteX6" fmla="*/ 426809 w 711348"/>
              <a:gd name="connsiteY6" fmla="*/ 284540 h 564526"/>
              <a:gd name="connsiteX7" fmla="*/ 0 w 711348"/>
              <a:gd name="connsiteY7" fmla="*/ 0 h 564526"/>
              <a:gd name="connsiteX8" fmla="*/ 284539 w 711348"/>
              <a:gd name="connsiteY8" fmla="*/ 0 h 564526"/>
              <a:gd name="connsiteX9" fmla="*/ 284539 w 711348"/>
              <a:gd name="connsiteY9" fmla="*/ 284540 h 564526"/>
              <a:gd name="connsiteX10" fmla="*/ 0 w 711348"/>
              <a:gd name="connsiteY10" fmla="*/ 564526 h 564526"/>
              <a:gd name="connsiteX11" fmla="*/ 0 w 711348"/>
              <a:gd name="connsiteY11" fmla="*/ 442460 h 564526"/>
              <a:gd name="connsiteX12" fmla="*/ 162329 w 711348"/>
              <a:gd name="connsiteY12" fmla="*/ 284540 h 564526"/>
              <a:gd name="connsiteX13" fmla="*/ 0 w 711348"/>
              <a:gd name="connsiteY13" fmla="*/ 284540 h 564526"/>
            </a:gdLst>
            <a:ahLst/>
            <a:cxnLst/>
            <a:rect l="l" t="t" r="r" b="b"/>
            <a:pathLst>
              <a:path w="711348" h="564526">
                <a:moveTo>
                  <a:pt x="426809" y="0"/>
                </a:moveTo>
                <a:lnTo>
                  <a:pt x="711348" y="0"/>
                </a:lnTo>
                <a:lnTo>
                  <a:pt x="711348" y="284540"/>
                </a:lnTo>
                <a:cubicBezTo>
                  <a:pt x="708861" y="439905"/>
                  <a:pt x="582194" y="564546"/>
                  <a:pt x="426809" y="564526"/>
                </a:cubicBezTo>
                <a:lnTo>
                  <a:pt x="426809" y="442460"/>
                </a:lnTo>
                <a:cubicBezTo>
                  <a:pt x="514735" y="442416"/>
                  <a:pt x="586675" y="372432"/>
                  <a:pt x="589138" y="284540"/>
                </a:cubicBezTo>
                <a:lnTo>
                  <a:pt x="426809" y="284540"/>
                </a:lnTo>
                <a:close/>
                <a:moveTo>
                  <a:pt x="0" y="0"/>
                </a:moveTo>
                <a:lnTo>
                  <a:pt x="284539" y="0"/>
                </a:lnTo>
                <a:lnTo>
                  <a:pt x="284539" y="284540"/>
                </a:lnTo>
                <a:cubicBezTo>
                  <a:pt x="282052" y="439905"/>
                  <a:pt x="155385" y="564546"/>
                  <a:pt x="0" y="564526"/>
                </a:cubicBezTo>
                <a:lnTo>
                  <a:pt x="0" y="442460"/>
                </a:lnTo>
                <a:cubicBezTo>
                  <a:pt x="87926" y="442416"/>
                  <a:pt x="159866" y="372432"/>
                  <a:pt x="162329" y="284540"/>
                </a:cubicBezTo>
                <a:lnTo>
                  <a:pt x="0" y="28454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404899" y="2754555"/>
            <a:ext cx="2808000" cy="2331205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合理的运营效率提升方案有助于企业优化运营流程，增强市场竞争力。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869390" y="5332475"/>
            <a:ext cx="711348" cy="564526"/>
          </a:xfrm>
          <a:custGeom>
            <a:avLst/>
            <a:gdLst>
              <a:gd name="connsiteX0" fmla="*/ 426809 w 711348"/>
              <a:gd name="connsiteY0" fmla="*/ 0 h 564526"/>
              <a:gd name="connsiteX1" fmla="*/ 711348 w 711348"/>
              <a:gd name="connsiteY1" fmla="*/ 0 h 564526"/>
              <a:gd name="connsiteX2" fmla="*/ 711348 w 711348"/>
              <a:gd name="connsiteY2" fmla="*/ 284540 h 564526"/>
              <a:gd name="connsiteX3" fmla="*/ 426809 w 711348"/>
              <a:gd name="connsiteY3" fmla="*/ 564526 h 564526"/>
              <a:gd name="connsiteX4" fmla="*/ 426809 w 711348"/>
              <a:gd name="connsiteY4" fmla="*/ 442460 h 564526"/>
              <a:gd name="connsiteX5" fmla="*/ 589138 w 711348"/>
              <a:gd name="connsiteY5" fmla="*/ 284540 h 564526"/>
              <a:gd name="connsiteX6" fmla="*/ 426809 w 711348"/>
              <a:gd name="connsiteY6" fmla="*/ 284540 h 564526"/>
              <a:gd name="connsiteX7" fmla="*/ 0 w 711348"/>
              <a:gd name="connsiteY7" fmla="*/ 0 h 564526"/>
              <a:gd name="connsiteX8" fmla="*/ 284539 w 711348"/>
              <a:gd name="connsiteY8" fmla="*/ 0 h 564526"/>
              <a:gd name="connsiteX9" fmla="*/ 284539 w 711348"/>
              <a:gd name="connsiteY9" fmla="*/ 284540 h 564526"/>
              <a:gd name="connsiteX10" fmla="*/ 0 w 711348"/>
              <a:gd name="connsiteY10" fmla="*/ 564526 h 564526"/>
              <a:gd name="connsiteX11" fmla="*/ 0 w 711348"/>
              <a:gd name="connsiteY11" fmla="*/ 442460 h 564526"/>
              <a:gd name="connsiteX12" fmla="*/ 162329 w 711348"/>
              <a:gd name="connsiteY12" fmla="*/ 284540 h 564526"/>
              <a:gd name="connsiteX13" fmla="*/ 0 w 711348"/>
              <a:gd name="connsiteY13" fmla="*/ 284540 h 564526"/>
            </a:gdLst>
            <a:ahLst/>
            <a:cxnLst/>
            <a:rect l="l" t="t" r="r" b="b"/>
            <a:pathLst>
              <a:path w="711348" h="564526">
                <a:moveTo>
                  <a:pt x="426809" y="0"/>
                </a:moveTo>
                <a:lnTo>
                  <a:pt x="711348" y="0"/>
                </a:lnTo>
                <a:lnTo>
                  <a:pt x="711348" y="284540"/>
                </a:lnTo>
                <a:cubicBezTo>
                  <a:pt x="708861" y="439905"/>
                  <a:pt x="582194" y="564546"/>
                  <a:pt x="426809" y="564526"/>
                </a:cubicBezTo>
                <a:lnTo>
                  <a:pt x="426809" y="442460"/>
                </a:lnTo>
                <a:cubicBezTo>
                  <a:pt x="514736" y="442416"/>
                  <a:pt x="586675" y="372432"/>
                  <a:pt x="589138" y="284540"/>
                </a:cubicBezTo>
                <a:lnTo>
                  <a:pt x="426809" y="284540"/>
                </a:lnTo>
                <a:close/>
                <a:moveTo>
                  <a:pt x="0" y="0"/>
                </a:moveTo>
                <a:lnTo>
                  <a:pt x="284539" y="0"/>
                </a:lnTo>
                <a:lnTo>
                  <a:pt x="284539" y="284540"/>
                </a:lnTo>
                <a:cubicBezTo>
                  <a:pt x="282052" y="439905"/>
                  <a:pt x="155385" y="564546"/>
                  <a:pt x="0" y="564526"/>
                </a:cubicBezTo>
                <a:lnTo>
                  <a:pt x="0" y="442460"/>
                </a:lnTo>
                <a:cubicBezTo>
                  <a:pt x="87926" y="442416"/>
                  <a:pt x="159866" y="372432"/>
                  <a:pt x="162329" y="284540"/>
                </a:cubicBezTo>
                <a:lnTo>
                  <a:pt x="0" y="28454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107970" y="5332475"/>
            <a:ext cx="711348" cy="564526"/>
          </a:xfrm>
          <a:custGeom>
            <a:avLst/>
            <a:gdLst>
              <a:gd name="connsiteX0" fmla="*/ 426809 w 711348"/>
              <a:gd name="connsiteY0" fmla="*/ 0 h 564526"/>
              <a:gd name="connsiteX1" fmla="*/ 711348 w 711348"/>
              <a:gd name="connsiteY1" fmla="*/ 0 h 564526"/>
              <a:gd name="connsiteX2" fmla="*/ 711348 w 711348"/>
              <a:gd name="connsiteY2" fmla="*/ 284540 h 564526"/>
              <a:gd name="connsiteX3" fmla="*/ 426809 w 711348"/>
              <a:gd name="connsiteY3" fmla="*/ 564526 h 564526"/>
              <a:gd name="connsiteX4" fmla="*/ 426809 w 711348"/>
              <a:gd name="connsiteY4" fmla="*/ 442460 h 564526"/>
              <a:gd name="connsiteX5" fmla="*/ 589138 w 711348"/>
              <a:gd name="connsiteY5" fmla="*/ 284540 h 564526"/>
              <a:gd name="connsiteX6" fmla="*/ 426809 w 711348"/>
              <a:gd name="connsiteY6" fmla="*/ 284540 h 564526"/>
              <a:gd name="connsiteX7" fmla="*/ 0 w 711348"/>
              <a:gd name="connsiteY7" fmla="*/ 0 h 564526"/>
              <a:gd name="connsiteX8" fmla="*/ 284539 w 711348"/>
              <a:gd name="connsiteY8" fmla="*/ 0 h 564526"/>
              <a:gd name="connsiteX9" fmla="*/ 284539 w 711348"/>
              <a:gd name="connsiteY9" fmla="*/ 284540 h 564526"/>
              <a:gd name="connsiteX10" fmla="*/ 0 w 711348"/>
              <a:gd name="connsiteY10" fmla="*/ 564526 h 564526"/>
              <a:gd name="connsiteX11" fmla="*/ 0 w 711348"/>
              <a:gd name="connsiteY11" fmla="*/ 442460 h 564526"/>
              <a:gd name="connsiteX12" fmla="*/ 162329 w 711348"/>
              <a:gd name="connsiteY12" fmla="*/ 284540 h 564526"/>
              <a:gd name="connsiteX13" fmla="*/ 0 w 711348"/>
              <a:gd name="connsiteY13" fmla="*/ 284540 h 564526"/>
            </a:gdLst>
            <a:ahLst/>
            <a:cxnLst/>
            <a:rect l="l" t="t" r="r" b="b"/>
            <a:pathLst>
              <a:path w="711348" h="564526">
                <a:moveTo>
                  <a:pt x="426809" y="0"/>
                </a:moveTo>
                <a:lnTo>
                  <a:pt x="711348" y="0"/>
                </a:lnTo>
                <a:lnTo>
                  <a:pt x="711348" y="284540"/>
                </a:lnTo>
                <a:cubicBezTo>
                  <a:pt x="708861" y="439905"/>
                  <a:pt x="582194" y="564546"/>
                  <a:pt x="426809" y="564526"/>
                </a:cubicBezTo>
                <a:lnTo>
                  <a:pt x="426809" y="442460"/>
                </a:lnTo>
                <a:cubicBezTo>
                  <a:pt x="514735" y="442416"/>
                  <a:pt x="586675" y="372432"/>
                  <a:pt x="589138" y="284540"/>
                </a:cubicBezTo>
                <a:lnTo>
                  <a:pt x="426809" y="284540"/>
                </a:lnTo>
                <a:close/>
                <a:moveTo>
                  <a:pt x="0" y="0"/>
                </a:moveTo>
                <a:lnTo>
                  <a:pt x="284539" y="0"/>
                </a:lnTo>
                <a:lnTo>
                  <a:pt x="284539" y="284540"/>
                </a:lnTo>
                <a:cubicBezTo>
                  <a:pt x="282052" y="439905"/>
                  <a:pt x="155385" y="564546"/>
                  <a:pt x="0" y="564526"/>
                </a:cubicBezTo>
                <a:lnTo>
                  <a:pt x="0" y="442460"/>
                </a:lnTo>
                <a:cubicBezTo>
                  <a:pt x="87926" y="442416"/>
                  <a:pt x="159866" y="372432"/>
                  <a:pt x="162329" y="284540"/>
                </a:cubicBezTo>
                <a:lnTo>
                  <a:pt x="0" y="28454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73101" y="2355622"/>
            <a:ext cx="3407298" cy="152218"/>
          </a:xfrm>
          <a:custGeom>
            <a:avLst/>
            <a:gdLst>
              <a:gd name="connsiteX0" fmla="*/ 145681 w 3407298"/>
              <a:gd name="connsiteY0" fmla="*/ 0 h 152218"/>
              <a:gd name="connsiteX1" fmla="*/ 1032979 w 3407298"/>
              <a:gd name="connsiteY1" fmla="*/ 0 h 152218"/>
              <a:gd name="connsiteX2" fmla="*/ 2374319 w 3407298"/>
              <a:gd name="connsiteY2" fmla="*/ 0 h 152218"/>
              <a:gd name="connsiteX3" fmla="*/ 3261617 w 3407298"/>
              <a:gd name="connsiteY3" fmla="*/ 0 h 152218"/>
              <a:gd name="connsiteX4" fmla="*/ 3407298 w 3407298"/>
              <a:gd name="connsiteY4" fmla="*/ 145681 h 152218"/>
              <a:gd name="connsiteX5" fmla="*/ 3407298 w 3407298"/>
              <a:gd name="connsiteY5" fmla="*/ 152218 h 152218"/>
              <a:gd name="connsiteX6" fmla="*/ 2520000 w 3407298"/>
              <a:gd name="connsiteY6" fmla="*/ 152218 h 152218"/>
              <a:gd name="connsiteX7" fmla="*/ 887298 w 3407298"/>
              <a:gd name="connsiteY7" fmla="*/ 152218 h 152218"/>
              <a:gd name="connsiteX8" fmla="*/ 0 w 3407298"/>
              <a:gd name="connsiteY8" fmla="*/ 152218 h 152218"/>
              <a:gd name="connsiteX9" fmla="*/ 0 w 3407298"/>
              <a:gd name="connsiteY9" fmla="*/ 145681 h 152218"/>
              <a:gd name="connsiteX10" fmla="*/ 145681 w 3407298"/>
              <a:gd name="connsiteY10" fmla="*/ 0 h 152218"/>
            </a:gdLst>
            <a:ahLst/>
            <a:cxnLst/>
            <a:rect l="l" t="t" r="r" b="b"/>
            <a:pathLst>
              <a:path w="3407298" h="152218">
                <a:moveTo>
                  <a:pt x="145681" y="0"/>
                </a:moveTo>
                <a:lnTo>
                  <a:pt x="1032979" y="0"/>
                </a:lnTo>
                <a:lnTo>
                  <a:pt x="2374319" y="0"/>
                </a:lnTo>
                <a:lnTo>
                  <a:pt x="3261617" y="0"/>
                </a:lnTo>
                <a:cubicBezTo>
                  <a:pt x="3342074" y="0"/>
                  <a:pt x="3407298" y="65224"/>
                  <a:pt x="3407298" y="145681"/>
                </a:cubicBezTo>
                <a:lnTo>
                  <a:pt x="3407298" y="152218"/>
                </a:lnTo>
                <a:lnTo>
                  <a:pt x="2520000" y="152218"/>
                </a:lnTo>
                <a:lnTo>
                  <a:pt x="887298" y="152218"/>
                </a:lnTo>
                <a:lnTo>
                  <a:pt x="0" y="152218"/>
                </a:lnTo>
                <a:lnTo>
                  <a:pt x="0" y="145681"/>
                </a:lnTo>
                <a:cubicBezTo>
                  <a:pt x="0" y="65224"/>
                  <a:pt x="65224" y="0"/>
                  <a:pt x="14568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392351" y="2355622"/>
            <a:ext cx="3407298" cy="152218"/>
          </a:xfrm>
          <a:custGeom>
            <a:avLst/>
            <a:gdLst>
              <a:gd name="connsiteX0" fmla="*/ 145681 w 3407298"/>
              <a:gd name="connsiteY0" fmla="*/ 0 h 152218"/>
              <a:gd name="connsiteX1" fmla="*/ 1032979 w 3407298"/>
              <a:gd name="connsiteY1" fmla="*/ 0 h 152218"/>
              <a:gd name="connsiteX2" fmla="*/ 2374319 w 3407298"/>
              <a:gd name="connsiteY2" fmla="*/ 0 h 152218"/>
              <a:gd name="connsiteX3" fmla="*/ 3261617 w 3407298"/>
              <a:gd name="connsiteY3" fmla="*/ 0 h 152218"/>
              <a:gd name="connsiteX4" fmla="*/ 3407298 w 3407298"/>
              <a:gd name="connsiteY4" fmla="*/ 145681 h 152218"/>
              <a:gd name="connsiteX5" fmla="*/ 3407298 w 3407298"/>
              <a:gd name="connsiteY5" fmla="*/ 152218 h 152218"/>
              <a:gd name="connsiteX6" fmla="*/ 2520000 w 3407298"/>
              <a:gd name="connsiteY6" fmla="*/ 152218 h 152218"/>
              <a:gd name="connsiteX7" fmla="*/ 887298 w 3407298"/>
              <a:gd name="connsiteY7" fmla="*/ 152218 h 152218"/>
              <a:gd name="connsiteX8" fmla="*/ 0 w 3407298"/>
              <a:gd name="connsiteY8" fmla="*/ 152218 h 152218"/>
              <a:gd name="connsiteX9" fmla="*/ 0 w 3407298"/>
              <a:gd name="connsiteY9" fmla="*/ 145681 h 152218"/>
              <a:gd name="connsiteX10" fmla="*/ 145681 w 3407298"/>
              <a:gd name="connsiteY10" fmla="*/ 0 h 152218"/>
            </a:gdLst>
            <a:ahLst/>
            <a:cxnLst/>
            <a:rect l="l" t="t" r="r" b="b"/>
            <a:pathLst>
              <a:path w="3407298" h="152218">
                <a:moveTo>
                  <a:pt x="145681" y="0"/>
                </a:moveTo>
                <a:lnTo>
                  <a:pt x="1032979" y="0"/>
                </a:lnTo>
                <a:lnTo>
                  <a:pt x="2374319" y="0"/>
                </a:lnTo>
                <a:lnTo>
                  <a:pt x="3261617" y="0"/>
                </a:lnTo>
                <a:cubicBezTo>
                  <a:pt x="3342074" y="0"/>
                  <a:pt x="3407298" y="65224"/>
                  <a:pt x="3407298" y="145681"/>
                </a:cubicBezTo>
                <a:lnTo>
                  <a:pt x="3407298" y="152218"/>
                </a:lnTo>
                <a:lnTo>
                  <a:pt x="2520000" y="152218"/>
                </a:lnTo>
                <a:lnTo>
                  <a:pt x="887298" y="152218"/>
                </a:lnTo>
                <a:lnTo>
                  <a:pt x="0" y="152218"/>
                </a:lnTo>
                <a:lnTo>
                  <a:pt x="0" y="145681"/>
                </a:lnTo>
                <a:cubicBezTo>
                  <a:pt x="0" y="65224"/>
                  <a:pt x="65224" y="0"/>
                  <a:pt x="14568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111601" y="2355622"/>
            <a:ext cx="3407298" cy="152218"/>
          </a:xfrm>
          <a:custGeom>
            <a:avLst/>
            <a:gdLst>
              <a:gd name="connsiteX0" fmla="*/ 145681 w 3407298"/>
              <a:gd name="connsiteY0" fmla="*/ 0 h 152218"/>
              <a:gd name="connsiteX1" fmla="*/ 1032979 w 3407298"/>
              <a:gd name="connsiteY1" fmla="*/ 0 h 152218"/>
              <a:gd name="connsiteX2" fmla="*/ 2374319 w 3407298"/>
              <a:gd name="connsiteY2" fmla="*/ 0 h 152218"/>
              <a:gd name="connsiteX3" fmla="*/ 3261617 w 3407298"/>
              <a:gd name="connsiteY3" fmla="*/ 0 h 152218"/>
              <a:gd name="connsiteX4" fmla="*/ 3407298 w 3407298"/>
              <a:gd name="connsiteY4" fmla="*/ 145681 h 152218"/>
              <a:gd name="connsiteX5" fmla="*/ 3407298 w 3407298"/>
              <a:gd name="connsiteY5" fmla="*/ 152218 h 152218"/>
              <a:gd name="connsiteX6" fmla="*/ 2520000 w 3407298"/>
              <a:gd name="connsiteY6" fmla="*/ 152218 h 152218"/>
              <a:gd name="connsiteX7" fmla="*/ 887298 w 3407298"/>
              <a:gd name="connsiteY7" fmla="*/ 152218 h 152218"/>
              <a:gd name="connsiteX8" fmla="*/ 0 w 3407298"/>
              <a:gd name="connsiteY8" fmla="*/ 152218 h 152218"/>
              <a:gd name="connsiteX9" fmla="*/ 0 w 3407298"/>
              <a:gd name="connsiteY9" fmla="*/ 145681 h 152218"/>
              <a:gd name="connsiteX10" fmla="*/ 145681 w 3407298"/>
              <a:gd name="connsiteY10" fmla="*/ 0 h 152218"/>
            </a:gdLst>
            <a:ahLst/>
            <a:cxnLst/>
            <a:rect l="l" t="t" r="r" b="b"/>
            <a:pathLst>
              <a:path w="3407298" h="152218">
                <a:moveTo>
                  <a:pt x="145681" y="0"/>
                </a:moveTo>
                <a:lnTo>
                  <a:pt x="1032979" y="0"/>
                </a:lnTo>
                <a:lnTo>
                  <a:pt x="2374319" y="0"/>
                </a:lnTo>
                <a:lnTo>
                  <a:pt x="3261617" y="0"/>
                </a:lnTo>
                <a:cubicBezTo>
                  <a:pt x="3342074" y="0"/>
                  <a:pt x="3407298" y="65224"/>
                  <a:pt x="3407298" y="145681"/>
                </a:cubicBezTo>
                <a:lnTo>
                  <a:pt x="3407298" y="152218"/>
                </a:lnTo>
                <a:lnTo>
                  <a:pt x="2520000" y="152218"/>
                </a:lnTo>
                <a:lnTo>
                  <a:pt x="887298" y="152218"/>
                </a:lnTo>
                <a:lnTo>
                  <a:pt x="0" y="152218"/>
                </a:lnTo>
                <a:lnTo>
                  <a:pt x="0" y="145681"/>
                </a:lnTo>
                <a:cubicBezTo>
                  <a:pt x="0" y="65224"/>
                  <a:pt x="65224" y="0"/>
                  <a:pt x="14568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岗课融合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751913" y="3393414"/>
            <a:ext cx="2786290" cy="1498601"/>
            <a:chOff x="4751913" y="3393414"/>
            <a:chExt cx="2786290" cy="1498601"/>
          </a:xfrm>
        </p:grpSpPr>
        <p:sp>
          <p:nvSpPr>
            <p:cNvPr id="4" name="标题 1"/>
            <p:cNvSpPr txBox="1"/>
            <p:nvPr/>
          </p:nvSpPr>
          <p:spPr>
            <a:xfrm rot="16200000">
              <a:off x="4699185" y="3446142"/>
              <a:ext cx="1498600" cy="1393145"/>
            </a:xfrm>
            <a:prstGeom prst="arc">
              <a:avLst>
                <a:gd name="adj1" fmla="val 8845268"/>
                <a:gd name="adj2" fmla="val 5388773"/>
              </a:avLst>
            </a:prstGeom>
            <a:noFill/>
            <a:ln w="76200" cap="rnd">
              <a:gradFill>
                <a:gsLst>
                  <a:gs pos="20000">
                    <a:schemeClr val="tx1">
                      <a:lumMod val="10000"/>
                      <a:lumOff val="90000"/>
                      <a:alpha val="30000"/>
                    </a:schemeClr>
                  </a:gs>
                  <a:gs pos="100000">
                    <a:schemeClr val="tx1">
                      <a:lumMod val="25000"/>
                      <a:lumOff val="75000"/>
                      <a:alpha val="20000"/>
                    </a:schemeClr>
                  </a:gs>
                </a:gsLst>
                <a:lin ang="12000000" scaled="0"/>
              </a:gradFill>
              <a:round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 rot="16200000" flipV="1">
              <a:off x="6092331" y="3446142"/>
              <a:ext cx="1498600" cy="1393145"/>
            </a:xfrm>
            <a:prstGeom prst="arc">
              <a:avLst>
                <a:gd name="adj1" fmla="val 5250551"/>
                <a:gd name="adj2" fmla="val 2339093"/>
              </a:avLst>
            </a:prstGeom>
            <a:noFill/>
            <a:ln w="76200" cap="rnd">
              <a:gradFill>
                <a:gsLst>
                  <a:gs pos="20000">
                    <a:schemeClr val="tx1">
                      <a:lumMod val="10000"/>
                      <a:lumOff val="90000"/>
                      <a:alpha val="30000"/>
                    </a:schemeClr>
                  </a:gs>
                  <a:gs pos="100000">
                    <a:schemeClr val="tx1">
                      <a:lumMod val="25000"/>
                      <a:lumOff val="75000"/>
                      <a:alpha val="20000"/>
                    </a:schemeClr>
                  </a:gs>
                </a:gsLst>
                <a:lin ang="12000000" scaled="0"/>
              </a:gradFill>
              <a:round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328522" y="3756802"/>
            <a:ext cx="550026" cy="550026"/>
            <a:chOff x="7328522" y="3756802"/>
            <a:chExt cx="550026" cy="550026"/>
          </a:xfrm>
        </p:grpSpPr>
        <p:sp>
          <p:nvSpPr>
            <p:cNvPr id="7" name="标题 1"/>
            <p:cNvSpPr txBox="1"/>
            <p:nvPr/>
          </p:nvSpPr>
          <p:spPr>
            <a:xfrm>
              <a:off x="7328522" y="3756802"/>
              <a:ext cx="550026" cy="550026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60000">
                  <a:schemeClr val="accent2"/>
                </a:gs>
              </a:gsLst>
              <a:lin ang="2700000" scaled="0"/>
            </a:gradFill>
            <a:ln w="57150" cap="rnd">
              <a:noFill/>
              <a:round/>
            </a:ln>
            <a:effectLst>
              <a:outerShdw blurRad="76200" dist="50800" dir="5400000" algn="ctr" rotWithShape="0">
                <a:schemeClr val="accent2">
                  <a:alpha val="2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8" name="标题 1"/>
            <p:cNvSpPr txBox="1"/>
            <p:nvPr/>
          </p:nvSpPr>
          <p:spPr>
            <a:xfrm>
              <a:off x="7484197" y="3932134"/>
              <a:ext cx="238677" cy="216388"/>
            </a:xfrm>
            <a:custGeom>
              <a:avLst/>
              <a:gdLst>
                <a:gd name="connsiteX0" fmla="*/ 31770 w 794163"/>
                <a:gd name="connsiteY0" fmla="*/ 656460 h 720001"/>
                <a:gd name="connsiteX1" fmla="*/ 762297 w 794163"/>
                <a:gd name="connsiteY1" fmla="*/ 656460 h 720001"/>
                <a:gd name="connsiteX2" fmla="*/ 794163 w 794163"/>
                <a:gd name="connsiteY2" fmla="*/ 688230 h 720001"/>
                <a:gd name="connsiteX3" fmla="*/ 762392 w 794163"/>
                <a:gd name="connsiteY3" fmla="*/ 720001 h 720001"/>
                <a:gd name="connsiteX4" fmla="*/ 31770 w 794163"/>
                <a:gd name="connsiteY4" fmla="*/ 720001 h 720001"/>
                <a:gd name="connsiteX5" fmla="*/ 0 w 794163"/>
                <a:gd name="connsiteY5" fmla="*/ 688230 h 720001"/>
                <a:gd name="connsiteX6" fmla="*/ 31770 w 794163"/>
                <a:gd name="connsiteY6" fmla="*/ 656460 h 720001"/>
                <a:gd name="connsiteX7" fmla="*/ 613493 w 794163"/>
                <a:gd name="connsiteY7" fmla="*/ 317608 h 720001"/>
                <a:gd name="connsiteX8" fmla="*/ 710048 w 794163"/>
                <a:gd name="connsiteY8" fmla="*/ 317608 h 720001"/>
                <a:gd name="connsiteX9" fmla="*/ 767655 w 794163"/>
                <a:gd name="connsiteY9" fmla="*/ 375216 h 720001"/>
                <a:gd name="connsiteX10" fmla="*/ 767655 w 794163"/>
                <a:gd name="connsiteY10" fmla="*/ 524689 h 720001"/>
                <a:gd name="connsiteX11" fmla="*/ 710048 w 794163"/>
                <a:gd name="connsiteY11" fmla="*/ 582297 h 720001"/>
                <a:gd name="connsiteX12" fmla="*/ 613493 w 794163"/>
                <a:gd name="connsiteY12" fmla="*/ 582297 h 720001"/>
                <a:gd name="connsiteX13" fmla="*/ 555885 w 794163"/>
                <a:gd name="connsiteY13" fmla="*/ 524689 h 720001"/>
                <a:gd name="connsiteX14" fmla="*/ 555885 w 794163"/>
                <a:gd name="connsiteY14" fmla="*/ 375216 h 720001"/>
                <a:gd name="connsiteX15" fmla="*/ 613493 w 794163"/>
                <a:gd name="connsiteY15" fmla="*/ 317608 h 720001"/>
                <a:gd name="connsiteX16" fmla="*/ 84019 w 794163"/>
                <a:gd name="connsiteY16" fmla="*/ 211770 h 720001"/>
                <a:gd name="connsiteX17" fmla="*/ 180574 w 794163"/>
                <a:gd name="connsiteY17" fmla="*/ 211770 h 720001"/>
                <a:gd name="connsiteX18" fmla="*/ 238182 w 794163"/>
                <a:gd name="connsiteY18" fmla="*/ 269282 h 720001"/>
                <a:gd name="connsiteX19" fmla="*/ 238182 w 794163"/>
                <a:gd name="connsiteY19" fmla="*/ 524785 h 720001"/>
                <a:gd name="connsiteX20" fmla="*/ 180574 w 794163"/>
                <a:gd name="connsiteY20" fmla="*/ 582393 h 720001"/>
                <a:gd name="connsiteX21" fmla="*/ 84019 w 794163"/>
                <a:gd name="connsiteY21" fmla="*/ 582393 h 720001"/>
                <a:gd name="connsiteX22" fmla="*/ 26411 w 794163"/>
                <a:gd name="connsiteY22" fmla="*/ 524785 h 720001"/>
                <a:gd name="connsiteX23" fmla="*/ 26411 w 794163"/>
                <a:gd name="connsiteY23" fmla="*/ 269378 h 720001"/>
                <a:gd name="connsiteX24" fmla="*/ 84019 w 794163"/>
                <a:gd name="connsiteY24" fmla="*/ 211770 h 720001"/>
                <a:gd name="connsiteX25" fmla="*/ 348708 w 794163"/>
                <a:gd name="connsiteY25" fmla="*/ 0 h 720001"/>
                <a:gd name="connsiteX26" fmla="*/ 445359 w 794163"/>
                <a:gd name="connsiteY26" fmla="*/ 0 h 720001"/>
                <a:gd name="connsiteX27" fmla="*/ 502871 w 794163"/>
                <a:gd name="connsiteY27" fmla="*/ 57607 h 720001"/>
                <a:gd name="connsiteX28" fmla="*/ 502871 w 794163"/>
                <a:gd name="connsiteY28" fmla="*/ 524785 h 720001"/>
                <a:gd name="connsiteX29" fmla="*/ 445263 w 794163"/>
                <a:gd name="connsiteY29" fmla="*/ 582393 h 720001"/>
                <a:gd name="connsiteX30" fmla="*/ 348708 w 794163"/>
                <a:gd name="connsiteY30" fmla="*/ 582393 h 720001"/>
                <a:gd name="connsiteX31" fmla="*/ 291100 w 794163"/>
                <a:gd name="connsiteY31" fmla="*/ 524785 h 720001"/>
                <a:gd name="connsiteX32" fmla="*/ 291100 w 794163"/>
                <a:gd name="connsiteY32" fmla="*/ 57607 h 720001"/>
                <a:gd name="connsiteX33" fmla="*/ 348708 w 794163"/>
                <a:gd name="connsiteY33" fmla="*/ 0 h 720001"/>
              </a:gdLst>
              <a:ahLst/>
              <a:cxnLst/>
              <a:rect l="l" t="t" r="r" b="b"/>
              <a:pathLst>
                <a:path w="794163" h="720001">
                  <a:moveTo>
                    <a:pt x="31770" y="656460"/>
                  </a:moveTo>
                  <a:lnTo>
                    <a:pt x="762297" y="656460"/>
                  </a:lnTo>
                  <a:cubicBezTo>
                    <a:pt x="779904" y="656460"/>
                    <a:pt x="794067" y="670622"/>
                    <a:pt x="794163" y="688230"/>
                  </a:cubicBezTo>
                  <a:cubicBezTo>
                    <a:pt x="794163" y="705742"/>
                    <a:pt x="779904" y="720001"/>
                    <a:pt x="762392" y="720001"/>
                  </a:cubicBezTo>
                  <a:lnTo>
                    <a:pt x="31770" y="720001"/>
                  </a:lnTo>
                  <a:cubicBezTo>
                    <a:pt x="14258" y="720001"/>
                    <a:pt x="0" y="705742"/>
                    <a:pt x="0" y="688230"/>
                  </a:cubicBezTo>
                  <a:cubicBezTo>
                    <a:pt x="0" y="670718"/>
                    <a:pt x="14258" y="656460"/>
                    <a:pt x="31770" y="656460"/>
                  </a:cubicBezTo>
                  <a:close/>
                  <a:moveTo>
                    <a:pt x="613493" y="317608"/>
                  </a:moveTo>
                  <a:lnTo>
                    <a:pt x="710048" y="317608"/>
                  </a:lnTo>
                  <a:cubicBezTo>
                    <a:pt x="741818" y="317608"/>
                    <a:pt x="767655" y="343445"/>
                    <a:pt x="767655" y="375216"/>
                  </a:cubicBezTo>
                  <a:lnTo>
                    <a:pt x="767655" y="524689"/>
                  </a:lnTo>
                  <a:cubicBezTo>
                    <a:pt x="767655" y="556364"/>
                    <a:pt x="741723" y="582297"/>
                    <a:pt x="710048" y="582297"/>
                  </a:cubicBezTo>
                  <a:lnTo>
                    <a:pt x="613493" y="582297"/>
                  </a:lnTo>
                  <a:cubicBezTo>
                    <a:pt x="581818" y="582297"/>
                    <a:pt x="555885" y="556364"/>
                    <a:pt x="555885" y="524689"/>
                  </a:cubicBezTo>
                  <a:lnTo>
                    <a:pt x="555885" y="375216"/>
                  </a:lnTo>
                  <a:cubicBezTo>
                    <a:pt x="555885" y="343349"/>
                    <a:pt x="581722" y="317608"/>
                    <a:pt x="613493" y="317608"/>
                  </a:cubicBezTo>
                  <a:close/>
                  <a:moveTo>
                    <a:pt x="84019" y="211770"/>
                  </a:moveTo>
                  <a:lnTo>
                    <a:pt x="180574" y="211770"/>
                  </a:lnTo>
                  <a:cubicBezTo>
                    <a:pt x="212440" y="211770"/>
                    <a:pt x="238182" y="237512"/>
                    <a:pt x="238182" y="269282"/>
                  </a:cubicBezTo>
                  <a:lnTo>
                    <a:pt x="238182" y="524785"/>
                  </a:lnTo>
                  <a:cubicBezTo>
                    <a:pt x="238182" y="556460"/>
                    <a:pt x="212248" y="582393"/>
                    <a:pt x="180574" y="582393"/>
                  </a:cubicBezTo>
                  <a:lnTo>
                    <a:pt x="84019" y="582393"/>
                  </a:lnTo>
                  <a:cubicBezTo>
                    <a:pt x="52344" y="582393"/>
                    <a:pt x="26411" y="556460"/>
                    <a:pt x="26411" y="524785"/>
                  </a:cubicBezTo>
                  <a:lnTo>
                    <a:pt x="26411" y="269378"/>
                  </a:lnTo>
                  <a:cubicBezTo>
                    <a:pt x="26411" y="237512"/>
                    <a:pt x="52248" y="211770"/>
                    <a:pt x="84019" y="211770"/>
                  </a:cubicBezTo>
                  <a:close/>
                  <a:moveTo>
                    <a:pt x="348708" y="0"/>
                  </a:moveTo>
                  <a:lnTo>
                    <a:pt x="445359" y="0"/>
                  </a:lnTo>
                  <a:cubicBezTo>
                    <a:pt x="477129" y="0"/>
                    <a:pt x="502871" y="25741"/>
                    <a:pt x="502871" y="57607"/>
                  </a:cubicBezTo>
                  <a:lnTo>
                    <a:pt x="502871" y="524785"/>
                  </a:lnTo>
                  <a:cubicBezTo>
                    <a:pt x="502871" y="556460"/>
                    <a:pt x="476937" y="582393"/>
                    <a:pt x="445263" y="582393"/>
                  </a:cubicBezTo>
                  <a:lnTo>
                    <a:pt x="348708" y="582393"/>
                  </a:lnTo>
                  <a:cubicBezTo>
                    <a:pt x="317033" y="582393"/>
                    <a:pt x="291100" y="556460"/>
                    <a:pt x="291100" y="524785"/>
                  </a:cubicBezTo>
                  <a:lnTo>
                    <a:pt x="291100" y="57607"/>
                  </a:lnTo>
                  <a:cubicBezTo>
                    <a:pt x="291100" y="25741"/>
                    <a:pt x="316937" y="0"/>
                    <a:pt x="348708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rnd">
              <a:noFill/>
              <a:round/>
            </a:ln>
            <a:effectLst/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9" name="标题 1"/>
          <p:cNvSpPr txBox="1"/>
          <p:nvPr/>
        </p:nvSpPr>
        <p:spPr>
          <a:xfrm>
            <a:off x="7961991" y="3828813"/>
            <a:ext cx="767080" cy="4851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833C0B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02.</a:t>
            </a:r>
            <a:endParaRPr kumimoji="1"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4676192" y="3059793"/>
            <a:ext cx="550026" cy="550026"/>
            <a:chOff x="4676192" y="3059793"/>
            <a:chExt cx="550026" cy="550026"/>
          </a:xfrm>
        </p:grpSpPr>
        <p:sp>
          <p:nvSpPr>
            <p:cNvPr id="12" name="标题 1"/>
            <p:cNvSpPr txBox="1"/>
            <p:nvPr/>
          </p:nvSpPr>
          <p:spPr>
            <a:xfrm>
              <a:off x="4676192" y="3059793"/>
              <a:ext cx="550026" cy="550026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/>
                </a:gs>
              </a:gsLst>
              <a:lin ang="2700000" scaled="0"/>
            </a:gradFill>
            <a:ln w="57150" cap="rnd">
              <a:noFill/>
              <a:round/>
            </a:ln>
            <a:effectLst>
              <a:outerShdw blurRad="76200" dist="50800" dir="5400000" algn="ctr" rotWithShape="0">
                <a:schemeClr val="accent1">
                  <a:alpha val="2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" name="标题 1"/>
            <p:cNvSpPr txBox="1"/>
            <p:nvPr/>
          </p:nvSpPr>
          <p:spPr>
            <a:xfrm>
              <a:off x="4831867" y="3215466"/>
              <a:ext cx="238677" cy="238678"/>
            </a:xfrm>
            <a:custGeom>
              <a:avLst/>
              <a:gdLst>
                <a:gd name="connsiteX0" fmla="*/ 438553 w 720000"/>
                <a:gd name="connsiteY0" fmla="*/ 189601 h 720000"/>
                <a:gd name="connsiteX1" fmla="*/ 503636 w 720000"/>
                <a:gd name="connsiteY1" fmla="*/ 216365 h 720000"/>
                <a:gd name="connsiteX2" fmla="*/ 503636 w 720000"/>
                <a:gd name="connsiteY2" fmla="*/ 346445 h 720000"/>
                <a:gd name="connsiteX3" fmla="*/ 362260 w 720000"/>
                <a:gd name="connsiteY3" fmla="*/ 487907 h 720000"/>
                <a:gd name="connsiteX4" fmla="*/ 191861 w 720000"/>
                <a:gd name="connsiteY4" fmla="*/ 528226 h 720000"/>
                <a:gd name="connsiteX5" fmla="*/ 232180 w 720000"/>
                <a:gd name="connsiteY5" fmla="*/ 357827 h 720000"/>
                <a:gd name="connsiteX6" fmla="*/ 373556 w 720000"/>
                <a:gd name="connsiteY6" fmla="*/ 216452 h 720000"/>
                <a:gd name="connsiteX7" fmla="*/ 438553 w 720000"/>
                <a:gd name="connsiteY7" fmla="*/ 189601 h 720000"/>
                <a:gd name="connsiteX8" fmla="*/ 438553 w 720000"/>
                <a:gd name="connsiteY8" fmla="*/ 141636 h 720000"/>
                <a:gd name="connsiteX9" fmla="*/ 339581 w 720000"/>
                <a:gd name="connsiteY9" fmla="*/ 182476 h 720000"/>
                <a:gd name="connsiteX10" fmla="*/ 198205 w 720000"/>
                <a:gd name="connsiteY10" fmla="*/ 323852 h 720000"/>
                <a:gd name="connsiteX11" fmla="*/ 141637 w 720000"/>
                <a:gd name="connsiteY11" fmla="*/ 578364 h 720000"/>
                <a:gd name="connsiteX12" fmla="*/ 396149 w 720000"/>
                <a:gd name="connsiteY12" fmla="*/ 521796 h 720000"/>
                <a:gd name="connsiteX13" fmla="*/ 537524 w 720000"/>
                <a:gd name="connsiteY13" fmla="*/ 380420 h 720000"/>
                <a:gd name="connsiteX14" fmla="*/ 537524 w 720000"/>
                <a:gd name="connsiteY14" fmla="*/ 182476 h 720000"/>
                <a:gd name="connsiteX15" fmla="*/ 438553 w 720000"/>
                <a:gd name="connsiteY15" fmla="*/ 141636 h 720000"/>
                <a:gd name="connsiteX16" fmla="*/ 120000 w 720000"/>
                <a:gd name="connsiteY16" fmla="*/ 0 h 720000"/>
                <a:gd name="connsiteX17" fmla="*/ 600000 w 720000"/>
                <a:gd name="connsiteY17" fmla="*/ 0 h 720000"/>
                <a:gd name="connsiteX18" fmla="*/ 720000 w 720000"/>
                <a:gd name="connsiteY18" fmla="*/ 120000 h 720000"/>
                <a:gd name="connsiteX19" fmla="*/ 720000 w 720000"/>
                <a:gd name="connsiteY19" fmla="*/ 600000 h 720000"/>
                <a:gd name="connsiteX20" fmla="*/ 600000 w 720000"/>
                <a:gd name="connsiteY20" fmla="*/ 720000 h 720000"/>
                <a:gd name="connsiteX21" fmla="*/ 120000 w 720000"/>
                <a:gd name="connsiteY21" fmla="*/ 720000 h 720000"/>
                <a:gd name="connsiteX22" fmla="*/ 0 w 720000"/>
                <a:gd name="connsiteY22" fmla="*/ 600000 h 720000"/>
                <a:gd name="connsiteX23" fmla="*/ 0 w 720000"/>
                <a:gd name="connsiteY23" fmla="*/ 120000 h 720000"/>
                <a:gd name="connsiteX24" fmla="*/ 120000 w 720000"/>
                <a:gd name="connsiteY24" fmla="*/ 0 h 720000"/>
              </a:gdLst>
              <a:ahLst/>
              <a:cxnLst/>
              <a:rect l="l" t="t" r="r" b="b"/>
              <a:pathLst>
                <a:path w="720000" h="720000">
                  <a:moveTo>
                    <a:pt x="438553" y="189601"/>
                  </a:moveTo>
                  <a:cubicBezTo>
                    <a:pt x="463230" y="189601"/>
                    <a:pt x="486344" y="199073"/>
                    <a:pt x="503636" y="216365"/>
                  </a:cubicBezTo>
                  <a:cubicBezTo>
                    <a:pt x="539523" y="252252"/>
                    <a:pt x="539523" y="310557"/>
                    <a:pt x="503636" y="346445"/>
                  </a:cubicBezTo>
                  <a:lnTo>
                    <a:pt x="362260" y="487907"/>
                  </a:lnTo>
                  <a:cubicBezTo>
                    <a:pt x="342622" y="507545"/>
                    <a:pt x="266503" y="522665"/>
                    <a:pt x="191861" y="528226"/>
                  </a:cubicBezTo>
                  <a:cubicBezTo>
                    <a:pt x="197336" y="453584"/>
                    <a:pt x="212456" y="377465"/>
                    <a:pt x="232180" y="357827"/>
                  </a:cubicBezTo>
                  <a:lnTo>
                    <a:pt x="373556" y="216452"/>
                  </a:lnTo>
                  <a:cubicBezTo>
                    <a:pt x="390761" y="199073"/>
                    <a:pt x="413875" y="189601"/>
                    <a:pt x="438553" y="189601"/>
                  </a:cubicBezTo>
                  <a:close/>
                  <a:moveTo>
                    <a:pt x="438553" y="141636"/>
                  </a:moveTo>
                  <a:cubicBezTo>
                    <a:pt x="402666" y="141636"/>
                    <a:pt x="366778" y="155278"/>
                    <a:pt x="339581" y="182476"/>
                  </a:cubicBezTo>
                  <a:lnTo>
                    <a:pt x="198205" y="323852"/>
                  </a:lnTo>
                  <a:cubicBezTo>
                    <a:pt x="143723" y="378335"/>
                    <a:pt x="141637" y="578364"/>
                    <a:pt x="141637" y="578364"/>
                  </a:cubicBezTo>
                  <a:cubicBezTo>
                    <a:pt x="141637" y="578364"/>
                    <a:pt x="341753" y="576278"/>
                    <a:pt x="396149" y="521796"/>
                  </a:cubicBezTo>
                  <a:lnTo>
                    <a:pt x="537524" y="380420"/>
                  </a:lnTo>
                  <a:cubicBezTo>
                    <a:pt x="592007" y="325938"/>
                    <a:pt x="592007" y="236872"/>
                    <a:pt x="537524" y="182476"/>
                  </a:cubicBezTo>
                  <a:cubicBezTo>
                    <a:pt x="510327" y="155191"/>
                    <a:pt x="474440" y="141636"/>
                    <a:pt x="438553" y="141636"/>
                  </a:cubicBezTo>
                  <a:close/>
                  <a:moveTo>
                    <a:pt x="120000" y="0"/>
                  </a:moveTo>
                  <a:lnTo>
                    <a:pt x="600000" y="0"/>
                  </a:lnTo>
                  <a:cubicBezTo>
                    <a:pt x="666040" y="0"/>
                    <a:pt x="720000" y="54048"/>
                    <a:pt x="720000" y="120000"/>
                  </a:cubicBezTo>
                  <a:lnTo>
                    <a:pt x="720000" y="600000"/>
                  </a:lnTo>
                  <a:cubicBezTo>
                    <a:pt x="720000" y="666039"/>
                    <a:pt x="666040" y="720000"/>
                    <a:pt x="600000" y="720000"/>
                  </a:cubicBezTo>
                  <a:lnTo>
                    <a:pt x="120000" y="720000"/>
                  </a:lnTo>
                  <a:cubicBezTo>
                    <a:pt x="53961" y="720000"/>
                    <a:pt x="0" y="666039"/>
                    <a:pt x="0" y="600000"/>
                  </a:cubicBezTo>
                  <a:lnTo>
                    <a:pt x="0" y="120000"/>
                  </a:lnTo>
                  <a:cubicBezTo>
                    <a:pt x="0" y="53961"/>
                    <a:pt x="53961" y="0"/>
                    <a:pt x="120000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rnd">
              <a:noFill/>
              <a:round/>
            </a:ln>
            <a:effectLst/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4" name="标题 1"/>
          <p:cNvSpPr txBox="1"/>
          <p:nvPr/>
        </p:nvSpPr>
        <p:spPr>
          <a:xfrm>
            <a:off x="3970020" y="3131804"/>
            <a:ext cx="716280" cy="4851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rtlCol="0" anchor="t">
            <a:spAutoFit/>
          </a:bodyPr>
          <a:lstStyle/>
          <a:p>
            <a:pPr algn="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gradFill>
                  <a:gsLst>
                    <a:gs pos="0">
                      <a:srgbClr val="F1985C">
                        <a:alpha val="100000"/>
                      </a:srgbClr>
                    </a:gs>
                    <a:gs pos="60000">
                      <a:srgbClr val="C55A11">
                        <a:alpha val="100000"/>
                      </a:srgbClr>
                    </a:gs>
                  </a:gsLst>
                  <a:lin ang="2700000" scaled="0"/>
                </a:gra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01.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676192" y="4658029"/>
            <a:ext cx="550026" cy="550026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60000">
                <a:schemeClr val="accent1"/>
              </a:gs>
            </a:gsLst>
            <a:lin ang="2700000" scaled="0"/>
          </a:gradFill>
          <a:ln w="57150" cap="rnd">
            <a:noFill/>
            <a:round/>
          </a:ln>
          <a:effectLst>
            <a:outerShdw blurRad="76200" dist="50800" dir="54000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3909107" y="4730040"/>
            <a:ext cx="767080" cy="4851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rtlCol="0" anchor="t">
            <a:spAutoFit/>
          </a:bodyPr>
          <a:lstStyle/>
          <a:p>
            <a:pPr algn="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gradFill>
                  <a:gsLst>
                    <a:gs pos="0">
                      <a:srgbClr val="F1985C">
                        <a:alpha val="100000"/>
                      </a:srgbClr>
                    </a:gs>
                    <a:gs pos="60000">
                      <a:srgbClr val="C55A11">
                        <a:alpha val="100000"/>
                      </a:srgbClr>
                    </a:gs>
                  </a:gsLst>
                  <a:lin ang="2700000" scaled="0"/>
                </a:gra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03.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4820635" y="4825042"/>
            <a:ext cx="261141" cy="216000"/>
          </a:xfrm>
          <a:custGeom>
            <a:avLst/>
            <a:gdLst>
              <a:gd name="connsiteX0" fmla="*/ 114387 w 870468"/>
              <a:gd name="connsiteY0" fmla="*/ 394297 h 720000"/>
              <a:gd name="connsiteX1" fmla="*/ 125598 w 870468"/>
              <a:gd name="connsiteY1" fmla="*/ 421319 h 720000"/>
              <a:gd name="connsiteX2" fmla="*/ 153878 w 870468"/>
              <a:gd name="connsiteY2" fmla="*/ 433051 h 720000"/>
              <a:gd name="connsiteX3" fmla="*/ 449972 w 870468"/>
              <a:gd name="connsiteY3" fmla="*/ 433051 h 720000"/>
              <a:gd name="connsiteX4" fmla="*/ 478295 w 870468"/>
              <a:gd name="connsiteY4" fmla="*/ 421319 h 720000"/>
              <a:gd name="connsiteX5" fmla="*/ 489465 w 870468"/>
              <a:gd name="connsiteY5" fmla="*/ 394297 h 720000"/>
              <a:gd name="connsiteX6" fmla="*/ 116266 w 870468"/>
              <a:gd name="connsiteY6" fmla="*/ 68594 h 720000"/>
              <a:gd name="connsiteX7" fmla="*/ 68708 w 870468"/>
              <a:gd name="connsiteY7" fmla="*/ 116152 h 720000"/>
              <a:gd name="connsiteX8" fmla="*/ 68708 w 870468"/>
              <a:gd name="connsiteY8" fmla="*/ 241561 h 720000"/>
              <a:gd name="connsiteX9" fmla="*/ 801875 w 870468"/>
              <a:gd name="connsiteY9" fmla="*/ 241561 h 720000"/>
              <a:gd name="connsiteX10" fmla="*/ 801875 w 870468"/>
              <a:gd name="connsiteY10" fmla="*/ 116152 h 720000"/>
              <a:gd name="connsiteX11" fmla="*/ 754317 w 870468"/>
              <a:gd name="connsiteY11" fmla="*/ 68594 h 720000"/>
              <a:gd name="connsiteX12" fmla="*/ 598821 w 870468"/>
              <a:gd name="connsiteY12" fmla="*/ 68594 h 720000"/>
              <a:gd name="connsiteX13" fmla="*/ 116266 w 870468"/>
              <a:gd name="connsiteY13" fmla="*/ 0 h 720000"/>
              <a:gd name="connsiteX14" fmla="*/ 598821 w 870468"/>
              <a:gd name="connsiteY14" fmla="*/ 0 h 720000"/>
              <a:gd name="connsiteX15" fmla="*/ 754317 w 870468"/>
              <a:gd name="connsiteY15" fmla="*/ 0 h 720000"/>
              <a:gd name="connsiteX16" fmla="*/ 870468 w 870468"/>
              <a:gd name="connsiteY16" fmla="*/ 116152 h 720000"/>
              <a:gd name="connsiteX17" fmla="*/ 870468 w 870468"/>
              <a:gd name="connsiteY17" fmla="*/ 360001 h 720000"/>
              <a:gd name="connsiteX18" fmla="*/ 870468 w 870468"/>
              <a:gd name="connsiteY18" fmla="*/ 603736 h 720000"/>
              <a:gd name="connsiteX19" fmla="*/ 754317 w 870468"/>
              <a:gd name="connsiteY19" fmla="*/ 720000 h 720000"/>
              <a:gd name="connsiteX20" fmla="*/ 598821 w 870468"/>
              <a:gd name="connsiteY20" fmla="*/ 720000 h 720000"/>
              <a:gd name="connsiteX21" fmla="*/ 116266 w 870468"/>
              <a:gd name="connsiteY21" fmla="*/ 720000 h 720000"/>
              <a:gd name="connsiteX22" fmla="*/ 115 w 870468"/>
              <a:gd name="connsiteY22" fmla="*/ 603850 h 720000"/>
              <a:gd name="connsiteX23" fmla="*/ 115 w 870468"/>
              <a:gd name="connsiteY23" fmla="*/ 360279 h 720000"/>
              <a:gd name="connsiteX24" fmla="*/ 0 w 870468"/>
              <a:gd name="connsiteY24" fmla="*/ 360001 h 720000"/>
              <a:gd name="connsiteX25" fmla="*/ 115 w 870468"/>
              <a:gd name="connsiteY25" fmla="*/ 359723 h 720000"/>
              <a:gd name="connsiteX26" fmla="*/ 115 w 870468"/>
              <a:gd name="connsiteY26" fmla="*/ 116152 h 720000"/>
              <a:gd name="connsiteX27" fmla="*/ 116266 w 870468"/>
              <a:gd name="connsiteY27" fmla="*/ 0 h 720000"/>
            </a:gdLst>
            <a:ahLst/>
            <a:cxnLst/>
            <a:rect l="l" t="t" r="r" b="b"/>
            <a:pathLst>
              <a:path w="870468" h="720000">
                <a:moveTo>
                  <a:pt x="114387" y="394297"/>
                </a:moveTo>
                <a:lnTo>
                  <a:pt x="125598" y="421319"/>
                </a:lnTo>
                <a:cubicBezTo>
                  <a:pt x="132843" y="428564"/>
                  <a:pt x="142846" y="433051"/>
                  <a:pt x="153878" y="433051"/>
                </a:cubicBezTo>
                <a:lnTo>
                  <a:pt x="449972" y="433051"/>
                </a:lnTo>
                <a:cubicBezTo>
                  <a:pt x="461061" y="433051"/>
                  <a:pt x="471064" y="428564"/>
                  <a:pt x="478295" y="421319"/>
                </a:cubicBezTo>
                <a:lnTo>
                  <a:pt x="489465" y="394297"/>
                </a:lnTo>
                <a:close/>
                <a:moveTo>
                  <a:pt x="116266" y="68594"/>
                </a:moveTo>
                <a:cubicBezTo>
                  <a:pt x="89972" y="68594"/>
                  <a:pt x="68708" y="89972"/>
                  <a:pt x="68708" y="116152"/>
                </a:cubicBezTo>
                <a:lnTo>
                  <a:pt x="68708" y="241561"/>
                </a:lnTo>
                <a:lnTo>
                  <a:pt x="801875" y="241561"/>
                </a:lnTo>
                <a:lnTo>
                  <a:pt x="801875" y="116152"/>
                </a:lnTo>
                <a:cubicBezTo>
                  <a:pt x="801875" y="89858"/>
                  <a:pt x="780497" y="68594"/>
                  <a:pt x="754317" y="68594"/>
                </a:cubicBezTo>
                <a:lnTo>
                  <a:pt x="598821" y="68594"/>
                </a:lnTo>
                <a:close/>
                <a:moveTo>
                  <a:pt x="116266" y="0"/>
                </a:moveTo>
                <a:lnTo>
                  <a:pt x="598821" y="0"/>
                </a:lnTo>
                <a:lnTo>
                  <a:pt x="754317" y="0"/>
                </a:lnTo>
                <a:cubicBezTo>
                  <a:pt x="818338" y="0"/>
                  <a:pt x="870468" y="52131"/>
                  <a:pt x="870468" y="116152"/>
                </a:cubicBezTo>
                <a:lnTo>
                  <a:pt x="870468" y="360001"/>
                </a:lnTo>
                <a:lnTo>
                  <a:pt x="870468" y="603736"/>
                </a:lnTo>
                <a:cubicBezTo>
                  <a:pt x="870468" y="667870"/>
                  <a:pt x="818338" y="720000"/>
                  <a:pt x="754317" y="720000"/>
                </a:cubicBezTo>
                <a:lnTo>
                  <a:pt x="598821" y="720000"/>
                </a:lnTo>
                <a:lnTo>
                  <a:pt x="116266" y="720000"/>
                </a:lnTo>
                <a:cubicBezTo>
                  <a:pt x="52246" y="720000"/>
                  <a:pt x="115" y="667870"/>
                  <a:pt x="115" y="603850"/>
                </a:cubicBezTo>
                <a:lnTo>
                  <a:pt x="115" y="360279"/>
                </a:lnTo>
                <a:lnTo>
                  <a:pt x="0" y="360001"/>
                </a:lnTo>
                <a:lnTo>
                  <a:pt x="115" y="359723"/>
                </a:lnTo>
                <a:lnTo>
                  <a:pt x="115" y="116152"/>
                </a:lnTo>
                <a:cubicBezTo>
                  <a:pt x="115" y="52131"/>
                  <a:pt x="52246" y="0"/>
                  <a:pt x="116266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思政融入</a:t>
            </a:r>
            <a:endParaRPr kumimoji="1"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395" y="1993265"/>
            <a:ext cx="11231880" cy="398907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谢谢大家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一、资产结构健康度诊断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01</a:t>
            </a: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35292" y="2424723"/>
            <a:ext cx="4447464" cy="2772919"/>
          </a:xfrm>
          <a:prstGeom prst="rect">
            <a:avLst/>
          </a:prstGeom>
          <a:gradFill>
            <a:gsLst>
              <a:gs pos="50000">
                <a:schemeClr val="accent1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35291" y="1773793"/>
            <a:ext cx="4447466" cy="650933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2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4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421552" y="2532658"/>
            <a:ext cx="4074945" cy="190061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1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流动资产占比反映企业短期偿债能力与资金灵活性。制造业通常在30%- 50%之间，零售业则高达60%- 80%，因后者需大量库存与现金支持日常运营。
不同行业流动资产占比差异显著，企业需根据自身行业特点合理配置资产，确保资金链稳定。
合理的流动资产占比有助于企业应对市场波动，提升运营效率。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421552" y="1773790"/>
            <a:ext cx="4074945" cy="65093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流动资产占比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496544" y="2424723"/>
            <a:ext cx="4447464" cy="2772919"/>
          </a:xfrm>
          <a:prstGeom prst="rect">
            <a:avLst/>
          </a:prstGeom>
          <a:gradFill>
            <a:gsLst>
              <a:gs pos="50000">
                <a:schemeClr val="accent2">
                  <a:lumMod val="40000"/>
                  <a:lumOff val="6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496543" y="1773793"/>
            <a:ext cx="4447466" cy="650933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2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4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82804" y="2532658"/>
            <a:ext cx="4074945" cy="190061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1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不良资产如3年以上应收账款与滞销存货，严重影响资产质量。长期应收账款可能面临回收风险，滞销存货则占用大量资金，增加企业运营成本。
企业需定期清理不良资产，通过计提坏账准备与存货跌价准备，降低潜在损失。
及时识别与处理不良资产，有助于优化资产结构，提升企业整体价值。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82804" y="1773790"/>
            <a:ext cx="4074945" cy="65093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不良资产识别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496283" y="4524870"/>
            <a:ext cx="447987" cy="485278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246562" y="4524870"/>
            <a:ext cx="424925" cy="485278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391063" y="4840068"/>
            <a:ext cx="1497046" cy="2254915"/>
          </a:xfrm>
          <a:custGeom>
            <a:avLst/>
            <a:gdLst>
              <a:gd name="connsiteX0" fmla="*/ 921143 w 1842285"/>
              <a:gd name="connsiteY0" fmla="*/ 0 h 5812935"/>
              <a:gd name="connsiteX1" fmla="*/ 1842285 w 1842285"/>
              <a:gd name="connsiteY1" fmla="*/ 1588177 h 5812935"/>
              <a:gd name="connsiteX2" fmla="*/ 1323127 w 1842285"/>
              <a:gd name="connsiteY2" fmla="*/ 1588177 h 5812935"/>
              <a:gd name="connsiteX3" fmla="*/ 1715058 w 1842285"/>
              <a:gd name="connsiteY3" fmla="*/ 5812935 h 5812935"/>
              <a:gd name="connsiteX4" fmla="*/ 127226 w 1842285"/>
              <a:gd name="connsiteY4" fmla="*/ 5812935 h 5812935"/>
              <a:gd name="connsiteX5" fmla="*/ 519157 w 1842285"/>
              <a:gd name="connsiteY5" fmla="*/ 1588177 h 5812935"/>
              <a:gd name="connsiteX6" fmla="*/ 0 w 1842285"/>
              <a:gd name="connsiteY6" fmla="*/ 1588177 h 5812935"/>
              <a:gd name="connsiteX0-1" fmla="*/ 1771817 w 2692959"/>
              <a:gd name="connsiteY0-2" fmla="*/ 0 h 6219335"/>
              <a:gd name="connsiteX1-3" fmla="*/ 2692959 w 2692959"/>
              <a:gd name="connsiteY1-4" fmla="*/ 1588177 h 6219335"/>
              <a:gd name="connsiteX2-5" fmla="*/ 2173801 w 2692959"/>
              <a:gd name="connsiteY2-6" fmla="*/ 1588177 h 6219335"/>
              <a:gd name="connsiteX3-7" fmla="*/ 2565732 w 2692959"/>
              <a:gd name="connsiteY3-8" fmla="*/ 5812935 h 6219335"/>
              <a:gd name="connsiteX4-9" fmla="*/ 0 w 2692959"/>
              <a:gd name="connsiteY4-10" fmla="*/ 6219335 h 6219335"/>
              <a:gd name="connsiteX5-11" fmla="*/ 1369831 w 2692959"/>
              <a:gd name="connsiteY5-12" fmla="*/ 1588177 h 6219335"/>
              <a:gd name="connsiteX6-13" fmla="*/ 850674 w 2692959"/>
              <a:gd name="connsiteY6-14" fmla="*/ 1588177 h 6219335"/>
              <a:gd name="connsiteX7" fmla="*/ 1771817 w 2692959"/>
              <a:gd name="connsiteY7" fmla="*/ 0 h 6219335"/>
              <a:gd name="connsiteX0-15" fmla="*/ 1771817 w 3403932"/>
              <a:gd name="connsiteY0-16" fmla="*/ 0 h 6219335"/>
              <a:gd name="connsiteX1-17" fmla="*/ 2692959 w 3403932"/>
              <a:gd name="connsiteY1-18" fmla="*/ 1588177 h 6219335"/>
              <a:gd name="connsiteX2-19" fmla="*/ 2173801 w 3403932"/>
              <a:gd name="connsiteY2-20" fmla="*/ 1588177 h 6219335"/>
              <a:gd name="connsiteX3-21" fmla="*/ 3403932 w 3403932"/>
              <a:gd name="connsiteY3-22" fmla="*/ 6143135 h 6219335"/>
              <a:gd name="connsiteX4-23" fmla="*/ 0 w 3403932"/>
              <a:gd name="connsiteY4-24" fmla="*/ 6219335 h 6219335"/>
              <a:gd name="connsiteX5-25" fmla="*/ 1369831 w 3403932"/>
              <a:gd name="connsiteY5-26" fmla="*/ 1588177 h 6219335"/>
              <a:gd name="connsiteX6-27" fmla="*/ 850674 w 3403932"/>
              <a:gd name="connsiteY6-28" fmla="*/ 1588177 h 6219335"/>
              <a:gd name="connsiteX7-29" fmla="*/ 1771817 w 3403932"/>
              <a:gd name="connsiteY7-30" fmla="*/ 0 h 6219335"/>
              <a:gd name="connsiteX0-31" fmla="*/ 1771817 w 3403932"/>
              <a:gd name="connsiteY0-32" fmla="*/ 0 h 6219335"/>
              <a:gd name="connsiteX1-33" fmla="*/ 2692959 w 3403932"/>
              <a:gd name="connsiteY1-34" fmla="*/ 1588177 h 6219335"/>
              <a:gd name="connsiteX2-35" fmla="*/ 2173801 w 3403932"/>
              <a:gd name="connsiteY2-36" fmla="*/ 1588177 h 6219335"/>
              <a:gd name="connsiteX3-37" fmla="*/ 3403932 w 3403932"/>
              <a:gd name="connsiteY3-38" fmla="*/ 6143135 h 6219335"/>
              <a:gd name="connsiteX4-39" fmla="*/ 0 w 3403932"/>
              <a:gd name="connsiteY4-40" fmla="*/ 6219335 h 6219335"/>
              <a:gd name="connsiteX5-41" fmla="*/ 1369831 w 3403932"/>
              <a:gd name="connsiteY5-42" fmla="*/ 1588177 h 6219335"/>
              <a:gd name="connsiteX6-43" fmla="*/ 850674 w 3403932"/>
              <a:gd name="connsiteY6-44" fmla="*/ 1588177 h 6219335"/>
              <a:gd name="connsiteX7-45" fmla="*/ 1771817 w 3403932"/>
              <a:gd name="connsiteY7-46" fmla="*/ 0 h 6219335"/>
              <a:gd name="connsiteX0-47" fmla="*/ 1771817 w 3403932"/>
              <a:gd name="connsiteY0-48" fmla="*/ 0 h 6219335"/>
              <a:gd name="connsiteX1-49" fmla="*/ 2692959 w 3403932"/>
              <a:gd name="connsiteY1-50" fmla="*/ 1588177 h 6219335"/>
              <a:gd name="connsiteX2-51" fmla="*/ 2173801 w 3403932"/>
              <a:gd name="connsiteY2-52" fmla="*/ 1588177 h 6219335"/>
              <a:gd name="connsiteX3-53" fmla="*/ 3403932 w 3403932"/>
              <a:gd name="connsiteY3-54" fmla="*/ 6143135 h 6219335"/>
              <a:gd name="connsiteX4-55" fmla="*/ 0 w 3403932"/>
              <a:gd name="connsiteY4-56" fmla="*/ 6219335 h 6219335"/>
              <a:gd name="connsiteX5-57" fmla="*/ 1369831 w 3403932"/>
              <a:gd name="connsiteY5-58" fmla="*/ 1588177 h 6219335"/>
              <a:gd name="connsiteX6-59" fmla="*/ 850674 w 3403932"/>
              <a:gd name="connsiteY6-60" fmla="*/ 1588177 h 6219335"/>
              <a:gd name="connsiteX7-61" fmla="*/ 1771817 w 3403932"/>
              <a:gd name="connsiteY7-62" fmla="*/ 0 h 6219335"/>
              <a:gd name="connsiteX0-63" fmla="*/ 1771817 w 3403932"/>
              <a:gd name="connsiteY0-64" fmla="*/ 0 h 6219335"/>
              <a:gd name="connsiteX1-65" fmla="*/ 2692959 w 3403932"/>
              <a:gd name="connsiteY1-66" fmla="*/ 1588177 h 6219335"/>
              <a:gd name="connsiteX2-67" fmla="*/ 2173801 w 3403932"/>
              <a:gd name="connsiteY2-68" fmla="*/ 1588177 h 6219335"/>
              <a:gd name="connsiteX3-69" fmla="*/ 3403932 w 3403932"/>
              <a:gd name="connsiteY3-70" fmla="*/ 6143135 h 6219335"/>
              <a:gd name="connsiteX4-71" fmla="*/ 0 w 3403932"/>
              <a:gd name="connsiteY4-72" fmla="*/ 6219335 h 6219335"/>
              <a:gd name="connsiteX5-73" fmla="*/ 1369831 w 3403932"/>
              <a:gd name="connsiteY5-74" fmla="*/ 1588177 h 6219335"/>
              <a:gd name="connsiteX6-75" fmla="*/ 850674 w 3403932"/>
              <a:gd name="connsiteY6-76" fmla="*/ 1588177 h 6219335"/>
              <a:gd name="connsiteX7-77" fmla="*/ 1771817 w 3403932"/>
              <a:gd name="connsiteY7-78" fmla="*/ 0 h 6219335"/>
              <a:gd name="connsiteX0-79" fmla="*/ 1771817 w 3403932"/>
              <a:gd name="connsiteY0-80" fmla="*/ 0 h 6219335"/>
              <a:gd name="connsiteX1-81" fmla="*/ 2692959 w 3403932"/>
              <a:gd name="connsiteY1-82" fmla="*/ 1588177 h 6219335"/>
              <a:gd name="connsiteX2-83" fmla="*/ 2173801 w 3403932"/>
              <a:gd name="connsiteY2-84" fmla="*/ 1588177 h 6219335"/>
              <a:gd name="connsiteX3-85" fmla="*/ 3403932 w 3403932"/>
              <a:gd name="connsiteY3-86" fmla="*/ 6143135 h 6219335"/>
              <a:gd name="connsiteX4-87" fmla="*/ 0 w 3403932"/>
              <a:gd name="connsiteY4-88" fmla="*/ 6219335 h 6219335"/>
              <a:gd name="connsiteX5-89" fmla="*/ 1369831 w 3403932"/>
              <a:gd name="connsiteY5-90" fmla="*/ 1588177 h 6219335"/>
              <a:gd name="connsiteX6-91" fmla="*/ 850674 w 3403932"/>
              <a:gd name="connsiteY6-92" fmla="*/ 1588177 h 6219335"/>
              <a:gd name="connsiteX7-93" fmla="*/ 1771817 w 3403932"/>
              <a:gd name="connsiteY7-94" fmla="*/ 0 h 6219335"/>
              <a:gd name="connsiteX0-95" fmla="*/ 1771817 w 3403932"/>
              <a:gd name="connsiteY0-96" fmla="*/ 0 h 6219335"/>
              <a:gd name="connsiteX1-97" fmla="*/ 2692959 w 3403932"/>
              <a:gd name="connsiteY1-98" fmla="*/ 1588177 h 6219335"/>
              <a:gd name="connsiteX2-99" fmla="*/ 2173801 w 3403932"/>
              <a:gd name="connsiteY2-100" fmla="*/ 1588177 h 6219335"/>
              <a:gd name="connsiteX3-101" fmla="*/ 3403932 w 3403932"/>
              <a:gd name="connsiteY3-102" fmla="*/ 6143135 h 6219335"/>
              <a:gd name="connsiteX4-103" fmla="*/ 0 w 3403932"/>
              <a:gd name="connsiteY4-104" fmla="*/ 6219335 h 6219335"/>
              <a:gd name="connsiteX5-105" fmla="*/ 1369831 w 3403932"/>
              <a:gd name="connsiteY5-106" fmla="*/ 1588177 h 6219335"/>
              <a:gd name="connsiteX6-107" fmla="*/ 850674 w 3403932"/>
              <a:gd name="connsiteY6-108" fmla="*/ 1588177 h 6219335"/>
              <a:gd name="connsiteX7-109" fmla="*/ 1771817 w 3403932"/>
              <a:gd name="connsiteY7-110" fmla="*/ 0 h 6219335"/>
              <a:gd name="connsiteX0-111" fmla="*/ 1771817 w 3403932"/>
              <a:gd name="connsiteY0-112" fmla="*/ 0 h 6219335"/>
              <a:gd name="connsiteX1-113" fmla="*/ 2692959 w 3403932"/>
              <a:gd name="connsiteY1-114" fmla="*/ 1588177 h 6219335"/>
              <a:gd name="connsiteX2-115" fmla="*/ 2173801 w 3403932"/>
              <a:gd name="connsiteY2-116" fmla="*/ 1588177 h 6219335"/>
              <a:gd name="connsiteX3-117" fmla="*/ 3403932 w 3403932"/>
              <a:gd name="connsiteY3-118" fmla="*/ 6143135 h 6219335"/>
              <a:gd name="connsiteX4-119" fmla="*/ 0 w 3403932"/>
              <a:gd name="connsiteY4-120" fmla="*/ 6219335 h 6219335"/>
              <a:gd name="connsiteX5-121" fmla="*/ 1369831 w 3403932"/>
              <a:gd name="connsiteY5-122" fmla="*/ 1588177 h 6219335"/>
              <a:gd name="connsiteX6-123" fmla="*/ 850674 w 3403932"/>
              <a:gd name="connsiteY6-124" fmla="*/ 1588177 h 6219335"/>
              <a:gd name="connsiteX7-125" fmla="*/ 1771817 w 3403932"/>
              <a:gd name="connsiteY7-126" fmla="*/ 0 h 6219335"/>
              <a:gd name="connsiteX0-127" fmla="*/ 1771817 w 3403932"/>
              <a:gd name="connsiteY0-128" fmla="*/ 0 h 6219335"/>
              <a:gd name="connsiteX1-129" fmla="*/ 2692959 w 3403932"/>
              <a:gd name="connsiteY1-130" fmla="*/ 1588177 h 6219335"/>
              <a:gd name="connsiteX2-131" fmla="*/ 2173801 w 3403932"/>
              <a:gd name="connsiteY2-132" fmla="*/ 1588177 h 6219335"/>
              <a:gd name="connsiteX3-133" fmla="*/ 3403932 w 3403932"/>
              <a:gd name="connsiteY3-134" fmla="*/ 6143135 h 6219335"/>
              <a:gd name="connsiteX4-135" fmla="*/ 0 w 3403932"/>
              <a:gd name="connsiteY4-136" fmla="*/ 6219335 h 6219335"/>
              <a:gd name="connsiteX5-137" fmla="*/ 1369831 w 3403932"/>
              <a:gd name="connsiteY5-138" fmla="*/ 1588177 h 6219335"/>
              <a:gd name="connsiteX6-139" fmla="*/ 825274 w 3403932"/>
              <a:gd name="connsiteY6-140" fmla="*/ 1689777 h 6219335"/>
              <a:gd name="connsiteX7-141" fmla="*/ 1771817 w 3403932"/>
              <a:gd name="connsiteY7-142" fmla="*/ 0 h 6219335"/>
              <a:gd name="connsiteX0-143" fmla="*/ 1771817 w 3403932"/>
              <a:gd name="connsiteY0-144" fmla="*/ 0 h 6219335"/>
              <a:gd name="connsiteX1-145" fmla="*/ 2692959 w 3403932"/>
              <a:gd name="connsiteY1-146" fmla="*/ 1664377 h 6219335"/>
              <a:gd name="connsiteX2-147" fmla="*/ 2173801 w 3403932"/>
              <a:gd name="connsiteY2-148" fmla="*/ 1588177 h 6219335"/>
              <a:gd name="connsiteX3-149" fmla="*/ 3403932 w 3403932"/>
              <a:gd name="connsiteY3-150" fmla="*/ 6143135 h 6219335"/>
              <a:gd name="connsiteX4-151" fmla="*/ 0 w 3403932"/>
              <a:gd name="connsiteY4-152" fmla="*/ 6219335 h 6219335"/>
              <a:gd name="connsiteX5-153" fmla="*/ 1369831 w 3403932"/>
              <a:gd name="connsiteY5-154" fmla="*/ 1588177 h 6219335"/>
              <a:gd name="connsiteX6-155" fmla="*/ 825274 w 3403932"/>
              <a:gd name="connsiteY6-156" fmla="*/ 1689777 h 6219335"/>
              <a:gd name="connsiteX7-157" fmla="*/ 1771817 w 3403932"/>
              <a:gd name="connsiteY7-158" fmla="*/ 0 h 6219335"/>
              <a:gd name="connsiteX0-159" fmla="*/ 1822617 w 3403932"/>
              <a:gd name="connsiteY0-160" fmla="*/ 0 h 5444635"/>
              <a:gd name="connsiteX1-161" fmla="*/ 2692959 w 3403932"/>
              <a:gd name="connsiteY1-162" fmla="*/ 889677 h 5444635"/>
              <a:gd name="connsiteX2-163" fmla="*/ 2173801 w 3403932"/>
              <a:gd name="connsiteY2-164" fmla="*/ 813477 h 5444635"/>
              <a:gd name="connsiteX3-165" fmla="*/ 3403932 w 3403932"/>
              <a:gd name="connsiteY3-166" fmla="*/ 5368435 h 5444635"/>
              <a:gd name="connsiteX4-167" fmla="*/ 0 w 3403932"/>
              <a:gd name="connsiteY4-168" fmla="*/ 5444635 h 5444635"/>
              <a:gd name="connsiteX5-169" fmla="*/ 1369831 w 3403932"/>
              <a:gd name="connsiteY5-170" fmla="*/ 813477 h 5444635"/>
              <a:gd name="connsiteX6-171" fmla="*/ 825274 w 3403932"/>
              <a:gd name="connsiteY6-172" fmla="*/ 915077 h 5444635"/>
              <a:gd name="connsiteX7-173" fmla="*/ 1822617 w 3403932"/>
              <a:gd name="connsiteY7-174" fmla="*/ 0 h 5444635"/>
              <a:gd name="connsiteX0-175" fmla="*/ 1784517 w 3365832"/>
              <a:gd name="connsiteY0-176" fmla="*/ 0 h 5368435"/>
              <a:gd name="connsiteX1-177" fmla="*/ 2654859 w 3365832"/>
              <a:gd name="connsiteY1-178" fmla="*/ 889677 h 5368435"/>
              <a:gd name="connsiteX2-179" fmla="*/ 2135701 w 3365832"/>
              <a:gd name="connsiteY2-180" fmla="*/ 813477 h 5368435"/>
              <a:gd name="connsiteX3-181" fmla="*/ 3365832 w 3365832"/>
              <a:gd name="connsiteY3-182" fmla="*/ 5368435 h 5368435"/>
              <a:gd name="connsiteX4-183" fmla="*/ 0 w 3365832"/>
              <a:gd name="connsiteY4-184" fmla="*/ 5368435 h 5368435"/>
              <a:gd name="connsiteX5-185" fmla="*/ 1331731 w 3365832"/>
              <a:gd name="connsiteY5-186" fmla="*/ 813477 h 5368435"/>
              <a:gd name="connsiteX6-187" fmla="*/ 787174 w 3365832"/>
              <a:gd name="connsiteY6-188" fmla="*/ 915077 h 5368435"/>
              <a:gd name="connsiteX7-189" fmla="*/ 1784517 w 3365832"/>
              <a:gd name="connsiteY7-190" fmla="*/ 0 h 5368435"/>
              <a:gd name="connsiteX0-191" fmla="*/ 1784517 w 3492832"/>
              <a:gd name="connsiteY0-192" fmla="*/ 0 h 5368435"/>
              <a:gd name="connsiteX1-193" fmla="*/ 2654859 w 3492832"/>
              <a:gd name="connsiteY1-194" fmla="*/ 889677 h 5368435"/>
              <a:gd name="connsiteX2-195" fmla="*/ 2135701 w 3492832"/>
              <a:gd name="connsiteY2-196" fmla="*/ 813477 h 5368435"/>
              <a:gd name="connsiteX3-197" fmla="*/ 3492832 w 3492832"/>
              <a:gd name="connsiteY3-198" fmla="*/ 5368435 h 5368435"/>
              <a:gd name="connsiteX4-199" fmla="*/ 0 w 3492832"/>
              <a:gd name="connsiteY4-200" fmla="*/ 5368435 h 5368435"/>
              <a:gd name="connsiteX5-201" fmla="*/ 1331731 w 3492832"/>
              <a:gd name="connsiteY5-202" fmla="*/ 813477 h 5368435"/>
              <a:gd name="connsiteX6-203" fmla="*/ 787174 w 3492832"/>
              <a:gd name="connsiteY6-204" fmla="*/ 915077 h 5368435"/>
              <a:gd name="connsiteX7-205" fmla="*/ 1784517 w 3492832"/>
              <a:gd name="connsiteY7-206" fmla="*/ 0 h 5368435"/>
              <a:gd name="connsiteX0-207" fmla="*/ 1784517 w 3581732"/>
              <a:gd name="connsiteY0-208" fmla="*/ 0 h 5393835"/>
              <a:gd name="connsiteX1-209" fmla="*/ 2654859 w 3581732"/>
              <a:gd name="connsiteY1-210" fmla="*/ 889677 h 5393835"/>
              <a:gd name="connsiteX2-211" fmla="*/ 2135701 w 3581732"/>
              <a:gd name="connsiteY2-212" fmla="*/ 813477 h 5393835"/>
              <a:gd name="connsiteX3-213" fmla="*/ 3581732 w 3581732"/>
              <a:gd name="connsiteY3-214" fmla="*/ 5393835 h 5393835"/>
              <a:gd name="connsiteX4-215" fmla="*/ 0 w 3581732"/>
              <a:gd name="connsiteY4-216" fmla="*/ 5368435 h 5393835"/>
              <a:gd name="connsiteX5-217" fmla="*/ 1331731 w 3581732"/>
              <a:gd name="connsiteY5-218" fmla="*/ 813477 h 5393835"/>
              <a:gd name="connsiteX6-219" fmla="*/ 787174 w 3581732"/>
              <a:gd name="connsiteY6-220" fmla="*/ 915077 h 5393835"/>
              <a:gd name="connsiteX7-221" fmla="*/ 1784517 w 3581732"/>
              <a:gd name="connsiteY7-222" fmla="*/ 0 h 5393835"/>
              <a:gd name="connsiteX0-223" fmla="*/ 1784517 w 3581732"/>
              <a:gd name="connsiteY0-224" fmla="*/ 0 h 5393835"/>
              <a:gd name="connsiteX1-225" fmla="*/ 2654859 w 3581732"/>
              <a:gd name="connsiteY1-226" fmla="*/ 889677 h 5393835"/>
              <a:gd name="connsiteX2-227" fmla="*/ 2135701 w 3581732"/>
              <a:gd name="connsiteY2-228" fmla="*/ 813477 h 5393835"/>
              <a:gd name="connsiteX3-229" fmla="*/ 3581732 w 3581732"/>
              <a:gd name="connsiteY3-230" fmla="*/ 5393835 h 5393835"/>
              <a:gd name="connsiteX4-231" fmla="*/ 0 w 3581732"/>
              <a:gd name="connsiteY4-232" fmla="*/ 5368435 h 5393835"/>
              <a:gd name="connsiteX5-233" fmla="*/ 1331731 w 3581732"/>
              <a:gd name="connsiteY5-234" fmla="*/ 813477 h 5393835"/>
              <a:gd name="connsiteX6-235" fmla="*/ 787174 w 3581732"/>
              <a:gd name="connsiteY6-236" fmla="*/ 915077 h 5393835"/>
              <a:gd name="connsiteX7-237" fmla="*/ 1784517 w 3581732"/>
              <a:gd name="connsiteY7-238" fmla="*/ 0 h 5393835"/>
              <a:gd name="connsiteX0-239" fmla="*/ 1784517 w 3581732"/>
              <a:gd name="connsiteY0-240" fmla="*/ 0 h 5393835"/>
              <a:gd name="connsiteX1-241" fmla="*/ 2654859 w 3581732"/>
              <a:gd name="connsiteY1-242" fmla="*/ 889677 h 5393835"/>
              <a:gd name="connsiteX2-243" fmla="*/ 2135701 w 3581732"/>
              <a:gd name="connsiteY2-244" fmla="*/ 813477 h 5393835"/>
              <a:gd name="connsiteX3-245" fmla="*/ 3581732 w 3581732"/>
              <a:gd name="connsiteY3-246" fmla="*/ 5393835 h 5393835"/>
              <a:gd name="connsiteX4-247" fmla="*/ 0 w 3581732"/>
              <a:gd name="connsiteY4-248" fmla="*/ 5368435 h 5393835"/>
              <a:gd name="connsiteX5-249" fmla="*/ 1331731 w 3581732"/>
              <a:gd name="connsiteY5-250" fmla="*/ 813477 h 5393835"/>
              <a:gd name="connsiteX6-251" fmla="*/ 787174 w 3581732"/>
              <a:gd name="connsiteY6-252" fmla="*/ 915077 h 5393835"/>
              <a:gd name="connsiteX7-253" fmla="*/ 1784517 w 3581732"/>
              <a:gd name="connsiteY7-254" fmla="*/ 0 h 5393835"/>
              <a:gd name="connsiteX0-255" fmla="*/ 1784517 w 3581732"/>
              <a:gd name="connsiteY0-256" fmla="*/ 0 h 5393835"/>
              <a:gd name="connsiteX1-257" fmla="*/ 2654859 w 3581732"/>
              <a:gd name="connsiteY1-258" fmla="*/ 889677 h 5393835"/>
              <a:gd name="connsiteX2-259" fmla="*/ 2135701 w 3581732"/>
              <a:gd name="connsiteY2-260" fmla="*/ 813477 h 5393835"/>
              <a:gd name="connsiteX3-261" fmla="*/ 3581732 w 3581732"/>
              <a:gd name="connsiteY3-262" fmla="*/ 5393835 h 5393835"/>
              <a:gd name="connsiteX4-263" fmla="*/ 0 w 3581732"/>
              <a:gd name="connsiteY4-264" fmla="*/ 5368435 h 5393835"/>
              <a:gd name="connsiteX5-265" fmla="*/ 1331731 w 3581732"/>
              <a:gd name="connsiteY5-266" fmla="*/ 813477 h 5393835"/>
              <a:gd name="connsiteX6-267" fmla="*/ 787174 w 3581732"/>
              <a:gd name="connsiteY6-268" fmla="*/ 915077 h 5393835"/>
              <a:gd name="connsiteX7-269" fmla="*/ 1784517 w 3581732"/>
              <a:gd name="connsiteY7-270" fmla="*/ 0 h 5393835"/>
              <a:gd name="connsiteX0-271" fmla="*/ 1784517 w 3581732"/>
              <a:gd name="connsiteY0-272" fmla="*/ 0 h 5393835"/>
              <a:gd name="connsiteX1-273" fmla="*/ 2654859 w 3581732"/>
              <a:gd name="connsiteY1-274" fmla="*/ 889677 h 5393835"/>
              <a:gd name="connsiteX2-275" fmla="*/ 2135701 w 3581732"/>
              <a:gd name="connsiteY2-276" fmla="*/ 813477 h 5393835"/>
              <a:gd name="connsiteX3-277" fmla="*/ 3581732 w 3581732"/>
              <a:gd name="connsiteY3-278" fmla="*/ 5393835 h 5393835"/>
              <a:gd name="connsiteX4-279" fmla="*/ 0 w 3581732"/>
              <a:gd name="connsiteY4-280" fmla="*/ 5368435 h 5393835"/>
              <a:gd name="connsiteX5-281" fmla="*/ 1331731 w 3581732"/>
              <a:gd name="connsiteY5-282" fmla="*/ 813477 h 5393835"/>
              <a:gd name="connsiteX6-283" fmla="*/ 787174 w 3581732"/>
              <a:gd name="connsiteY6-284" fmla="*/ 915077 h 5393835"/>
              <a:gd name="connsiteX7-285" fmla="*/ 1784517 w 3581732"/>
              <a:gd name="connsiteY7-286" fmla="*/ 0 h 5393835"/>
              <a:gd name="connsiteX0-287" fmla="*/ 1784517 w 3581732"/>
              <a:gd name="connsiteY0-288" fmla="*/ 0 h 5393835"/>
              <a:gd name="connsiteX1-289" fmla="*/ 2654859 w 3581732"/>
              <a:gd name="connsiteY1-290" fmla="*/ 889677 h 5393835"/>
              <a:gd name="connsiteX2-291" fmla="*/ 2110301 w 3581732"/>
              <a:gd name="connsiteY2-292" fmla="*/ 711877 h 5393835"/>
              <a:gd name="connsiteX3-293" fmla="*/ 3581732 w 3581732"/>
              <a:gd name="connsiteY3-294" fmla="*/ 5393835 h 5393835"/>
              <a:gd name="connsiteX4-295" fmla="*/ 0 w 3581732"/>
              <a:gd name="connsiteY4-296" fmla="*/ 5368435 h 5393835"/>
              <a:gd name="connsiteX5-297" fmla="*/ 1331731 w 3581732"/>
              <a:gd name="connsiteY5-298" fmla="*/ 813477 h 5393835"/>
              <a:gd name="connsiteX6-299" fmla="*/ 787174 w 3581732"/>
              <a:gd name="connsiteY6-300" fmla="*/ 915077 h 5393835"/>
              <a:gd name="connsiteX7-301" fmla="*/ 1784517 w 3581732"/>
              <a:gd name="connsiteY7-302" fmla="*/ 0 h 5393835"/>
              <a:gd name="connsiteX0-303" fmla="*/ 1784517 w 3581732"/>
              <a:gd name="connsiteY0-304" fmla="*/ 0 h 5393835"/>
              <a:gd name="connsiteX1-305" fmla="*/ 2654859 w 3581732"/>
              <a:gd name="connsiteY1-306" fmla="*/ 889677 h 5393835"/>
              <a:gd name="connsiteX2-307" fmla="*/ 2110301 w 3581732"/>
              <a:gd name="connsiteY2-308" fmla="*/ 711877 h 5393835"/>
              <a:gd name="connsiteX3-309" fmla="*/ 3581732 w 3581732"/>
              <a:gd name="connsiteY3-310" fmla="*/ 5393835 h 5393835"/>
              <a:gd name="connsiteX4-311" fmla="*/ 0 w 3581732"/>
              <a:gd name="connsiteY4-312" fmla="*/ 5368435 h 5393835"/>
              <a:gd name="connsiteX5-313" fmla="*/ 1331731 w 3581732"/>
              <a:gd name="connsiteY5-314" fmla="*/ 737277 h 5393835"/>
              <a:gd name="connsiteX6-315" fmla="*/ 787174 w 3581732"/>
              <a:gd name="connsiteY6-316" fmla="*/ 915077 h 5393835"/>
              <a:gd name="connsiteX7-317" fmla="*/ 1784517 w 3581732"/>
              <a:gd name="connsiteY7-318" fmla="*/ 0 h 5393835"/>
              <a:gd name="connsiteX0-319" fmla="*/ 1784517 w 3581732"/>
              <a:gd name="connsiteY0-320" fmla="*/ 0 h 5393835"/>
              <a:gd name="connsiteX1-321" fmla="*/ 2654859 w 3581732"/>
              <a:gd name="connsiteY1-322" fmla="*/ 889677 h 5393835"/>
              <a:gd name="connsiteX2-323" fmla="*/ 2110301 w 3581732"/>
              <a:gd name="connsiteY2-324" fmla="*/ 711877 h 5393835"/>
              <a:gd name="connsiteX3-325" fmla="*/ 3581732 w 3581732"/>
              <a:gd name="connsiteY3-326" fmla="*/ 5393835 h 5393835"/>
              <a:gd name="connsiteX4-327" fmla="*/ 0 w 3581732"/>
              <a:gd name="connsiteY4-328" fmla="*/ 5368435 h 5393835"/>
              <a:gd name="connsiteX5-329" fmla="*/ 1331731 w 3581732"/>
              <a:gd name="connsiteY5-330" fmla="*/ 749977 h 5393835"/>
              <a:gd name="connsiteX6-331" fmla="*/ 787174 w 3581732"/>
              <a:gd name="connsiteY6-332" fmla="*/ 915077 h 5393835"/>
              <a:gd name="connsiteX7-333" fmla="*/ 1784517 w 3581732"/>
              <a:gd name="connsiteY7-334" fmla="*/ 0 h 5393835"/>
              <a:gd name="connsiteX0-335" fmla="*/ 1784517 w 3581732"/>
              <a:gd name="connsiteY0-336" fmla="*/ 0 h 5393835"/>
              <a:gd name="connsiteX1-337" fmla="*/ 2654859 w 3581732"/>
              <a:gd name="connsiteY1-338" fmla="*/ 889677 h 5393835"/>
              <a:gd name="connsiteX2-339" fmla="*/ 2110301 w 3581732"/>
              <a:gd name="connsiteY2-340" fmla="*/ 711877 h 5393835"/>
              <a:gd name="connsiteX3-341" fmla="*/ 3581732 w 3581732"/>
              <a:gd name="connsiteY3-342" fmla="*/ 5393835 h 5393835"/>
              <a:gd name="connsiteX4-343" fmla="*/ 0 w 3581732"/>
              <a:gd name="connsiteY4-344" fmla="*/ 5368435 h 5393835"/>
              <a:gd name="connsiteX5-345" fmla="*/ 1331731 w 3581732"/>
              <a:gd name="connsiteY5-346" fmla="*/ 711877 h 5393835"/>
              <a:gd name="connsiteX6-347" fmla="*/ 787174 w 3581732"/>
              <a:gd name="connsiteY6-348" fmla="*/ 915077 h 5393835"/>
              <a:gd name="connsiteX7-349" fmla="*/ 1784517 w 3581732"/>
              <a:gd name="connsiteY7-350" fmla="*/ 0 h 5393835"/>
              <a:gd name="connsiteX0-351" fmla="*/ 1784517 w 3581732"/>
              <a:gd name="connsiteY0-352" fmla="*/ 0 h 5393835"/>
              <a:gd name="connsiteX1-353" fmla="*/ 2654859 w 3581732"/>
              <a:gd name="connsiteY1-354" fmla="*/ 915077 h 5393835"/>
              <a:gd name="connsiteX2-355" fmla="*/ 2110301 w 3581732"/>
              <a:gd name="connsiteY2-356" fmla="*/ 711877 h 5393835"/>
              <a:gd name="connsiteX3-357" fmla="*/ 3581732 w 3581732"/>
              <a:gd name="connsiteY3-358" fmla="*/ 5393835 h 5393835"/>
              <a:gd name="connsiteX4-359" fmla="*/ 0 w 3581732"/>
              <a:gd name="connsiteY4-360" fmla="*/ 5368435 h 5393835"/>
              <a:gd name="connsiteX5-361" fmla="*/ 1331731 w 3581732"/>
              <a:gd name="connsiteY5-362" fmla="*/ 711877 h 5393835"/>
              <a:gd name="connsiteX6-363" fmla="*/ 787174 w 3581732"/>
              <a:gd name="connsiteY6-364" fmla="*/ 915077 h 5393835"/>
              <a:gd name="connsiteX7-365" fmla="*/ 1784517 w 3581732"/>
              <a:gd name="connsiteY7-366" fmla="*/ 0 h 5393835"/>
              <a:gd name="connsiteX0-367" fmla="*/ 1784517 w 3581732"/>
              <a:gd name="connsiteY0-368" fmla="*/ 0 h 5393835"/>
              <a:gd name="connsiteX1-369" fmla="*/ 2692959 w 3581732"/>
              <a:gd name="connsiteY1-370" fmla="*/ 902377 h 5393835"/>
              <a:gd name="connsiteX2-371" fmla="*/ 2110301 w 3581732"/>
              <a:gd name="connsiteY2-372" fmla="*/ 711877 h 5393835"/>
              <a:gd name="connsiteX3-373" fmla="*/ 3581732 w 3581732"/>
              <a:gd name="connsiteY3-374" fmla="*/ 5393835 h 5393835"/>
              <a:gd name="connsiteX4-375" fmla="*/ 0 w 3581732"/>
              <a:gd name="connsiteY4-376" fmla="*/ 5368435 h 5393835"/>
              <a:gd name="connsiteX5-377" fmla="*/ 1331731 w 3581732"/>
              <a:gd name="connsiteY5-378" fmla="*/ 711877 h 5393835"/>
              <a:gd name="connsiteX6-379" fmla="*/ 787174 w 3581732"/>
              <a:gd name="connsiteY6-380" fmla="*/ 915077 h 5393835"/>
              <a:gd name="connsiteX7-381" fmla="*/ 1784517 w 3581732"/>
              <a:gd name="connsiteY7-382" fmla="*/ 0 h 5393835"/>
              <a:gd name="connsiteX0-383" fmla="*/ 1784517 w 3581732"/>
              <a:gd name="connsiteY0-384" fmla="*/ 0 h 5393835"/>
              <a:gd name="connsiteX1-385" fmla="*/ 2692959 w 3581732"/>
              <a:gd name="connsiteY1-386" fmla="*/ 902377 h 5393835"/>
              <a:gd name="connsiteX2-387" fmla="*/ 2110301 w 3581732"/>
              <a:gd name="connsiteY2-388" fmla="*/ 711877 h 5393835"/>
              <a:gd name="connsiteX3-389" fmla="*/ 3581732 w 3581732"/>
              <a:gd name="connsiteY3-390" fmla="*/ 5393835 h 5393835"/>
              <a:gd name="connsiteX4-391" fmla="*/ 0 w 3581732"/>
              <a:gd name="connsiteY4-392" fmla="*/ 5368435 h 5393835"/>
              <a:gd name="connsiteX5-393" fmla="*/ 1484131 w 3581732"/>
              <a:gd name="connsiteY5-394" fmla="*/ 699177 h 5393835"/>
              <a:gd name="connsiteX6-395" fmla="*/ 787174 w 3581732"/>
              <a:gd name="connsiteY6-396" fmla="*/ 915077 h 5393835"/>
              <a:gd name="connsiteX7-397" fmla="*/ 1784517 w 3581732"/>
              <a:gd name="connsiteY7-398" fmla="*/ 0 h 5393835"/>
              <a:gd name="connsiteX0-399" fmla="*/ 1784517 w 3581732"/>
              <a:gd name="connsiteY0-400" fmla="*/ 0 h 5393835"/>
              <a:gd name="connsiteX1-401" fmla="*/ 2692959 w 3581732"/>
              <a:gd name="connsiteY1-402" fmla="*/ 902377 h 5393835"/>
              <a:gd name="connsiteX2-403" fmla="*/ 2110301 w 3581732"/>
              <a:gd name="connsiteY2-404" fmla="*/ 711877 h 5393835"/>
              <a:gd name="connsiteX3-405" fmla="*/ 3581732 w 3581732"/>
              <a:gd name="connsiteY3-406" fmla="*/ 5393835 h 5393835"/>
              <a:gd name="connsiteX4-407" fmla="*/ 0 w 3581732"/>
              <a:gd name="connsiteY4-408" fmla="*/ 5368435 h 5393835"/>
              <a:gd name="connsiteX5-409" fmla="*/ 1484131 w 3581732"/>
              <a:gd name="connsiteY5-410" fmla="*/ 699177 h 5393835"/>
              <a:gd name="connsiteX6-411" fmla="*/ 787174 w 3581732"/>
              <a:gd name="connsiteY6-412" fmla="*/ 915077 h 5393835"/>
              <a:gd name="connsiteX7-413" fmla="*/ 1784517 w 3581732"/>
              <a:gd name="connsiteY7-414" fmla="*/ 0 h 5393835"/>
              <a:gd name="connsiteX0-415" fmla="*/ 1784517 w 3581732"/>
              <a:gd name="connsiteY0-416" fmla="*/ 0 h 5393835"/>
              <a:gd name="connsiteX1-417" fmla="*/ 2692959 w 3581732"/>
              <a:gd name="connsiteY1-418" fmla="*/ 902377 h 5393835"/>
              <a:gd name="connsiteX2-419" fmla="*/ 2110301 w 3581732"/>
              <a:gd name="connsiteY2-420" fmla="*/ 711877 h 5393835"/>
              <a:gd name="connsiteX3-421" fmla="*/ 3581732 w 3581732"/>
              <a:gd name="connsiteY3-422" fmla="*/ 5393835 h 5393835"/>
              <a:gd name="connsiteX4-423" fmla="*/ 0 w 3581732"/>
              <a:gd name="connsiteY4-424" fmla="*/ 5368435 h 5393835"/>
              <a:gd name="connsiteX5-425" fmla="*/ 1484131 w 3581732"/>
              <a:gd name="connsiteY5-426" fmla="*/ 699177 h 5393835"/>
              <a:gd name="connsiteX6-427" fmla="*/ 914174 w 3581732"/>
              <a:gd name="connsiteY6-428" fmla="*/ 775377 h 5393835"/>
              <a:gd name="connsiteX7-429" fmla="*/ 1784517 w 3581732"/>
              <a:gd name="connsiteY7-430" fmla="*/ 0 h 5393835"/>
              <a:gd name="connsiteX0-431" fmla="*/ 1784517 w 3581732"/>
              <a:gd name="connsiteY0-432" fmla="*/ 0 h 5393835"/>
              <a:gd name="connsiteX1-433" fmla="*/ 2692959 w 3581732"/>
              <a:gd name="connsiteY1-434" fmla="*/ 762677 h 5393835"/>
              <a:gd name="connsiteX2-435" fmla="*/ 2110301 w 3581732"/>
              <a:gd name="connsiteY2-436" fmla="*/ 711877 h 5393835"/>
              <a:gd name="connsiteX3-437" fmla="*/ 3581732 w 3581732"/>
              <a:gd name="connsiteY3-438" fmla="*/ 5393835 h 5393835"/>
              <a:gd name="connsiteX4-439" fmla="*/ 0 w 3581732"/>
              <a:gd name="connsiteY4-440" fmla="*/ 5368435 h 5393835"/>
              <a:gd name="connsiteX5-441" fmla="*/ 1484131 w 3581732"/>
              <a:gd name="connsiteY5-442" fmla="*/ 699177 h 5393835"/>
              <a:gd name="connsiteX6-443" fmla="*/ 914174 w 3581732"/>
              <a:gd name="connsiteY6-444" fmla="*/ 775377 h 5393835"/>
              <a:gd name="connsiteX7-445" fmla="*/ 1784517 w 3581732"/>
              <a:gd name="connsiteY7-446" fmla="*/ 0 h 5393835"/>
              <a:gd name="connsiteX0-447" fmla="*/ 1784517 w 3581732"/>
              <a:gd name="connsiteY0-448" fmla="*/ 0 h 5393835"/>
              <a:gd name="connsiteX1-449" fmla="*/ 2667559 w 3581732"/>
              <a:gd name="connsiteY1-450" fmla="*/ 965877 h 5393835"/>
              <a:gd name="connsiteX2-451" fmla="*/ 2110301 w 3581732"/>
              <a:gd name="connsiteY2-452" fmla="*/ 711877 h 5393835"/>
              <a:gd name="connsiteX3-453" fmla="*/ 3581732 w 3581732"/>
              <a:gd name="connsiteY3-454" fmla="*/ 5393835 h 5393835"/>
              <a:gd name="connsiteX4-455" fmla="*/ 0 w 3581732"/>
              <a:gd name="connsiteY4-456" fmla="*/ 5368435 h 5393835"/>
              <a:gd name="connsiteX5-457" fmla="*/ 1484131 w 3581732"/>
              <a:gd name="connsiteY5-458" fmla="*/ 699177 h 5393835"/>
              <a:gd name="connsiteX6-459" fmla="*/ 914174 w 3581732"/>
              <a:gd name="connsiteY6-460" fmla="*/ 775377 h 5393835"/>
              <a:gd name="connsiteX7-461" fmla="*/ 1784517 w 3581732"/>
              <a:gd name="connsiteY7-462" fmla="*/ 0 h 5393835"/>
              <a:gd name="connsiteX0-463" fmla="*/ 1784517 w 3581732"/>
              <a:gd name="connsiteY0-464" fmla="*/ 0 h 5393835"/>
              <a:gd name="connsiteX1-465" fmla="*/ 2667559 w 3581732"/>
              <a:gd name="connsiteY1-466" fmla="*/ 965877 h 5393835"/>
              <a:gd name="connsiteX2-467" fmla="*/ 2110301 w 3581732"/>
              <a:gd name="connsiteY2-468" fmla="*/ 711877 h 5393835"/>
              <a:gd name="connsiteX3-469" fmla="*/ 3581732 w 3581732"/>
              <a:gd name="connsiteY3-470" fmla="*/ 5393835 h 5393835"/>
              <a:gd name="connsiteX4-471" fmla="*/ 0 w 3581732"/>
              <a:gd name="connsiteY4-472" fmla="*/ 5368435 h 5393835"/>
              <a:gd name="connsiteX5-473" fmla="*/ 1484131 w 3581732"/>
              <a:gd name="connsiteY5-474" fmla="*/ 699177 h 5393835"/>
              <a:gd name="connsiteX6-475" fmla="*/ 914174 w 3581732"/>
              <a:gd name="connsiteY6-476" fmla="*/ 927777 h 5393835"/>
              <a:gd name="connsiteX7-477" fmla="*/ 1784517 w 3581732"/>
              <a:gd name="connsiteY7-478" fmla="*/ 0 h 5393835"/>
              <a:gd name="connsiteX0-479" fmla="*/ 1784517 w 3581732"/>
              <a:gd name="connsiteY0-480" fmla="*/ 0 h 5393835"/>
              <a:gd name="connsiteX1-481" fmla="*/ 2667559 w 3581732"/>
              <a:gd name="connsiteY1-482" fmla="*/ 965877 h 5393835"/>
              <a:gd name="connsiteX2-483" fmla="*/ 2110301 w 3581732"/>
              <a:gd name="connsiteY2-484" fmla="*/ 711877 h 5393835"/>
              <a:gd name="connsiteX3-485" fmla="*/ 3581732 w 3581732"/>
              <a:gd name="connsiteY3-486" fmla="*/ 5393835 h 5393835"/>
              <a:gd name="connsiteX4-487" fmla="*/ 0 w 3581732"/>
              <a:gd name="connsiteY4-488" fmla="*/ 5368435 h 5393835"/>
              <a:gd name="connsiteX5-489" fmla="*/ 1471431 w 3581732"/>
              <a:gd name="connsiteY5-490" fmla="*/ 864277 h 5393835"/>
              <a:gd name="connsiteX6-491" fmla="*/ 914174 w 3581732"/>
              <a:gd name="connsiteY6-492" fmla="*/ 927777 h 5393835"/>
              <a:gd name="connsiteX7-493" fmla="*/ 1784517 w 3581732"/>
              <a:gd name="connsiteY7-494" fmla="*/ 0 h 5393835"/>
              <a:gd name="connsiteX0-495" fmla="*/ 1784517 w 3581732"/>
              <a:gd name="connsiteY0-496" fmla="*/ 0 h 5393835"/>
              <a:gd name="connsiteX1-497" fmla="*/ 2667559 w 3581732"/>
              <a:gd name="connsiteY1-498" fmla="*/ 965877 h 5393835"/>
              <a:gd name="connsiteX2-499" fmla="*/ 2084901 w 3581732"/>
              <a:gd name="connsiteY2-500" fmla="*/ 876977 h 5393835"/>
              <a:gd name="connsiteX3-501" fmla="*/ 3581732 w 3581732"/>
              <a:gd name="connsiteY3-502" fmla="*/ 5393835 h 5393835"/>
              <a:gd name="connsiteX4-503" fmla="*/ 0 w 3581732"/>
              <a:gd name="connsiteY4-504" fmla="*/ 5368435 h 5393835"/>
              <a:gd name="connsiteX5-505" fmla="*/ 1471431 w 3581732"/>
              <a:gd name="connsiteY5-506" fmla="*/ 864277 h 5393835"/>
              <a:gd name="connsiteX6-507" fmla="*/ 914174 w 3581732"/>
              <a:gd name="connsiteY6-508" fmla="*/ 927777 h 5393835"/>
              <a:gd name="connsiteX7-509" fmla="*/ 1784517 w 3581732"/>
              <a:gd name="connsiteY7-510" fmla="*/ 0 h 5393835"/>
            </a:gdLst>
            <a:ahLst/>
            <a:cxnLst/>
            <a:rect l="l" t="t" r="r" b="b"/>
            <a:pathLst>
              <a:path w="3581732" h="5393835">
                <a:moveTo>
                  <a:pt x="1784517" y="0"/>
                </a:moveTo>
                <a:lnTo>
                  <a:pt x="2667559" y="965877"/>
                </a:lnTo>
                <a:lnTo>
                  <a:pt x="2084901" y="876977"/>
                </a:lnTo>
                <a:cubicBezTo>
                  <a:pt x="2088545" y="2496896"/>
                  <a:pt x="2498588" y="4116816"/>
                  <a:pt x="3581732" y="5393835"/>
                </a:cubicBezTo>
                <a:lnTo>
                  <a:pt x="0" y="5368435"/>
                </a:lnTo>
                <a:cubicBezTo>
                  <a:pt x="1129710" y="4193016"/>
                  <a:pt x="1383121" y="2661996"/>
                  <a:pt x="1471431" y="864277"/>
                </a:cubicBezTo>
                <a:lnTo>
                  <a:pt x="914174" y="927777"/>
                </a:lnTo>
                <a:lnTo>
                  <a:pt x="1784517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40000"/>
                </a:schemeClr>
              </a:gs>
              <a:gs pos="100000">
                <a:schemeClr val="accent2">
                  <a:alpha val="0"/>
                  <a:lumMod val="0"/>
                  <a:lumOff val="10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888109" y="2978548"/>
            <a:ext cx="1570599" cy="2365698"/>
          </a:xfrm>
          <a:custGeom>
            <a:avLst/>
            <a:gdLst>
              <a:gd name="connsiteX0" fmla="*/ 921143 w 1842285"/>
              <a:gd name="connsiteY0" fmla="*/ 0 h 5812935"/>
              <a:gd name="connsiteX1" fmla="*/ 1842285 w 1842285"/>
              <a:gd name="connsiteY1" fmla="*/ 1588177 h 5812935"/>
              <a:gd name="connsiteX2" fmla="*/ 1323127 w 1842285"/>
              <a:gd name="connsiteY2" fmla="*/ 1588177 h 5812935"/>
              <a:gd name="connsiteX3" fmla="*/ 1715058 w 1842285"/>
              <a:gd name="connsiteY3" fmla="*/ 5812935 h 5812935"/>
              <a:gd name="connsiteX4" fmla="*/ 127226 w 1842285"/>
              <a:gd name="connsiteY4" fmla="*/ 5812935 h 5812935"/>
              <a:gd name="connsiteX5" fmla="*/ 519157 w 1842285"/>
              <a:gd name="connsiteY5" fmla="*/ 1588177 h 5812935"/>
              <a:gd name="connsiteX6" fmla="*/ 0 w 1842285"/>
              <a:gd name="connsiteY6" fmla="*/ 1588177 h 5812935"/>
              <a:gd name="connsiteX0-1" fmla="*/ 1771817 w 2692959"/>
              <a:gd name="connsiteY0-2" fmla="*/ 0 h 6219335"/>
              <a:gd name="connsiteX1-3" fmla="*/ 2692959 w 2692959"/>
              <a:gd name="connsiteY1-4" fmla="*/ 1588177 h 6219335"/>
              <a:gd name="connsiteX2-5" fmla="*/ 2173801 w 2692959"/>
              <a:gd name="connsiteY2-6" fmla="*/ 1588177 h 6219335"/>
              <a:gd name="connsiteX3-7" fmla="*/ 2565732 w 2692959"/>
              <a:gd name="connsiteY3-8" fmla="*/ 5812935 h 6219335"/>
              <a:gd name="connsiteX4-9" fmla="*/ 0 w 2692959"/>
              <a:gd name="connsiteY4-10" fmla="*/ 6219335 h 6219335"/>
              <a:gd name="connsiteX5-11" fmla="*/ 1369831 w 2692959"/>
              <a:gd name="connsiteY5-12" fmla="*/ 1588177 h 6219335"/>
              <a:gd name="connsiteX6-13" fmla="*/ 850674 w 2692959"/>
              <a:gd name="connsiteY6-14" fmla="*/ 1588177 h 6219335"/>
              <a:gd name="connsiteX7" fmla="*/ 1771817 w 2692959"/>
              <a:gd name="connsiteY7" fmla="*/ 0 h 6219335"/>
              <a:gd name="connsiteX0-15" fmla="*/ 1771817 w 3403932"/>
              <a:gd name="connsiteY0-16" fmla="*/ 0 h 6219335"/>
              <a:gd name="connsiteX1-17" fmla="*/ 2692959 w 3403932"/>
              <a:gd name="connsiteY1-18" fmla="*/ 1588177 h 6219335"/>
              <a:gd name="connsiteX2-19" fmla="*/ 2173801 w 3403932"/>
              <a:gd name="connsiteY2-20" fmla="*/ 1588177 h 6219335"/>
              <a:gd name="connsiteX3-21" fmla="*/ 3403932 w 3403932"/>
              <a:gd name="connsiteY3-22" fmla="*/ 6143135 h 6219335"/>
              <a:gd name="connsiteX4-23" fmla="*/ 0 w 3403932"/>
              <a:gd name="connsiteY4-24" fmla="*/ 6219335 h 6219335"/>
              <a:gd name="connsiteX5-25" fmla="*/ 1369831 w 3403932"/>
              <a:gd name="connsiteY5-26" fmla="*/ 1588177 h 6219335"/>
              <a:gd name="connsiteX6-27" fmla="*/ 850674 w 3403932"/>
              <a:gd name="connsiteY6-28" fmla="*/ 1588177 h 6219335"/>
              <a:gd name="connsiteX7-29" fmla="*/ 1771817 w 3403932"/>
              <a:gd name="connsiteY7-30" fmla="*/ 0 h 6219335"/>
              <a:gd name="connsiteX0-31" fmla="*/ 1771817 w 3403932"/>
              <a:gd name="connsiteY0-32" fmla="*/ 0 h 6219335"/>
              <a:gd name="connsiteX1-33" fmla="*/ 2692959 w 3403932"/>
              <a:gd name="connsiteY1-34" fmla="*/ 1588177 h 6219335"/>
              <a:gd name="connsiteX2-35" fmla="*/ 2173801 w 3403932"/>
              <a:gd name="connsiteY2-36" fmla="*/ 1588177 h 6219335"/>
              <a:gd name="connsiteX3-37" fmla="*/ 3403932 w 3403932"/>
              <a:gd name="connsiteY3-38" fmla="*/ 6143135 h 6219335"/>
              <a:gd name="connsiteX4-39" fmla="*/ 0 w 3403932"/>
              <a:gd name="connsiteY4-40" fmla="*/ 6219335 h 6219335"/>
              <a:gd name="connsiteX5-41" fmla="*/ 1369831 w 3403932"/>
              <a:gd name="connsiteY5-42" fmla="*/ 1588177 h 6219335"/>
              <a:gd name="connsiteX6-43" fmla="*/ 850674 w 3403932"/>
              <a:gd name="connsiteY6-44" fmla="*/ 1588177 h 6219335"/>
              <a:gd name="connsiteX7-45" fmla="*/ 1771817 w 3403932"/>
              <a:gd name="connsiteY7-46" fmla="*/ 0 h 6219335"/>
              <a:gd name="connsiteX0-47" fmla="*/ 1771817 w 3403932"/>
              <a:gd name="connsiteY0-48" fmla="*/ 0 h 6219335"/>
              <a:gd name="connsiteX1-49" fmla="*/ 2692959 w 3403932"/>
              <a:gd name="connsiteY1-50" fmla="*/ 1588177 h 6219335"/>
              <a:gd name="connsiteX2-51" fmla="*/ 2173801 w 3403932"/>
              <a:gd name="connsiteY2-52" fmla="*/ 1588177 h 6219335"/>
              <a:gd name="connsiteX3-53" fmla="*/ 3403932 w 3403932"/>
              <a:gd name="connsiteY3-54" fmla="*/ 6143135 h 6219335"/>
              <a:gd name="connsiteX4-55" fmla="*/ 0 w 3403932"/>
              <a:gd name="connsiteY4-56" fmla="*/ 6219335 h 6219335"/>
              <a:gd name="connsiteX5-57" fmla="*/ 1369831 w 3403932"/>
              <a:gd name="connsiteY5-58" fmla="*/ 1588177 h 6219335"/>
              <a:gd name="connsiteX6-59" fmla="*/ 850674 w 3403932"/>
              <a:gd name="connsiteY6-60" fmla="*/ 1588177 h 6219335"/>
              <a:gd name="connsiteX7-61" fmla="*/ 1771817 w 3403932"/>
              <a:gd name="connsiteY7-62" fmla="*/ 0 h 6219335"/>
              <a:gd name="connsiteX0-63" fmla="*/ 1771817 w 3403932"/>
              <a:gd name="connsiteY0-64" fmla="*/ 0 h 6219335"/>
              <a:gd name="connsiteX1-65" fmla="*/ 2692959 w 3403932"/>
              <a:gd name="connsiteY1-66" fmla="*/ 1588177 h 6219335"/>
              <a:gd name="connsiteX2-67" fmla="*/ 2173801 w 3403932"/>
              <a:gd name="connsiteY2-68" fmla="*/ 1588177 h 6219335"/>
              <a:gd name="connsiteX3-69" fmla="*/ 3403932 w 3403932"/>
              <a:gd name="connsiteY3-70" fmla="*/ 6143135 h 6219335"/>
              <a:gd name="connsiteX4-71" fmla="*/ 0 w 3403932"/>
              <a:gd name="connsiteY4-72" fmla="*/ 6219335 h 6219335"/>
              <a:gd name="connsiteX5-73" fmla="*/ 1369831 w 3403932"/>
              <a:gd name="connsiteY5-74" fmla="*/ 1588177 h 6219335"/>
              <a:gd name="connsiteX6-75" fmla="*/ 850674 w 3403932"/>
              <a:gd name="connsiteY6-76" fmla="*/ 1588177 h 6219335"/>
              <a:gd name="connsiteX7-77" fmla="*/ 1771817 w 3403932"/>
              <a:gd name="connsiteY7-78" fmla="*/ 0 h 6219335"/>
              <a:gd name="connsiteX0-79" fmla="*/ 1771817 w 3403932"/>
              <a:gd name="connsiteY0-80" fmla="*/ 0 h 6219335"/>
              <a:gd name="connsiteX1-81" fmla="*/ 2692959 w 3403932"/>
              <a:gd name="connsiteY1-82" fmla="*/ 1588177 h 6219335"/>
              <a:gd name="connsiteX2-83" fmla="*/ 2173801 w 3403932"/>
              <a:gd name="connsiteY2-84" fmla="*/ 1588177 h 6219335"/>
              <a:gd name="connsiteX3-85" fmla="*/ 3403932 w 3403932"/>
              <a:gd name="connsiteY3-86" fmla="*/ 6143135 h 6219335"/>
              <a:gd name="connsiteX4-87" fmla="*/ 0 w 3403932"/>
              <a:gd name="connsiteY4-88" fmla="*/ 6219335 h 6219335"/>
              <a:gd name="connsiteX5-89" fmla="*/ 1369831 w 3403932"/>
              <a:gd name="connsiteY5-90" fmla="*/ 1588177 h 6219335"/>
              <a:gd name="connsiteX6-91" fmla="*/ 850674 w 3403932"/>
              <a:gd name="connsiteY6-92" fmla="*/ 1588177 h 6219335"/>
              <a:gd name="connsiteX7-93" fmla="*/ 1771817 w 3403932"/>
              <a:gd name="connsiteY7-94" fmla="*/ 0 h 6219335"/>
              <a:gd name="connsiteX0-95" fmla="*/ 1771817 w 3403932"/>
              <a:gd name="connsiteY0-96" fmla="*/ 0 h 6219335"/>
              <a:gd name="connsiteX1-97" fmla="*/ 2692959 w 3403932"/>
              <a:gd name="connsiteY1-98" fmla="*/ 1588177 h 6219335"/>
              <a:gd name="connsiteX2-99" fmla="*/ 2173801 w 3403932"/>
              <a:gd name="connsiteY2-100" fmla="*/ 1588177 h 6219335"/>
              <a:gd name="connsiteX3-101" fmla="*/ 3403932 w 3403932"/>
              <a:gd name="connsiteY3-102" fmla="*/ 6143135 h 6219335"/>
              <a:gd name="connsiteX4-103" fmla="*/ 0 w 3403932"/>
              <a:gd name="connsiteY4-104" fmla="*/ 6219335 h 6219335"/>
              <a:gd name="connsiteX5-105" fmla="*/ 1369831 w 3403932"/>
              <a:gd name="connsiteY5-106" fmla="*/ 1588177 h 6219335"/>
              <a:gd name="connsiteX6-107" fmla="*/ 850674 w 3403932"/>
              <a:gd name="connsiteY6-108" fmla="*/ 1588177 h 6219335"/>
              <a:gd name="connsiteX7-109" fmla="*/ 1771817 w 3403932"/>
              <a:gd name="connsiteY7-110" fmla="*/ 0 h 6219335"/>
              <a:gd name="connsiteX0-111" fmla="*/ 1771817 w 3403932"/>
              <a:gd name="connsiteY0-112" fmla="*/ 0 h 6219335"/>
              <a:gd name="connsiteX1-113" fmla="*/ 2692959 w 3403932"/>
              <a:gd name="connsiteY1-114" fmla="*/ 1588177 h 6219335"/>
              <a:gd name="connsiteX2-115" fmla="*/ 2173801 w 3403932"/>
              <a:gd name="connsiteY2-116" fmla="*/ 1588177 h 6219335"/>
              <a:gd name="connsiteX3-117" fmla="*/ 3403932 w 3403932"/>
              <a:gd name="connsiteY3-118" fmla="*/ 6143135 h 6219335"/>
              <a:gd name="connsiteX4-119" fmla="*/ 0 w 3403932"/>
              <a:gd name="connsiteY4-120" fmla="*/ 6219335 h 6219335"/>
              <a:gd name="connsiteX5-121" fmla="*/ 1369831 w 3403932"/>
              <a:gd name="connsiteY5-122" fmla="*/ 1588177 h 6219335"/>
              <a:gd name="connsiteX6-123" fmla="*/ 850674 w 3403932"/>
              <a:gd name="connsiteY6-124" fmla="*/ 1588177 h 6219335"/>
              <a:gd name="connsiteX7-125" fmla="*/ 1771817 w 3403932"/>
              <a:gd name="connsiteY7-126" fmla="*/ 0 h 6219335"/>
              <a:gd name="connsiteX0-127" fmla="*/ 1771817 w 3403932"/>
              <a:gd name="connsiteY0-128" fmla="*/ 0 h 6219335"/>
              <a:gd name="connsiteX1-129" fmla="*/ 2692959 w 3403932"/>
              <a:gd name="connsiteY1-130" fmla="*/ 1588177 h 6219335"/>
              <a:gd name="connsiteX2-131" fmla="*/ 2173801 w 3403932"/>
              <a:gd name="connsiteY2-132" fmla="*/ 1588177 h 6219335"/>
              <a:gd name="connsiteX3-133" fmla="*/ 3403932 w 3403932"/>
              <a:gd name="connsiteY3-134" fmla="*/ 6143135 h 6219335"/>
              <a:gd name="connsiteX4-135" fmla="*/ 0 w 3403932"/>
              <a:gd name="connsiteY4-136" fmla="*/ 6219335 h 6219335"/>
              <a:gd name="connsiteX5-137" fmla="*/ 1369831 w 3403932"/>
              <a:gd name="connsiteY5-138" fmla="*/ 1588177 h 6219335"/>
              <a:gd name="connsiteX6-139" fmla="*/ 825274 w 3403932"/>
              <a:gd name="connsiteY6-140" fmla="*/ 1689777 h 6219335"/>
              <a:gd name="connsiteX7-141" fmla="*/ 1771817 w 3403932"/>
              <a:gd name="connsiteY7-142" fmla="*/ 0 h 6219335"/>
              <a:gd name="connsiteX0-143" fmla="*/ 1771817 w 3403932"/>
              <a:gd name="connsiteY0-144" fmla="*/ 0 h 6219335"/>
              <a:gd name="connsiteX1-145" fmla="*/ 2692959 w 3403932"/>
              <a:gd name="connsiteY1-146" fmla="*/ 1664377 h 6219335"/>
              <a:gd name="connsiteX2-147" fmla="*/ 2173801 w 3403932"/>
              <a:gd name="connsiteY2-148" fmla="*/ 1588177 h 6219335"/>
              <a:gd name="connsiteX3-149" fmla="*/ 3403932 w 3403932"/>
              <a:gd name="connsiteY3-150" fmla="*/ 6143135 h 6219335"/>
              <a:gd name="connsiteX4-151" fmla="*/ 0 w 3403932"/>
              <a:gd name="connsiteY4-152" fmla="*/ 6219335 h 6219335"/>
              <a:gd name="connsiteX5-153" fmla="*/ 1369831 w 3403932"/>
              <a:gd name="connsiteY5-154" fmla="*/ 1588177 h 6219335"/>
              <a:gd name="connsiteX6-155" fmla="*/ 825274 w 3403932"/>
              <a:gd name="connsiteY6-156" fmla="*/ 1689777 h 6219335"/>
              <a:gd name="connsiteX7-157" fmla="*/ 1771817 w 3403932"/>
              <a:gd name="connsiteY7-158" fmla="*/ 0 h 6219335"/>
              <a:gd name="connsiteX0-159" fmla="*/ 1822617 w 3403932"/>
              <a:gd name="connsiteY0-160" fmla="*/ 0 h 5444635"/>
              <a:gd name="connsiteX1-161" fmla="*/ 2692959 w 3403932"/>
              <a:gd name="connsiteY1-162" fmla="*/ 889677 h 5444635"/>
              <a:gd name="connsiteX2-163" fmla="*/ 2173801 w 3403932"/>
              <a:gd name="connsiteY2-164" fmla="*/ 813477 h 5444635"/>
              <a:gd name="connsiteX3-165" fmla="*/ 3403932 w 3403932"/>
              <a:gd name="connsiteY3-166" fmla="*/ 5368435 h 5444635"/>
              <a:gd name="connsiteX4-167" fmla="*/ 0 w 3403932"/>
              <a:gd name="connsiteY4-168" fmla="*/ 5444635 h 5444635"/>
              <a:gd name="connsiteX5-169" fmla="*/ 1369831 w 3403932"/>
              <a:gd name="connsiteY5-170" fmla="*/ 813477 h 5444635"/>
              <a:gd name="connsiteX6-171" fmla="*/ 825274 w 3403932"/>
              <a:gd name="connsiteY6-172" fmla="*/ 915077 h 5444635"/>
              <a:gd name="connsiteX7-173" fmla="*/ 1822617 w 3403932"/>
              <a:gd name="connsiteY7-174" fmla="*/ 0 h 5444635"/>
              <a:gd name="connsiteX0-175" fmla="*/ 1784517 w 3365832"/>
              <a:gd name="connsiteY0-176" fmla="*/ 0 h 5368435"/>
              <a:gd name="connsiteX1-177" fmla="*/ 2654859 w 3365832"/>
              <a:gd name="connsiteY1-178" fmla="*/ 889677 h 5368435"/>
              <a:gd name="connsiteX2-179" fmla="*/ 2135701 w 3365832"/>
              <a:gd name="connsiteY2-180" fmla="*/ 813477 h 5368435"/>
              <a:gd name="connsiteX3-181" fmla="*/ 3365832 w 3365832"/>
              <a:gd name="connsiteY3-182" fmla="*/ 5368435 h 5368435"/>
              <a:gd name="connsiteX4-183" fmla="*/ 0 w 3365832"/>
              <a:gd name="connsiteY4-184" fmla="*/ 5368435 h 5368435"/>
              <a:gd name="connsiteX5-185" fmla="*/ 1331731 w 3365832"/>
              <a:gd name="connsiteY5-186" fmla="*/ 813477 h 5368435"/>
              <a:gd name="connsiteX6-187" fmla="*/ 787174 w 3365832"/>
              <a:gd name="connsiteY6-188" fmla="*/ 915077 h 5368435"/>
              <a:gd name="connsiteX7-189" fmla="*/ 1784517 w 3365832"/>
              <a:gd name="connsiteY7-190" fmla="*/ 0 h 5368435"/>
              <a:gd name="connsiteX0-191" fmla="*/ 1784517 w 3492832"/>
              <a:gd name="connsiteY0-192" fmla="*/ 0 h 5368435"/>
              <a:gd name="connsiteX1-193" fmla="*/ 2654859 w 3492832"/>
              <a:gd name="connsiteY1-194" fmla="*/ 889677 h 5368435"/>
              <a:gd name="connsiteX2-195" fmla="*/ 2135701 w 3492832"/>
              <a:gd name="connsiteY2-196" fmla="*/ 813477 h 5368435"/>
              <a:gd name="connsiteX3-197" fmla="*/ 3492832 w 3492832"/>
              <a:gd name="connsiteY3-198" fmla="*/ 5368435 h 5368435"/>
              <a:gd name="connsiteX4-199" fmla="*/ 0 w 3492832"/>
              <a:gd name="connsiteY4-200" fmla="*/ 5368435 h 5368435"/>
              <a:gd name="connsiteX5-201" fmla="*/ 1331731 w 3492832"/>
              <a:gd name="connsiteY5-202" fmla="*/ 813477 h 5368435"/>
              <a:gd name="connsiteX6-203" fmla="*/ 787174 w 3492832"/>
              <a:gd name="connsiteY6-204" fmla="*/ 915077 h 5368435"/>
              <a:gd name="connsiteX7-205" fmla="*/ 1784517 w 3492832"/>
              <a:gd name="connsiteY7-206" fmla="*/ 0 h 5368435"/>
              <a:gd name="connsiteX0-207" fmla="*/ 1784517 w 3581732"/>
              <a:gd name="connsiteY0-208" fmla="*/ 0 h 5393835"/>
              <a:gd name="connsiteX1-209" fmla="*/ 2654859 w 3581732"/>
              <a:gd name="connsiteY1-210" fmla="*/ 889677 h 5393835"/>
              <a:gd name="connsiteX2-211" fmla="*/ 2135701 w 3581732"/>
              <a:gd name="connsiteY2-212" fmla="*/ 813477 h 5393835"/>
              <a:gd name="connsiteX3-213" fmla="*/ 3581732 w 3581732"/>
              <a:gd name="connsiteY3-214" fmla="*/ 5393835 h 5393835"/>
              <a:gd name="connsiteX4-215" fmla="*/ 0 w 3581732"/>
              <a:gd name="connsiteY4-216" fmla="*/ 5368435 h 5393835"/>
              <a:gd name="connsiteX5-217" fmla="*/ 1331731 w 3581732"/>
              <a:gd name="connsiteY5-218" fmla="*/ 813477 h 5393835"/>
              <a:gd name="connsiteX6-219" fmla="*/ 787174 w 3581732"/>
              <a:gd name="connsiteY6-220" fmla="*/ 915077 h 5393835"/>
              <a:gd name="connsiteX7-221" fmla="*/ 1784517 w 3581732"/>
              <a:gd name="connsiteY7-222" fmla="*/ 0 h 5393835"/>
              <a:gd name="connsiteX0-223" fmla="*/ 1784517 w 3581732"/>
              <a:gd name="connsiteY0-224" fmla="*/ 0 h 5393835"/>
              <a:gd name="connsiteX1-225" fmla="*/ 2654859 w 3581732"/>
              <a:gd name="connsiteY1-226" fmla="*/ 889677 h 5393835"/>
              <a:gd name="connsiteX2-227" fmla="*/ 2135701 w 3581732"/>
              <a:gd name="connsiteY2-228" fmla="*/ 813477 h 5393835"/>
              <a:gd name="connsiteX3-229" fmla="*/ 3581732 w 3581732"/>
              <a:gd name="connsiteY3-230" fmla="*/ 5393835 h 5393835"/>
              <a:gd name="connsiteX4-231" fmla="*/ 0 w 3581732"/>
              <a:gd name="connsiteY4-232" fmla="*/ 5368435 h 5393835"/>
              <a:gd name="connsiteX5-233" fmla="*/ 1331731 w 3581732"/>
              <a:gd name="connsiteY5-234" fmla="*/ 813477 h 5393835"/>
              <a:gd name="connsiteX6-235" fmla="*/ 787174 w 3581732"/>
              <a:gd name="connsiteY6-236" fmla="*/ 915077 h 5393835"/>
              <a:gd name="connsiteX7-237" fmla="*/ 1784517 w 3581732"/>
              <a:gd name="connsiteY7-238" fmla="*/ 0 h 5393835"/>
              <a:gd name="connsiteX0-239" fmla="*/ 1784517 w 3581732"/>
              <a:gd name="connsiteY0-240" fmla="*/ 0 h 5393835"/>
              <a:gd name="connsiteX1-241" fmla="*/ 2654859 w 3581732"/>
              <a:gd name="connsiteY1-242" fmla="*/ 889677 h 5393835"/>
              <a:gd name="connsiteX2-243" fmla="*/ 2135701 w 3581732"/>
              <a:gd name="connsiteY2-244" fmla="*/ 813477 h 5393835"/>
              <a:gd name="connsiteX3-245" fmla="*/ 3581732 w 3581732"/>
              <a:gd name="connsiteY3-246" fmla="*/ 5393835 h 5393835"/>
              <a:gd name="connsiteX4-247" fmla="*/ 0 w 3581732"/>
              <a:gd name="connsiteY4-248" fmla="*/ 5368435 h 5393835"/>
              <a:gd name="connsiteX5-249" fmla="*/ 1331731 w 3581732"/>
              <a:gd name="connsiteY5-250" fmla="*/ 813477 h 5393835"/>
              <a:gd name="connsiteX6-251" fmla="*/ 787174 w 3581732"/>
              <a:gd name="connsiteY6-252" fmla="*/ 915077 h 5393835"/>
              <a:gd name="connsiteX7-253" fmla="*/ 1784517 w 3581732"/>
              <a:gd name="connsiteY7-254" fmla="*/ 0 h 5393835"/>
              <a:gd name="connsiteX0-255" fmla="*/ 1784517 w 3581732"/>
              <a:gd name="connsiteY0-256" fmla="*/ 0 h 5393835"/>
              <a:gd name="connsiteX1-257" fmla="*/ 2654859 w 3581732"/>
              <a:gd name="connsiteY1-258" fmla="*/ 889677 h 5393835"/>
              <a:gd name="connsiteX2-259" fmla="*/ 2135701 w 3581732"/>
              <a:gd name="connsiteY2-260" fmla="*/ 813477 h 5393835"/>
              <a:gd name="connsiteX3-261" fmla="*/ 3581732 w 3581732"/>
              <a:gd name="connsiteY3-262" fmla="*/ 5393835 h 5393835"/>
              <a:gd name="connsiteX4-263" fmla="*/ 0 w 3581732"/>
              <a:gd name="connsiteY4-264" fmla="*/ 5368435 h 5393835"/>
              <a:gd name="connsiteX5-265" fmla="*/ 1331731 w 3581732"/>
              <a:gd name="connsiteY5-266" fmla="*/ 813477 h 5393835"/>
              <a:gd name="connsiteX6-267" fmla="*/ 787174 w 3581732"/>
              <a:gd name="connsiteY6-268" fmla="*/ 915077 h 5393835"/>
              <a:gd name="connsiteX7-269" fmla="*/ 1784517 w 3581732"/>
              <a:gd name="connsiteY7-270" fmla="*/ 0 h 5393835"/>
              <a:gd name="connsiteX0-271" fmla="*/ 1784517 w 3581732"/>
              <a:gd name="connsiteY0-272" fmla="*/ 0 h 5393835"/>
              <a:gd name="connsiteX1-273" fmla="*/ 2654859 w 3581732"/>
              <a:gd name="connsiteY1-274" fmla="*/ 889677 h 5393835"/>
              <a:gd name="connsiteX2-275" fmla="*/ 2135701 w 3581732"/>
              <a:gd name="connsiteY2-276" fmla="*/ 813477 h 5393835"/>
              <a:gd name="connsiteX3-277" fmla="*/ 3581732 w 3581732"/>
              <a:gd name="connsiteY3-278" fmla="*/ 5393835 h 5393835"/>
              <a:gd name="connsiteX4-279" fmla="*/ 0 w 3581732"/>
              <a:gd name="connsiteY4-280" fmla="*/ 5368435 h 5393835"/>
              <a:gd name="connsiteX5-281" fmla="*/ 1331731 w 3581732"/>
              <a:gd name="connsiteY5-282" fmla="*/ 813477 h 5393835"/>
              <a:gd name="connsiteX6-283" fmla="*/ 787174 w 3581732"/>
              <a:gd name="connsiteY6-284" fmla="*/ 915077 h 5393835"/>
              <a:gd name="connsiteX7-285" fmla="*/ 1784517 w 3581732"/>
              <a:gd name="connsiteY7-286" fmla="*/ 0 h 5393835"/>
              <a:gd name="connsiteX0-287" fmla="*/ 1784517 w 3581732"/>
              <a:gd name="connsiteY0-288" fmla="*/ 0 h 5393835"/>
              <a:gd name="connsiteX1-289" fmla="*/ 2654859 w 3581732"/>
              <a:gd name="connsiteY1-290" fmla="*/ 889677 h 5393835"/>
              <a:gd name="connsiteX2-291" fmla="*/ 2110301 w 3581732"/>
              <a:gd name="connsiteY2-292" fmla="*/ 711877 h 5393835"/>
              <a:gd name="connsiteX3-293" fmla="*/ 3581732 w 3581732"/>
              <a:gd name="connsiteY3-294" fmla="*/ 5393835 h 5393835"/>
              <a:gd name="connsiteX4-295" fmla="*/ 0 w 3581732"/>
              <a:gd name="connsiteY4-296" fmla="*/ 5368435 h 5393835"/>
              <a:gd name="connsiteX5-297" fmla="*/ 1331731 w 3581732"/>
              <a:gd name="connsiteY5-298" fmla="*/ 813477 h 5393835"/>
              <a:gd name="connsiteX6-299" fmla="*/ 787174 w 3581732"/>
              <a:gd name="connsiteY6-300" fmla="*/ 915077 h 5393835"/>
              <a:gd name="connsiteX7-301" fmla="*/ 1784517 w 3581732"/>
              <a:gd name="connsiteY7-302" fmla="*/ 0 h 5393835"/>
              <a:gd name="connsiteX0-303" fmla="*/ 1784517 w 3581732"/>
              <a:gd name="connsiteY0-304" fmla="*/ 0 h 5393835"/>
              <a:gd name="connsiteX1-305" fmla="*/ 2654859 w 3581732"/>
              <a:gd name="connsiteY1-306" fmla="*/ 889677 h 5393835"/>
              <a:gd name="connsiteX2-307" fmla="*/ 2110301 w 3581732"/>
              <a:gd name="connsiteY2-308" fmla="*/ 711877 h 5393835"/>
              <a:gd name="connsiteX3-309" fmla="*/ 3581732 w 3581732"/>
              <a:gd name="connsiteY3-310" fmla="*/ 5393835 h 5393835"/>
              <a:gd name="connsiteX4-311" fmla="*/ 0 w 3581732"/>
              <a:gd name="connsiteY4-312" fmla="*/ 5368435 h 5393835"/>
              <a:gd name="connsiteX5-313" fmla="*/ 1331731 w 3581732"/>
              <a:gd name="connsiteY5-314" fmla="*/ 737277 h 5393835"/>
              <a:gd name="connsiteX6-315" fmla="*/ 787174 w 3581732"/>
              <a:gd name="connsiteY6-316" fmla="*/ 915077 h 5393835"/>
              <a:gd name="connsiteX7-317" fmla="*/ 1784517 w 3581732"/>
              <a:gd name="connsiteY7-318" fmla="*/ 0 h 5393835"/>
              <a:gd name="connsiteX0-319" fmla="*/ 1784517 w 3581732"/>
              <a:gd name="connsiteY0-320" fmla="*/ 0 h 5393835"/>
              <a:gd name="connsiteX1-321" fmla="*/ 2654859 w 3581732"/>
              <a:gd name="connsiteY1-322" fmla="*/ 889677 h 5393835"/>
              <a:gd name="connsiteX2-323" fmla="*/ 2110301 w 3581732"/>
              <a:gd name="connsiteY2-324" fmla="*/ 711877 h 5393835"/>
              <a:gd name="connsiteX3-325" fmla="*/ 3581732 w 3581732"/>
              <a:gd name="connsiteY3-326" fmla="*/ 5393835 h 5393835"/>
              <a:gd name="connsiteX4-327" fmla="*/ 0 w 3581732"/>
              <a:gd name="connsiteY4-328" fmla="*/ 5368435 h 5393835"/>
              <a:gd name="connsiteX5-329" fmla="*/ 1331731 w 3581732"/>
              <a:gd name="connsiteY5-330" fmla="*/ 749977 h 5393835"/>
              <a:gd name="connsiteX6-331" fmla="*/ 787174 w 3581732"/>
              <a:gd name="connsiteY6-332" fmla="*/ 915077 h 5393835"/>
              <a:gd name="connsiteX7-333" fmla="*/ 1784517 w 3581732"/>
              <a:gd name="connsiteY7-334" fmla="*/ 0 h 5393835"/>
              <a:gd name="connsiteX0-335" fmla="*/ 1784517 w 3581732"/>
              <a:gd name="connsiteY0-336" fmla="*/ 0 h 5393835"/>
              <a:gd name="connsiteX1-337" fmla="*/ 2654859 w 3581732"/>
              <a:gd name="connsiteY1-338" fmla="*/ 889677 h 5393835"/>
              <a:gd name="connsiteX2-339" fmla="*/ 2110301 w 3581732"/>
              <a:gd name="connsiteY2-340" fmla="*/ 711877 h 5393835"/>
              <a:gd name="connsiteX3-341" fmla="*/ 3581732 w 3581732"/>
              <a:gd name="connsiteY3-342" fmla="*/ 5393835 h 5393835"/>
              <a:gd name="connsiteX4-343" fmla="*/ 0 w 3581732"/>
              <a:gd name="connsiteY4-344" fmla="*/ 5368435 h 5393835"/>
              <a:gd name="connsiteX5-345" fmla="*/ 1331731 w 3581732"/>
              <a:gd name="connsiteY5-346" fmla="*/ 711877 h 5393835"/>
              <a:gd name="connsiteX6-347" fmla="*/ 787174 w 3581732"/>
              <a:gd name="connsiteY6-348" fmla="*/ 915077 h 5393835"/>
              <a:gd name="connsiteX7-349" fmla="*/ 1784517 w 3581732"/>
              <a:gd name="connsiteY7-350" fmla="*/ 0 h 5393835"/>
              <a:gd name="connsiteX0-351" fmla="*/ 1784517 w 3581732"/>
              <a:gd name="connsiteY0-352" fmla="*/ 0 h 5393835"/>
              <a:gd name="connsiteX1-353" fmla="*/ 2654859 w 3581732"/>
              <a:gd name="connsiteY1-354" fmla="*/ 915077 h 5393835"/>
              <a:gd name="connsiteX2-355" fmla="*/ 2110301 w 3581732"/>
              <a:gd name="connsiteY2-356" fmla="*/ 711877 h 5393835"/>
              <a:gd name="connsiteX3-357" fmla="*/ 3581732 w 3581732"/>
              <a:gd name="connsiteY3-358" fmla="*/ 5393835 h 5393835"/>
              <a:gd name="connsiteX4-359" fmla="*/ 0 w 3581732"/>
              <a:gd name="connsiteY4-360" fmla="*/ 5368435 h 5393835"/>
              <a:gd name="connsiteX5-361" fmla="*/ 1331731 w 3581732"/>
              <a:gd name="connsiteY5-362" fmla="*/ 711877 h 5393835"/>
              <a:gd name="connsiteX6-363" fmla="*/ 787174 w 3581732"/>
              <a:gd name="connsiteY6-364" fmla="*/ 915077 h 5393835"/>
              <a:gd name="connsiteX7-365" fmla="*/ 1784517 w 3581732"/>
              <a:gd name="connsiteY7-366" fmla="*/ 0 h 5393835"/>
              <a:gd name="connsiteX0-367" fmla="*/ 1784517 w 3581732"/>
              <a:gd name="connsiteY0-368" fmla="*/ 0 h 5393835"/>
              <a:gd name="connsiteX1-369" fmla="*/ 2692959 w 3581732"/>
              <a:gd name="connsiteY1-370" fmla="*/ 902377 h 5393835"/>
              <a:gd name="connsiteX2-371" fmla="*/ 2110301 w 3581732"/>
              <a:gd name="connsiteY2-372" fmla="*/ 711877 h 5393835"/>
              <a:gd name="connsiteX3-373" fmla="*/ 3581732 w 3581732"/>
              <a:gd name="connsiteY3-374" fmla="*/ 5393835 h 5393835"/>
              <a:gd name="connsiteX4-375" fmla="*/ 0 w 3581732"/>
              <a:gd name="connsiteY4-376" fmla="*/ 5368435 h 5393835"/>
              <a:gd name="connsiteX5-377" fmla="*/ 1331731 w 3581732"/>
              <a:gd name="connsiteY5-378" fmla="*/ 711877 h 5393835"/>
              <a:gd name="connsiteX6-379" fmla="*/ 787174 w 3581732"/>
              <a:gd name="connsiteY6-380" fmla="*/ 915077 h 5393835"/>
              <a:gd name="connsiteX7-381" fmla="*/ 1784517 w 3581732"/>
              <a:gd name="connsiteY7-382" fmla="*/ 0 h 5393835"/>
              <a:gd name="connsiteX0-383" fmla="*/ 1784517 w 3581732"/>
              <a:gd name="connsiteY0-384" fmla="*/ 0 h 5393835"/>
              <a:gd name="connsiteX1-385" fmla="*/ 2692959 w 3581732"/>
              <a:gd name="connsiteY1-386" fmla="*/ 902377 h 5393835"/>
              <a:gd name="connsiteX2-387" fmla="*/ 2110301 w 3581732"/>
              <a:gd name="connsiteY2-388" fmla="*/ 711877 h 5393835"/>
              <a:gd name="connsiteX3-389" fmla="*/ 3581732 w 3581732"/>
              <a:gd name="connsiteY3-390" fmla="*/ 5393835 h 5393835"/>
              <a:gd name="connsiteX4-391" fmla="*/ 0 w 3581732"/>
              <a:gd name="connsiteY4-392" fmla="*/ 5368435 h 5393835"/>
              <a:gd name="connsiteX5-393" fmla="*/ 1484131 w 3581732"/>
              <a:gd name="connsiteY5-394" fmla="*/ 699177 h 5393835"/>
              <a:gd name="connsiteX6-395" fmla="*/ 787174 w 3581732"/>
              <a:gd name="connsiteY6-396" fmla="*/ 915077 h 5393835"/>
              <a:gd name="connsiteX7-397" fmla="*/ 1784517 w 3581732"/>
              <a:gd name="connsiteY7-398" fmla="*/ 0 h 5393835"/>
              <a:gd name="connsiteX0-399" fmla="*/ 1784517 w 3581732"/>
              <a:gd name="connsiteY0-400" fmla="*/ 0 h 5393835"/>
              <a:gd name="connsiteX1-401" fmla="*/ 2692959 w 3581732"/>
              <a:gd name="connsiteY1-402" fmla="*/ 902377 h 5393835"/>
              <a:gd name="connsiteX2-403" fmla="*/ 2110301 w 3581732"/>
              <a:gd name="connsiteY2-404" fmla="*/ 711877 h 5393835"/>
              <a:gd name="connsiteX3-405" fmla="*/ 3581732 w 3581732"/>
              <a:gd name="connsiteY3-406" fmla="*/ 5393835 h 5393835"/>
              <a:gd name="connsiteX4-407" fmla="*/ 0 w 3581732"/>
              <a:gd name="connsiteY4-408" fmla="*/ 5368435 h 5393835"/>
              <a:gd name="connsiteX5-409" fmla="*/ 1484131 w 3581732"/>
              <a:gd name="connsiteY5-410" fmla="*/ 699177 h 5393835"/>
              <a:gd name="connsiteX6-411" fmla="*/ 787174 w 3581732"/>
              <a:gd name="connsiteY6-412" fmla="*/ 915077 h 5393835"/>
              <a:gd name="connsiteX7-413" fmla="*/ 1784517 w 3581732"/>
              <a:gd name="connsiteY7-414" fmla="*/ 0 h 5393835"/>
              <a:gd name="connsiteX0-415" fmla="*/ 1784517 w 3581732"/>
              <a:gd name="connsiteY0-416" fmla="*/ 0 h 5393835"/>
              <a:gd name="connsiteX1-417" fmla="*/ 2692959 w 3581732"/>
              <a:gd name="connsiteY1-418" fmla="*/ 902377 h 5393835"/>
              <a:gd name="connsiteX2-419" fmla="*/ 2110301 w 3581732"/>
              <a:gd name="connsiteY2-420" fmla="*/ 711877 h 5393835"/>
              <a:gd name="connsiteX3-421" fmla="*/ 3581732 w 3581732"/>
              <a:gd name="connsiteY3-422" fmla="*/ 5393835 h 5393835"/>
              <a:gd name="connsiteX4-423" fmla="*/ 0 w 3581732"/>
              <a:gd name="connsiteY4-424" fmla="*/ 5368435 h 5393835"/>
              <a:gd name="connsiteX5-425" fmla="*/ 1484131 w 3581732"/>
              <a:gd name="connsiteY5-426" fmla="*/ 699177 h 5393835"/>
              <a:gd name="connsiteX6-427" fmla="*/ 914174 w 3581732"/>
              <a:gd name="connsiteY6-428" fmla="*/ 775377 h 5393835"/>
              <a:gd name="connsiteX7-429" fmla="*/ 1784517 w 3581732"/>
              <a:gd name="connsiteY7-430" fmla="*/ 0 h 5393835"/>
              <a:gd name="connsiteX0-431" fmla="*/ 1784517 w 3581732"/>
              <a:gd name="connsiteY0-432" fmla="*/ 0 h 5393835"/>
              <a:gd name="connsiteX1-433" fmla="*/ 2692959 w 3581732"/>
              <a:gd name="connsiteY1-434" fmla="*/ 762677 h 5393835"/>
              <a:gd name="connsiteX2-435" fmla="*/ 2110301 w 3581732"/>
              <a:gd name="connsiteY2-436" fmla="*/ 711877 h 5393835"/>
              <a:gd name="connsiteX3-437" fmla="*/ 3581732 w 3581732"/>
              <a:gd name="connsiteY3-438" fmla="*/ 5393835 h 5393835"/>
              <a:gd name="connsiteX4-439" fmla="*/ 0 w 3581732"/>
              <a:gd name="connsiteY4-440" fmla="*/ 5368435 h 5393835"/>
              <a:gd name="connsiteX5-441" fmla="*/ 1484131 w 3581732"/>
              <a:gd name="connsiteY5-442" fmla="*/ 699177 h 5393835"/>
              <a:gd name="connsiteX6-443" fmla="*/ 914174 w 3581732"/>
              <a:gd name="connsiteY6-444" fmla="*/ 775377 h 5393835"/>
              <a:gd name="connsiteX7-445" fmla="*/ 1784517 w 3581732"/>
              <a:gd name="connsiteY7-446" fmla="*/ 0 h 5393835"/>
              <a:gd name="connsiteX0-447" fmla="*/ 1784517 w 3581732"/>
              <a:gd name="connsiteY0-448" fmla="*/ 0 h 5393835"/>
              <a:gd name="connsiteX1-449" fmla="*/ 2667559 w 3581732"/>
              <a:gd name="connsiteY1-450" fmla="*/ 965877 h 5393835"/>
              <a:gd name="connsiteX2-451" fmla="*/ 2110301 w 3581732"/>
              <a:gd name="connsiteY2-452" fmla="*/ 711877 h 5393835"/>
              <a:gd name="connsiteX3-453" fmla="*/ 3581732 w 3581732"/>
              <a:gd name="connsiteY3-454" fmla="*/ 5393835 h 5393835"/>
              <a:gd name="connsiteX4-455" fmla="*/ 0 w 3581732"/>
              <a:gd name="connsiteY4-456" fmla="*/ 5368435 h 5393835"/>
              <a:gd name="connsiteX5-457" fmla="*/ 1484131 w 3581732"/>
              <a:gd name="connsiteY5-458" fmla="*/ 699177 h 5393835"/>
              <a:gd name="connsiteX6-459" fmla="*/ 914174 w 3581732"/>
              <a:gd name="connsiteY6-460" fmla="*/ 775377 h 5393835"/>
              <a:gd name="connsiteX7-461" fmla="*/ 1784517 w 3581732"/>
              <a:gd name="connsiteY7-462" fmla="*/ 0 h 5393835"/>
              <a:gd name="connsiteX0-463" fmla="*/ 1784517 w 3581732"/>
              <a:gd name="connsiteY0-464" fmla="*/ 0 h 5393835"/>
              <a:gd name="connsiteX1-465" fmla="*/ 2667559 w 3581732"/>
              <a:gd name="connsiteY1-466" fmla="*/ 965877 h 5393835"/>
              <a:gd name="connsiteX2-467" fmla="*/ 2110301 w 3581732"/>
              <a:gd name="connsiteY2-468" fmla="*/ 711877 h 5393835"/>
              <a:gd name="connsiteX3-469" fmla="*/ 3581732 w 3581732"/>
              <a:gd name="connsiteY3-470" fmla="*/ 5393835 h 5393835"/>
              <a:gd name="connsiteX4-471" fmla="*/ 0 w 3581732"/>
              <a:gd name="connsiteY4-472" fmla="*/ 5368435 h 5393835"/>
              <a:gd name="connsiteX5-473" fmla="*/ 1484131 w 3581732"/>
              <a:gd name="connsiteY5-474" fmla="*/ 699177 h 5393835"/>
              <a:gd name="connsiteX6-475" fmla="*/ 914174 w 3581732"/>
              <a:gd name="connsiteY6-476" fmla="*/ 927777 h 5393835"/>
              <a:gd name="connsiteX7-477" fmla="*/ 1784517 w 3581732"/>
              <a:gd name="connsiteY7-478" fmla="*/ 0 h 5393835"/>
              <a:gd name="connsiteX0-479" fmla="*/ 1784517 w 3581732"/>
              <a:gd name="connsiteY0-480" fmla="*/ 0 h 5393835"/>
              <a:gd name="connsiteX1-481" fmla="*/ 2667559 w 3581732"/>
              <a:gd name="connsiteY1-482" fmla="*/ 965877 h 5393835"/>
              <a:gd name="connsiteX2-483" fmla="*/ 2110301 w 3581732"/>
              <a:gd name="connsiteY2-484" fmla="*/ 711877 h 5393835"/>
              <a:gd name="connsiteX3-485" fmla="*/ 3581732 w 3581732"/>
              <a:gd name="connsiteY3-486" fmla="*/ 5393835 h 5393835"/>
              <a:gd name="connsiteX4-487" fmla="*/ 0 w 3581732"/>
              <a:gd name="connsiteY4-488" fmla="*/ 5368435 h 5393835"/>
              <a:gd name="connsiteX5-489" fmla="*/ 1471431 w 3581732"/>
              <a:gd name="connsiteY5-490" fmla="*/ 864277 h 5393835"/>
              <a:gd name="connsiteX6-491" fmla="*/ 914174 w 3581732"/>
              <a:gd name="connsiteY6-492" fmla="*/ 927777 h 5393835"/>
              <a:gd name="connsiteX7-493" fmla="*/ 1784517 w 3581732"/>
              <a:gd name="connsiteY7-494" fmla="*/ 0 h 5393835"/>
              <a:gd name="connsiteX0-495" fmla="*/ 1784517 w 3581732"/>
              <a:gd name="connsiteY0-496" fmla="*/ 0 h 5393835"/>
              <a:gd name="connsiteX1-497" fmla="*/ 2667559 w 3581732"/>
              <a:gd name="connsiteY1-498" fmla="*/ 965877 h 5393835"/>
              <a:gd name="connsiteX2-499" fmla="*/ 2084901 w 3581732"/>
              <a:gd name="connsiteY2-500" fmla="*/ 876977 h 5393835"/>
              <a:gd name="connsiteX3-501" fmla="*/ 3581732 w 3581732"/>
              <a:gd name="connsiteY3-502" fmla="*/ 5393835 h 5393835"/>
              <a:gd name="connsiteX4-503" fmla="*/ 0 w 3581732"/>
              <a:gd name="connsiteY4-504" fmla="*/ 5368435 h 5393835"/>
              <a:gd name="connsiteX5-505" fmla="*/ 1471431 w 3581732"/>
              <a:gd name="connsiteY5-506" fmla="*/ 864277 h 5393835"/>
              <a:gd name="connsiteX6-507" fmla="*/ 914174 w 3581732"/>
              <a:gd name="connsiteY6-508" fmla="*/ 927777 h 5393835"/>
              <a:gd name="connsiteX7-509" fmla="*/ 1784517 w 3581732"/>
              <a:gd name="connsiteY7-510" fmla="*/ 0 h 5393835"/>
            </a:gdLst>
            <a:ahLst/>
            <a:cxnLst/>
            <a:rect l="l" t="t" r="r" b="b"/>
            <a:pathLst>
              <a:path w="3581732" h="5393835">
                <a:moveTo>
                  <a:pt x="1784517" y="0"/>
                </a:moveTo>
                <a:lnTo>
                  <a:pt x="2667559" y="965877"/>
                </a:lnTo>
                <a:lnTo>
                  <a:pt x="2084901" y="876977"/>
                </a:lnTo>
                <a:cubicBezTo>
                  <a:pt x="2088545" y="2496896"/>
                  <a:pt x="2498588" y="4116816"/>
                  <a:pt x="3581732" y="5393835"/>
                </a:cubicBezTo>
                <a:lnTo>
                  <a:pt x="0" y="5368435"/>
                </a:lnTo>
                <a:cubicBezTo>
                  <a:pt x="1129710" y="4193016"/>
                  <a:pt x="1383121" y="2661996"/>
                  <a:pt x="1471431" y="864277"/>
                </a:cubicBezTo>
                <a:lnTo>
                  <a:pt x="914174" y="927777"/>
                </a:lnTo>
                <a:lnTo>
                  <a:pt x="1784517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5000"/>
                </a:schemeClr>
              </a:gs>
              <a:gs pos="100000">
                <a:schemeClr val="accent2">
                  <a:alpha val="0"/>
                  <a:lumMod val="0"/>
                  <a:lumOff val="10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-223185" y="2831944"/>
            <a:ext cx="1570599" cy="2365698"/>
          </a:xfrm>
          <a:custGeom>
            <a:avLst/>
            <a:gdLst>
              <a:gd name="connsiteX0" fmla="*/ 921143 w 1842285"/>
              <a:gd name="connsiteY0" fmla="*/ 0 h 5812935"/>
              <a:gd name="connsiteX1" fmla="*/ 1842285 w 1842285"/>
              <a:gd name="connsiteY1" fmla="*/ 1588177 h 5812935"/>
              <a:gd name="connsiteX2" fmla="*/ 1323127 w 1842285"/>
              <a:gd name="connsiteY2" fmla="*/ 1588177 h 5812935"/>
              <a:gd name="connsiteX3" fmla="*/ 1715058 w 1842285"/>
              <a:gd name="connsiteY3" fmla="*/ 5812935 h 5812935"/>
              <a:gd name="connsiteX4" fmla="*/ 127226 w 1842285"/>
              <a:gd name="connsiteY4" fmla="*/ 5812935 h 5812935"/>
              <a:gd name="connsiteX5" fmla="*/ 519157 w 1842285"/>
              <a:gd name="connsiteY5" fmla="*/ 1588177 h 5812935"/>
              <a:gd name="connsiteX6" fmla="*/ 0 w 1842285"/>
              <a:gd name="connsiteY6" fmla="*/ 1588177 h 5812935"/>
              <a:gd name="connsiteX0-1" fmla="*/ 1771817 w 2692959"/>
              <a:gd name="connsiteY0-2" fmla="*/ 0 h 6219335"/>
              <a:gd name="connsiteX1-3" fmla="*/ 2692959 w 2692959"/>
              <a:gd name="connsiteY1-4" fmla="*/ 1588177 h 6219335"/>
              <a:gd name="connsiteX2-5" fmla="*/ 2173801 w 2692959"/>
              <a:gd name="connsiteY2-6" fmla="*/ 1588177 h 6219335"/>
              <a:gd name="connsiteX3-7" fmla="*/ 2565732 w 2692959"/>
              <a:gd name="connsiteY3-8" fmla="*/ 5812935 h 6219335"/>
              <a:gd name="connsiteX4-9" fmla="*/ 0 w 2692959"/>
              <a:gd name="connsiteY4-10" fmla="*/ 6219335 h 6219335"/>
              <a:gd name="connsiteX5-11" fmla="*/ 1369831 w 2692959"/>
              <a:gd name="connsiteY5-12" fmla="*/ 1588177 h 6219335"/>
              <a:gd name="connsiteX6-13" fmla="*/ 850674 w 2692959"/>
              <a:gd name="connsiteY6-14" fmla="*/ 1588177 h 6219335"/>
              <a:gd name="connsiteX7" fmla="*/ 1771817 w 2692959"/>
              <a:gd name="connsiteY7" fmla="*/ 0 h 6219335"/>
              <a:gd name="connsiteX0-15" fmla="*/ 1771817 w 3403932"/>
              <a:gd name="connsiteY0-16" fmla="*/ 0 h 6219335"/>
              <a:gd name="connsiteX1-17" fmla="*/ 2692959 w 3403932"/>
              <a:gd name="connsiteY1-18" fmla="*/ 1588177 h 6219335"/>
              <a:gd name="connsiteX2-19" fmla="*/ 2173801 w 3403932"/>
              <a:gd name="connsiteY2-20" fmla="*/ 1588177 h 6219335"/>
              <a:gd name="connsiteX3-21" fmla="*/ 3403932 w 3403932"/>
              <a:gd name="connsiteY3-22" fmla="*/ 6143135 h 6219335"/>
              <a:gd name="connsiteX4-23" fmla="*/ 0 w 3403932"/>
              <a:gd name="connsiteY4-24" fmla="*/ 6219335 h 6219335"/>
              <a:gd name="connsiteX5-25" fmla="*/ 1369831 w 3403932"/>
              <a:gd name="connsiteY5-26" fmla="*/ 1588177 h 6219335"/>
              <a:gd name="connsiteX6-27" fmla="*/ 850674 w 3403932"/>
              <a:gd name="connsiteY6-28" fmla="*/ 1588177 h 6219335"/>
              <a:gd name="connsiteX7-29" fmla="*/ 1771817 w 3403932"/>
              <a:gd name="connsiteY7-30" fmla="*/ 0 h 6219335"/>
              <a:gd name="connsiteX0-31" fmla="*/ 1771817 w 3403932"/>
              <a:gd name="connsiteY0-32" fmla="*/ 0 h 6219335"/>
              <a:gd name="connsiteX1-33" fmla="*/ 2692959 w 3403932"/>
              <a:gd name="connsiteY1-34" fmla="*/ 1588177 h 6219335"/>
              <a:gd name="connsiteX2-35" fmla="*/ 2173801 w 3403932"/>
              <a:gd name="connsiteY2-36" fmla="*/ 1588177 h 6219335"/>
              <a:gd name="connsiteX3-37" fmla="*/ 3403932 w 3403932"/>
              <a:gd name="connsiteY3-38" fmla="*/ 6143135 h 6219335"/>
              <a:gd name="connsiteX4-39" fmla="*/ 0 w 3403932"/>
              <a:gd name="connsiteY4-40" fmla="*/ 6219335 h 6219335"/>
              <a:gd name="connsiteX5-41" fmla="*/ 1369831 w 3403932"/>
              <a:gd name="connsiteY5-42" fmla="*/ 1588177 h 6219335"/>
              <a:gd name="connsiteX6-43" fmla="*/ 850674 w 3403932"/>
              <a:gd name="connsiteY6-44" fmla="*/ 1588177 h 6219335"/>
              <a:gd name="connsiteX7-45" fmla="*/ 1771817 w 3403932"/>
              <a:gd name="connsiteY7-46" fmla="*/ 0 h 6219335"/>
              <a:gd name="connsiteX0-47" fmla="*/ 1771817 w 3403932"/>
              <a:gd name="connsiteY0-48" fmla="*/ 0 h 6219335"/>
              <a:gd name="connsiteX1-49" fmla="*/ 2692959 w 3403932"/>
              <a:gd name="connsiteY1-50" fmla="*/ 1588177 h 6219335"/>
              <a:gd name="connsiteX2-51" fmla="*/ 2173801 w 3403932"/>
              <a:gd name="connsiteY2-52" fmla="*/ 1588177 h 6219335"/>
              <a:gd name="connsiteX3-53" fmla="*/ 3403932 w 3403932"/>
              <a:gd name="connsiteY3-54" fmla="*/ 6143135 h 6219335"/>
              <a:gd name="connsiteX4-55" fmla="*/ 0 w 3403932"/>
              <a:gd name="connsiteY4-56" fmla="*/ 6219335 h 6219335"/>
              <a:gd name="connsiteX5-57" fmla="*/ 1369831 w 3403932"/>
              <a:gd name="connsiteY5-58" fmla="*/ 1588177 h 6219335"/>
              <a:gd name="connsiteX6-59" fmla="*/ 850674 w 3403932"/>
              <a:gd name="connsiteY6-60" fmla="*/ 1588177 h 6219335"/>
              <a:gd name="connsiteX7-61" fmla="*/ 1771817 w 3403932"/>
              <a:gd name="connsiteY7-62" fmla="*/ 0 h 6219335"/>
              <a:gd name="connsiteX0-63" fmla="*/ 1771817 w 3403932"/>
              <a:gd name="connsiteY0-64" fmla="*/ 0 h 6219335"/>
              <a:gd name="connsiteX1-65" fmla="*/ 2692959 w 3403932"/>
              <a:gd name="connsiteY1-66" fmla="*/ 1588177 h 6219335"/>
              <a:gd name="connsiteX2-67" fmla="*/ 2173801 w 3403932"/>
              <a:gd name="connsiteY2-68" fmla="*/ 1588177 h 6219335"/>
              <a:gd name="connsiteX3-69" fmla="*/ 3403932 w 3403932"/>
              <a:gd name="connsiteY3-70" fmla="*/ 6143135 h 6219335"/>
              <a:gd name="connsiteX4-71" fmla="*/ 0 w 3403932"/>
              <a:gd name="connsiteY4-72" fmla="*/ 6219335 h 6219335"/>
              <a:gd name="connsiteX5-73" fmla="*/ 1369831 w 3403932"/>
              <a:gd name="connsiteY5-74" fmla="*/ 1588177 h 6219335"/>
              <a:gd name="connsiteX6-75" fmla="*/ 850674 w 3403932"/>
              <a:gd name="connsiteY6-76" fmla="*/ 1588177 h 6219335"/>
              <a:gd name="connsiteX7-77" fmla="*/ 1771817 w 3403932"/>
              <a:gd name="connsiteY7-78" fmla="*/ 0 h 6219335"/>
              <a:gd name="connsiteX0-79" fmla="*/ 1771817 w 3403932"/>
              <a:gd name="connsiteY0-80" fmla="*/ 0 h 6219335"/>
              <a:gd name="connsiteX1-81" fmla="*/ 2692959 w 3403932"/>
              <a:gd name="connsiteY1-82" fmla="*/ 1588177 h 6219335"/>
              <a:gd name="connsiteX2-83" fmla="*/ 2173801 w 3403932"/>
              <a:gd name="connsiteY2-84" fmla="*/ 1588177 h 6219335"/>
              <a:gd name="connsiteX3-85" fmla="*/ 3403932 w 3403932"/>
              <a:gd name="connsiteY3-86" fmla="*/ 6143135 h 6219335"/>
              <a:gd name="connsiteX4-87" fmla="*/ 0 w 3403932"/>
              <a:gd name="connsiteY4-88" fmla="*/ 6219335 h 6219335"/>
              <a:gd name="connsiteX5-89" fmla="*/ 1369831 w 3403932"/>
              <a:gd name="connsiteY5-90" fmla="*/ 1588177 h 6219335"/>
              <a:gd name="connsiteX6-91" fmla="*/ 850674 w 3403932"/>
              <a:gd name="connsiteY6-92" fmla="*/ 1588177 h 6219335"/>
              <a:gd name="connsiteX7-93" fmla="*/ 1771817 w 3403932"/>
              <a:gd name="connsiteY7-94" fmla="*/ 0 h 6219335"/>
              <a:gd name="connsiteX0-95" fmla="*/ 1771817 w 3403932"/>
              <a:gd name="connsiteY0-96" fmla="*/ 0 h 6219335"/>
              <a:gd name="connsiteX1-97" fmla="*/ 2692959 w 3403932"/>
              <a:gd name="connsiteY1-98" fmla="*/ 1588177 h 6219335"/>
              <a:gd name="connsiteX2-99" fmla="*/ 2173801 w 3403932"/>
              <a:gd name="connsiteY2-100" fmla="*/ 1588177 h 6219335"/>
              <a:gd name="connsiteX3-101" fmla="*/ 3403932 w 3403932"/>
              <a:gd name="connsiteY3-102" fmla="*/ 6143135 h 6219335"/>
              <a:gd name="connsiteX4-103" fmla="*/ 0 w 3403932"/>
              <a:gd name="connsiteY4-104" fmla="*/ 6219335 h 6219335"/>
              <a:gd name="connsiteX5-105" fmla="*/ 1369831 w 3403932"/>
              <a:gd name="connsiteY5-106" fmla="*/ 1588177 h 6219335"/>
              <a:gd name="connsiteX6-107" fmla="*/ 850674 w 3403932"/>
              <a:gd name="connsiteY6-108" fmla="*/ 1588177 h 6219335"/>
              <a:gd name="connsiteX7-109" fmla="*/ 1771817 w 3403932"/>
              <a:gd name="connsiteY7-110" fmla="*/ 0 h 6219335"/>
              <a:gd name="connsiteX0-111" fmla="*/ 1771817 w 3403932"/>
              <a:gd name="connsiteY0-112" fmla="*/ 0 h 6219335"/>
              <a:gd name="connsiteX1-113" fmla="*/ 2692959 w 3403932"/>
              <a:gd name="connsiteY1-114" fmla="*/ 1588177 h 6219335"/>
              <a:gd name="connsiteX2-115" fmla="*/ 2173801 w 3403932"/>
              <a:gd name="connsiteY2-116" fmla="*/ 1588177 h 6219335"/>
              <a:gd name="connsiteX3-117" fmla="*/ 3403932 w 3403932"/>
              <a:gd name="connsiteY3-118" fmla="*/ 6143135 h 6219335"/>
              <a:gd name="connsiteX4-119" fmla="*/ 0 w 3403932"/>
              <a:gd name="connsiteY4-120" fmla="*/ 6219335 h 6219335"/>
              <a:gd name="connsiteX5-121" fmla="*/ 1369831 w 3403932"/>
              <a:gd name="connsiteY5-122" fmla="*/ 1588177 h 6219335"/>
              <a:gd name="connsiteX6-123" fmla="*/ 850674 w 3403932"/>
              <a:gd name="connsiteY6-124" fmla="*/ 1588177 h 6219335"/>
              <a:gd name="connsiteX7-125" fmla="*/ 1771817 w 3403932"/>
              <a:gd name="connsiteY7-126" fmla="*/ 0 h 6219335"/>
              <a:gd name="connsiteX0-127" fmla="*/ 1771817 w 3403932"/>
              <a:gd name="connsiteY0-128" fmla="*/ 0 h 6219335"/>
              <a:gd name="connsiteX1-129" fmla="*/ 2692959 w 3403932"/>
              <a:gd name="connsiteY1-130" fmla="*/ 1588177 h 6219335"/>
              <a:gd name="connsiteX2-131" fmla="*/ 2173801 w 3403932"/>
              <a:gd name="connsiteY2-132" fmla="*/ 1588177 h 6219335"/>
              <a:gd name="connsiteX3-133" fmla="*/ 3403932 w 3403932"/>
              <a:gd name="connsiteY3-134" fmla="*/ 6143135 h 6219335"/>
              <a:gd name="connsiteX4-135" fmla="*/ 0 w 3403932"/>
              <a:gd name="connsiteY4-136" fmla="*/ 6219335 h 6219335"/>
              <a:gd name="connsiteX5-137" fmla="*/ 1369831 w 3403932"/>
              <a:gd name="connsiteY5-138" fmla="*/ 1588177 h 6219335"/>
              <a:gd name="connsiteX6-139" fmla="*/ 825274 w 3403932"/>
              <a:gd name="connsiteY6-140" fmla="*/ 1689777 h 6219335"/>
              <a:gd name="connsiteX7-141" fmla="*/ 1771817 w 3403932"/>
              <a:gd name="connsiteY7-142" fmla="*/ 0 h 6219335"/>
              <a:gd name="connsiteX0-143" fmla="*/ 1771817 w 3403932"/>
              <a:gd name="connsiteY0-144" fmla="*/ 0 h 6219335"/>
              <a:gd name="connsiteX1-145" fmla="*/ 2692959 w 3403932"/>
              <a:gd name="connsiteY1-146" fmla="*/ 1664377 h 6219335"/>
              <a:gd name="connsiteX2-147" fmla="*/ 2173801 w 3403932"/>
              <a:gd name="connsiteY2-148" fmla="*/ 1588177 h 6219335"/>
              <a:gd name="connsiteX3-149" fmla="*/ 3403932 w 3403932"/>
              <a:gd name="connsiteY3-150" fmla="*/ 6143135 h 6219335"/>
              <a:gd name="connsiteX4-151" fmla="*/ 0 w 3403932"/>
              <a:gd name="connsiteY4-152" fmla="*/ 6219335 h 6219335"/>
              <a:gd name="connsiteX5-153" fmla="*/ 1369831 w 3403932"/>
              <a:gd name="connsiteY5-154" fmla="*/ 1588177 h 6219335"/>
              <a:gd name="connsiteX6-155" fmla="*/ 825274 w 3403932"/>
              <a:gd name="connsiteY6-156" fmla="*/ 1689777 h 6219335"/>
              <a:gd name="connsiteX7-157" fmla="*/ 1771817 w 3403932"/>
              <a:gd name="connsiteY7-158" fmla="*/ 0 h 6219335"/>
              <a:gd name="connsiteX0-159" fmla="*/ 1822617 w 3403932"/>
              <a:gd name="connsiteY0-160" fmla="*/ 0 h 5444635"/>
              <a:gd name="connsiteX1-161" fmla="*/ 2692959 w 3403932"/>
              <a:gd name="connsiteY1-162" fmla="*/ 889677 h 5444635"/>
              <a:gd name="connsiteX2-163" fmla="*/ 2173801 w 3403932"/>
              <a:gd name="connsiteY2-164" fmla="*/ 813477 h 5444635"/>
              <a:gd name="connsiteX3-165" fmla="*/ 3403932 w 3403932"/>
              <a:gd name="connsiteY3-166" fmla="*/ 5368435 h 5444635"/>
              <a:gd name="connsiteX4-167" fmla="*/ 0 w 3403932"/>
              <a:gd name="connsiteY4-168" fmla="*/ 5444635 h 5444635"/>
              <a:gd name="connsiteX5-169" fmla="*/ 1369831 w 3403932"/>
              <a:gd name="connsiteY5-170" fmla="*/ 813477 h 5444635"/>
              <a:gd name="connsiteX6-171" fmla="*/ 825274 w 3403932"/>
              <a:gd name="connsiteY6-172" fmla="*/ 915077 h 5444635"/>
              <a:gd name="connsiteX7-173" fmla="*/ 1822617 w 3403932"/>
              <a:gd name="connsiteY7-174" fmla="*/ 0 h 5444635"/>
              <a:gd name="connsiteX0-175" fmla="*/ 1784517 w 3365832"/>
              <a:gd name="connsiteY0-176" fmla="*/ 0 h 5368435"/>
              <a:gd name="connsiteX1-177" fmla="*/ 2654859 w 3365832"/>
              <a:gd name="connsiteY1-178" fmla="*/ 889677 h 5368435"/>
              <a:gd name="connsiteX2-179" fmla="*/ 2135701 w 3365832"/>
              <a:gd name="connsiteY2-180" fmla="*/ 813477 h 5368435"/>
              <a:gd name="connsiteX3-181" fmla="*/ 3365832 w 3365832"/>
              <a:gd name="connsiteY3-182" fmla="*/ 5368435 h 5368435"/>
              <a:gd name="connsiteX4-183" fmla="*/ 0 w 3365832"/>
              <a:gd name="connsiteY4-184" fmla="*/ 5368435 h 5368435"/>
              <a:gd name="connsiteX5-185" fmla="*/ 1331731 w 3365832"/>
              <a:gd name="connsiteY5-186" fmla="*/ 813477 h 5368435"/>
              <a:gd name="connsiteX6-187" fmla="*/ 787174 w 3365832"/>
              <a:gd name="connsiteY6-188" fmla="*/ 915077 h 5368435"/>
              <a:gd name="connsiteX7-189" fmla="*/ 1784517 w 3365832"/>
              <a:gd name="connsiteY7-190" fmla="*/ 0 h 5368435"/>
              <a:gd name="connsiteX0-191" fmla="*/ 1784517 w 3492832"/>
              <a:gd name="connsiteY0-192" fmla="*/ 0 h 5368435"/>
              <a:gd name="connsiteX1-193" fmla="*/ 2654859 w 3492832"/>
              <a:gd name="connsiteY1-194" fmla="*/ 889677 h 5368435"/>
              <a:gd name="connsiteX2-195" fmla="*/ 2135701 w 3492832"/>
              <a:gd name="connsiteY2-196" fmla="*/ 813477 h 5368435"/>
              <a:gd name="connsiteX3-197" fmla="*/ 3492832 w 3492832"/>
              <a:gd name="connsiteY3-198" fmla="*/ 5368435 h 5368435"/>
              <a:gd name="connsiteX4-199" fmla="*/ 0 w 3492832"/>
              <a:gd name="connsiteY4-200" fmla="*/ 5368435 h 5368435"/>
              <a:gd name="connsiteX5-201" fmla="*/ 1331731 w 3492832"/>
              <a:gd name="connsiteY5-202" fmla="*/ 813477 h 5368435"/>
              <a:gd name="connsiteX6-203" fmla="*/ 787174 w 3492832"/>
              <a:gd name="connsiteY6-204" fmla="*/ 915077 h 5368435"/>
              <a:gd name="connsiteX7-205" fmla="*/ 1784517 w 3492832"/>
              <a:gd name="connsiteY7-206" fmla="*/ 0 h 5368435"/>
              <a:gd name="connsiteX0-207" fmla="*/ 1784517 w 3581732"/>
              <a:gd name="connsiteY0-208" fmla="*/ 0 h 5393835"/>
              <a:gd name="connsiteX1-209" fmla="*/ 2654859 w 3581732"/>
              <a:gd name="connsiteY1-210" fmla="*/ 889677 h 5393835"/>
              <a:gd name="connsiteX2-211" fmla="*/ 2135701 w 3581732"/>
              <a:gd name="connsiteY2-212" fmla="*/ 813477 h 5393835"/>
              <a:gd name="connsiteX3-213" fmla="*/ 3581732 w 3581732"/>
              <a:gd name="connsiteY3-214" fmla="*/ 5393835 h 5393835"/>
              <a:gd name="connsiteX4-215" fmla="*/ 0 w 3581732"/>
              <a:gd name="connsiteY4-216" fmla="*/ 5368435 h 5393835"/>
              <a:gd name="connsiteX5-217" fmla="*/ 1331731 w 3581732"/>
              <a:gd name="connsiteY5-218" fmla="*/ 813477 h 5393835"/>
              <a:gd name="connsiteX6-219" fmla="*/ 787174 w 3581732"/>
              <a:gd name="connsiteY6-220" fmla="*/ 915077 h 5393835"/>
              <a:gd name="connsiteX7-221" fmla="*/ 1784517 w 3581732"/>
              <a:gd name="connsiteY7-222" fmla="*/ 0 h 5393835"/>
              <a:gd name="connsiteX0-223" fmla="*/ 1784517 w 3581732"/>
              <a:gd name="connsiteY0-224" fmla="*/ 0 h 5393835"/>
              <a:gd name="connsiteX1-225" fmla="*/ 2654859 w 3581732"/>
              <a:gd name="connsiteY1-226" fmla="*/ 889677 h 5393835"/>
              <a:gd name="connsiteX2-227" fmla="*/ 2135701 w 3581732"/>
              <a:gd name="connsiteY2-228" fmla="*/ 813477 h 5393835"/>
              <a:gd name="connsiteX3-229" fmla="*/ 3581732 w 3581732"/>
              <a:gd name="connsiteY3-230" fmla="*/ 5393835 h 5393835"/>
              <a:gd name="connsiteX4-231" fmla="*/ 0 w 3581732"/>
              <a:gd name="connsiteY4-232" fmla="*/ 5368435 h 5393835"/>
              <a:gd name="connsiteX5-233" fmla="*/ 1331731 w 3581732"/>
              <a:gd name="connsiteY5-234" fmla="*/ 813477 h 5393835"/>
              <a:gd name="connsiteX6-235" fmla="*/ 787174 w 3581732"/>
              <a:gd name="connsiteY6-236" fmla="*/ 915077 h 5393835"/>
              <a:gd name="connsiteX7-237" fmla="*/ 1784517 w 3581732"/>
              <a:gd name="connsiteY7-238" fmla="*/ 0 h 5393835"/>
              <a:gd name="connsiteX0-239" fmla="*/ 1784517 w 3581732"/>
              <a:gd name="connsiteY0-240" fmla="*/ 0 h 5393835"/>
              <a:gd name="connsiteX1-241" fmla="*/ 2654859 w 3581732"/>
              <a:gd name="connsiteY1-242" fmla="*/ 889677 h 5393835"/>
              <a:gd name="connsiteX2-243" fmla="*/ 2135701 w 3581732"/>
              <a:gd name="connsiteY2-244" fmla="*/ 813477 h 5393835"/>
              <a:gd name="connsiteX3-245" fmla="*/ 3581732 w 3581732"/>
              <a:gd name="connsiteY3-246" fmla="*/ 5393835 h 5393835"/>
              <a:gd name="connsiteX4-247" fmla="*/ 0 w 3581732"/>
              <a:gd name="connsiteY4-248" fmla="*/ 5368435 h 5393835"/>
              <a:gd name="connsiteX5-249" fmla="*/ 1331731 w 3581732"/>
              <a:gd name="connsiteY5-250" fmla="*/ 813477 h 5393835"/>
              <a:gd name="connsiteX6-251" fmla="*/ 787174 w 3581732"/>
              <a:gd name="connsiteY6-252" fmla="*/ 915077 h 5393835"/>
              <a:gd name="connsiteX7-253" fmla="*/ 1784517 w 3581732"/>
              <a:gd name="connsiteY7-254" fmla="*/ 0 h 5393835"/>
              <a:gd name="connsiteX0-255" fmla="*/ 1784517 w 3581732"/>
              <a:gd name="connsiteY0-256" fmla="*/ 0 h 5393835"/>
              <a:gd name="connsiteX1-257" fmla="*/ 2654859 w 3581732"/>
              <a:gd name="connsiteY1-258" fmla="*/ 889677 h 5393835"/>
              <a:gd name="connsiteX2-259" fmla="*/ 2135701 w 3581732"/>
              <a:gd name="connsiteY2-260" fmla="*/ 813477 h 5393835"/>
              <a:gd name="connsiteX3-261" fmla="*/ 3581732 w 3581732"/>
              <a:gd name="connsiteY3-262" fmla="*/ 5393835 h 5393835"/>
              <a:gd name="connsiteX4-263" fmla="*/ 0 w 3581732"/>
              <a:gd name="connsiteY4-264" fmla="*/ 5368435 h 5393835"/>
              <a:gd name="connsiteX5-265" fmla="*/ 1331731 w 3581732"/>
              <a:gd name="connsiteY5-266" fmla="*/ 813477 h 5393835"/>
              <a:gd name="connsiteX6-267" fmla="*/ 787174 w 3581732"/>
              <a:gd name="connsiteY6-268" fmla="*/ 915077 h 5393835"/>
              <a:gd name="connsiteX7-269" fmla="*/ 1784517 w 3581732"/>
              <a:gd name="connsiteY7-270" fmla="*/ 0 h 5393835"/>
              <a:gd name="connsiteX0-271" fmla="*/ 1784517 w 3581732"/>
              <a:gd name="connsiteY0-272" fmla="*/ 0 h 5393835"/>
              <a:gd name="connsiteX1-273" fmla="*/ 2654859 w 3581732"/>
              <a:gd name="connsiteY1-274" fmla="*/ 889677 h 5393835"/>
              <a:gd name="connsiteX2-275" fmla="*/ 2135701 w 3581732"/>
              <a:gd name="connsiteY2-276" fmla="*/ 813477 h 5393835"/>
              <a:gd name="connsiteX3-277" fmla="*/ 3581732 w 3581732"/>
              <a:gd name="connsiteY3-278" fmla="*/ 5393835 h 5393835"/>
              <a:gd name="connsiteX4-279" fmla="*/ 0 w 3581732"/>
              <a:gd name="connsiteY4-280" fmla="*/ 5368435 h 5393835"/>
              <a:gd name="connsiteX5-281" fmla="*/ 1331731 w 3581732"/>
              <a:gd name="connsiteY5-282" fmla="*/ 813477 h 5393835"/>
              <a:gd name="connsiteX6-283" fmla="*/ 787174 w 3581732"/>
              <a:gd name="connsiteY6-284" fmla="*/ 915077 h 5393835"/>
              <a:gd name="connsiteX7-285" fmla="*/ 1784517 w 3581732"/>
              <a:gd name="connsiteY7-286" fmla="*/ 0 h 5393835"/>
              <a:gd name="connsiteX0-287" fmla="*/ 1784517 w 3581732"/>
              <a:gd name="connsiteY0-288" fmla="*/ 0 h 5393835"/>
              <a:gd name="connsiteX1-289" fmla="*/ 2654859 w 3581732"/>
              <a:gd name="connsiteY1-290" fmla="*/ 889677 h 5393835"/>
              <a:gd name="connsiteX2-291" fmla="*/ 2110301 w 3581732"/>
              <a:gd name="connsiteY2-292" fmla="*/ 711877 h 5393835"/>
              <a:gd name="connsiteX3-293" fmla="*/ 3581732 w 3581732"/>
              <a:gd name="connsiteY3-294" fmla="*/ 5393835 h 5393835"/>
              <a:gd name="connsiteX4-295" fmla="*/ 0 w 3581732"/>
              <a:gd name="connsiteY4-296" fmla="*/ 5368435 h 5393835"/>
              <a:gd name="connsiteX5-297" fmla="*/ 1331731 w 3581732"/>
              <a:gd name="connsiteY5-298" fmla="*/ 813477 h 5393835"/>
              <a:gd name="connsiteX6-299" fmla="*/ 787174 w 3581732"/>
              <a:gd name="connsiteY6-300" fmla="*/ 915077 h 5393835"/>
              <a:gd name="connsiteX7-301" fmla="*/ 1784517 w 3581732"/>
              <a:gd name="connsiteY7-302" fmla="*/ 0 h 5393835"/>
              <a:gd name="connsiteX0-303" fmla="*/ 1784517 w 3581732"/>
              <a:gd name="connsiteY0-304" fmla="*/ 0 h 5393835"/>
              <a:gd name="connsiteX1-305" fmla="*/ 2654859 w 3581732"/>
              <a:gd name="connsiteY1-306" fmla="*/ 889677 h 5393835"/>
              <a:gd name="connsiteX2-307" fmla="*/ 2110301 w 3581732"/>
              <a:gd name="connsiteY2-308" fmla="*/ 711877 h 5393835"/>
              <a:gd name="connsiteX3-309" fmla="*/ 3581732 w 3581732"/>
              <a:gd name="connsiteY3-310" fmla="*/ 5393835 h 5393835"/>
              <a:gd name="connsiteX4-311" fmla="*/ 0 w 3581732"/>
              <a:gd name="connsiteY4-312" fmla="*/ 5368435 h 5393835"/>
              <a:gd name="connsiteX5-313" fmla="*/ 1331731 w 3581732"/>
              <a:gd name="connsiteY5-314" fmla="*/ 737277 h 5393835"/>
              <a:gd name="connsiteX6-315" fmla="*/ 787174 w 3581732"/>
              <a:gd name="connsiteY6-316" fmla="*/ 915077 h 5393835"/>
              <a:gd name="connsiteX7-317" fmla="*/ 1784517 w 3581732"/>
              <a:gd name="connsiteY7-318" fmla="*/ 0 h 5393835"/>
              <a:gd name="connsiteX0-319" fmla="*/ 1784517 w 3581732"/>
              <a:gd name="connsiteY0-320" fmla="*/ 0 h 5393835"/>
              <a:gd name="connsiteX1-321" fmla="*/ 2654859 w 3581732"/>
              <a:gd name="connsiteY1-322" fmla="*/ 889677 h 5393835"/>
              <a:gd name="connsiteX2-323" fmla="*/ 2110301 w 3581732"/>
              <a:gd name="connsiteY2-324" fmla="*/ 711877 h 5393835"/>
              <a:gd name="connsiteX3-325" fmla="*/ 3581732 w 3581732"/>
              <a:gd name="connsiteY3-326" fmla="*/ 5393835 h 5393835"/>
              <a:gd name="connsiteX4-327" fmla="*/ 0 w 3581732"/>
              <a:gd name="connsiteY4-328" fmla="*/ 5368435 h 5393835"/>
              <a:gd name="connsiteX5-329" fmla="*/ 1331731 w 3581732"/>
              <a:gd name="connsiteY5-330" fmla="*/ 749977 h 5393835"/>
              <a:gd name="connsiteX6-331" fmla="*/ 787174 w 3581732"/>
              <a:gd name="connsiteY6-332" fmla="*/ 915077 h 5393835"/>
              <a:gd name="connsiteX7-333" fmla="*/ 1784517 w 3581732"/>
              <a:gd name="connsiteY7-334" fmla="*/ 0 h 5393835"/>
              <a:gd name="connsiteX0-335" fmla="*/ 1784517 w 3581732"/>
              <a:gd name="connsiteY0-336" fmla="*/ 0 h 5393835"/>
              <a:gd name="connsiteX1-337" fmla="*/ 2654859 w 3581732"/>
              <a:gd name="connsiteY1-338" fmla="*/ 889677 h 5393835"/>
              <a:gd name="connsiteX2-339" fmla="*/ 2110301 w 3581732"/>
              <a:gd name="connsiteY2-340" fmla="*/ 711877 h 5393835"/>
              <a:gd name="connsiteX3-341" fmla="*/ 3581732 w 3581732"/>
              <a:gd name="connsiteY3-342" fmla="*/ 5393835 h 5393835"/>
              <a:gd name="connsiteX4-343" fmla="*/ 0 w 3581732"/>
              <a:gd name="connsiteY4-344" fmla="*/ 5368435 h 5393835"/>
              <a:gd name="connsiteX5-345" fmla="*/ 1331731 w 3581732"/>
              <a:gd name="connsiteY5-346" fmla="*/ 711877 h 5393835"/>
              <a:gd name="connsiteX6-347" fmla="*/ 787174 w 3581732"/>
              <a:gd name="connsiteY6-348" fmla="*/ 915077 h 5393835"/>
              <a:gd name="connsiteX7-349" fmla="*/ 1784517 w 3581732"/>
              <a:gd name="connsiteY7-350" fmla="*/ 0 h 5393835"/>
              <a:gd name="connsiteX0-351" fmla="*/ 1784517 w 3581732"/>
              <a:gd name="connsiteY0-352" fmla="*/ 0 h 5393835"/>
              <a:gd name="connsiteX1-353" fmla="*/ 2654859 w 3581732"/>
              <a:gd name="connsiteY1-354" fmla="*/ 915077 h 5393835"/>
              <a:gd name="connsiteX2-355" fmla="*/ 2110301 w 3581732"/>
              <a:gd name="connsiteY2-356" fmla="*/ 711877 h 5393835"/>
              <a:gd name="connsiteX3-357" fmla="*/ 3581732 w 3581732"/>
              <a:gd name="connsiteY3-358" fmla="*/ 5393835 h 5393835"/>
              <a:gd name="connsiteX4-359" fmla="*/ 0 w 3581732"/>
              <a:gd name="connsiteY4-360" fmla="*/ 5368435 h 5393835"/>
              <a:gd name="connsiteX5-361" fmla="*/ 1331731 w 3581732"/>
              <a:gd name="connsiteY5-362" fmla="*/ 711877 h 5393835"/>
              <a:gd name="connsiteX6-363" fmla="*/ 787174 w 3581732"/>
              <a:gd name="connsiteY6-364" fmla="*/ 915077 h 5393835"/>
              <a:gd name="connsiteX7-365" fmla="*/ 1784517 w 3581732"/>
              <a:gd name="connsiteY7-366" fmla="*/ 0 h 5393835"/>
              <a:gd name="connsiteX0-367" fmla="*/ 1784517 w 3581732"/>
              <a:gd name="connsiteY0-368" fmla="*/ 0 h 5393835"/>
              <a:gd name="connsiteX1-369" fmla="*/ 2692959 w 3581732"/>
              <a:gd name="connsiteY1-370" fmla="*/ 902377 h 5393835"/>
              <a:gd name="connsiteX2-371" fmla="*/ 2110301 w 3581732"/>
              <a:gd name="connsiteY2-372" fmla="*/ 711877 h 5393835"/>
              <a:gd name="connsiteX3-373" fmla="*/ 3581732 w 3581732"/>
              <a:gd name="connsiteY3-374" fmla="*/ 5393835 h 5393835"/>
              <a:gd name="connsiteX4-375" fmla="*/ 0 w 3581732"/>
              <a:gd name="connsiteY4-376" fmla="*/ 5368435 h 5393835"/>
              <a:gd name="connsiteX5-377" fmla="*/ 1331731 w 3581732"/>
              <a:gd name="connsiteY5-378" fmla="*/ 711877 h 5393835"/>
              <a:gd name="connsiteX6-379" fmla="*/ 787174 w 3581732"/>
              <a:gd name="connsiteY6-380" fmla="*/ 915077 h 5393835"/>
              <a:gd name="connsiteX7-381" fmla="*/ 1784517 w 3581732"/>
              <a:gd name="connsiteY7-382" fmla="*/ 0 h 5393835"/>
              <a:gd name="connsiteX0-383" fmla="*/ 1784517 w 3581732"/>
              <a:gd name="connsiteY0-384" fmla="*/ 0 h 5393835"/>
              <a:gd name="connsiteX1-385" fmla="*/ 2692959 w 3581732"/>
              <a:gd name="connsiteY1-386" fmla="*/ 902377 h 5393835"/>
              <a:gd name="connsiteX2-387" fmla="*/ 2110301 w 3581732"/>
              <a:gd name="connsiteY2-388" fmla="*/ 711877 h 5393835"/>
              <a:gd name="connsiteX3-389" fmla="*/ 3581732 w 3581732"/>
              <a:gd name="connsiteY3-390" fmla="*/ 5393835 h 5393835"/>
              <a:gd name="connsiteX4-391" fmla="*/ 0 w 3581732"/>
              <a:gd name="connsiteY4-392" fmla="*/ 5368435 h 5393835"/>
              <a:gd name="connsiteX5-393" fmla="*/ 1484131 w 3581732"/>
              <a:gd name="connsiteY5-394" fmla="*/ 699177 h 5393835"/>
              <a:gd name="connsiteX6-395" fmla="*/ 787174 w 3581732"/>
              <a:gd name="connsiteY6-396" fmla="*/ 915077 h 5393835"/>
              <a:gd name="connsiteX7-397" fmla="*/ 1784517 w 3581732"/>
              <a:gd name="connsiteY7-398" fmla="*/ 0 h 5393835"/>
              <a:gd name="connsiteX0-399" fmla="*/ 1784517 w 3581732"/>
              <a:gd name="connsiteY0-400" fmla="*/ 0 h 5393835"/>
              <a:gd name="connsiteX1-401" fmla="*/ 2692959 w 3581732"/>
              <a:gd name="connsiteY1-402" fmla="*/ 902377 h 5393835"/>
              <a:gd name="connsiteX2-403" fmla="*/ 2110301 w 3581732"/>
              <a:gd name="connsiteY2-404" fmla="*/ 711877 h 5393835"/>
              <a:gd name="connsiteX3-405" fmla="*/ 3581732 w 3581732"/>
              <a:gd name="connsiteY3-406" fmla="*/ 5393835 h 5393835"/>
              <a:gd name="connsiteX4-407" fmla="*/ 0 w 3581732"/>
              <a:gd name="connsiteY4-408" fmla="*/ 5368435 h 5393835"/>
              <a:gd name="connsiteX5-409" fmla="*/ 1484131 w 3581732"/>
              <a:gd name="connsiteY5-410" fmla="*/ 699177 h 5393835"/>
              <a:gd name="connsiteX6-411" fmla="*/ 787174 w 3581732"/>
              <a:gd name="connsiteY6-412" fmla="*/ 915077 h 5393835"/>
              <a:gd name="connsiteX7-413" fmla="*/ 1784517 w 3581732"/>
              <a:gd name="connsiteY7-414" fmla="*/ 0 h 5393835"/>
              <a:gd name="connsiteX0-415" fmla="*/ 1784517 w 3581732"/>
              <a:gd name="connsiteY0-416" fmla="*/ 0 h 5393835"/>
              <a:gd name="connsiteX1-417" fmla="*/ 2692959 w 3581732"/>
              <a:gd name="connsiteY1-418" fmla="*/ 902377 h 5393835"/>
              <a:gd name="connsiteX2-419" fmla="*/ 2110301 w 3581732"/>
              <a:gd name="connsiteY2-420" fmla="*/ 711877 h 5393835"/>
              <a:gd name="connsiteX3-421" fmla="*/ 3581732 w 3581732"/>
              <a:gd name="connsiteY3-422" fmla="*/ 5393835 h 5393835"/>
              <a:gd name="connsiteX4-423" fmla="*/ 0 w 3581732"/>
              <a:gd name="connsiteY4-424" fmla="*/ 5368435 h 5393835"/>
              <a:gd name="connsiteX5-425" fmla="*/ 1484131 w 3581732"/>
              <a:gd name="connsiteY5-426" fmla="*/ 699177 h 5393835"/>
              <a:gd name="connsiteX6-427" fmla="*/ 914174 w 3581732"/>
              <a:gd name="connsiteY6-428" fmla="*/ 775377 h 5393835"/>
              <a:gd name="connsiteX7-429" fmla="*/ 1784517 w 3581732"/>
              <a:gd name="connsiteY7-430" fmla="*/ 0 h 5393835"/>
              <a:gd name="connsiteX0-431" fmla="*/ 1784517 w 3581732"/>
              <a:gd name="connsiteY0-432" fmla="*/ 0 h 5393835"/>
              <a:gd name="connsiteX1-433" fmla="*/ 2692959 w 3581732"/>
              <a:gd name="connsiteY1-434" fmla="*/ 762677 h 5393835"/>
              <a:gd name="connsiteX2-435" fmla="*/ 2110301 w 3581732"/>
              <a:gd name="connsiteY2-436" fmla="*/ 711877 h 5393835"/>
              <a:gd name="connsiteX3-437" fmla="*/ 3581732 w 3581732"/>
              <a:gd name="connsiteY3-438" fmla="*/ 5393835 h 5393835"/>
              <a:gd name="connsiteX4-439" fmla="*/ 0 w 3581732"/>
              <a:gd name="connsiteY4-440" fmla="*/ 5368435 h 5393835"/>
              <a:gd name="connsiteX5-441" fmla="*/ 1484131 w 3581732"/>
              <a:gd name="connsiteY5-442" fmla="*/ 699177 h 5393835"/>
              <a:gd name="connsiteX6-443" fmla="*/ 914174 w 3581732"/>
              <a:gd name="connsiteY6-444" fmla="*/ 775377 h 5393835"/>
              <a:gd name="connsiteX7-445" fmla="*/ 1784517 w 3581732"/>
              <a:gd name="connsiteY7-446" fmla="*/ 0 h 5393835"/>
              <a:gd name="connsiteX0-447" fmla="*/ 1784517 w 3581732"/>
              <a:gd name="connsiteY0-448" fmla="*/ 0 h 5393835"/>
              <a:gd name="connsiteX1-449" fmla="*/ 2667559 w 3581732"/>
              <a:gd name="connsiteY1-450" fmla="*/ 965877 h 5393835"/>
              <a:gd name="connsiteX2-451" fmla="*/ 2110301 w 3581732"/>
              <a:gd name="connsiteY2-452" fmla="*/ 711877 h 5393835"/>
              <a:gd name="connsiteX3-453" fmla="*/ 3581732 w 3581732"/>
              <a:gd name="connsiteY3-454" fmla="*/ 5393835 h 5393835"/>
              <a:gd name="connsiteX4-455" fmla="*/ 0 w 3581732"/>
              <a:gd name="connsiteY4-456" fmla="*/ 5368435 h 5393835"/>
              <a:gd name="connsiteX5-457" fmla="*/ 1484131 w 3581732"/>
              <a:gd name="connsiteY5-458" fmla="*/ 699177 h 5393835"/>
              <a:gd name="connsiteX6-459" fmla="*/ 914174 w 3581732"/>
              <a:gd name="connsiteY6-460" fmla="*/ 775377 h 5393835"/>
              <a:gd name="connsiteX7-461" fmla="*/ 1784517 w 3581732"/>
              <a:gd name="connsiteY7-462" fmla="*/ 0 h 5393835"/>
              <a:gd name="connsiteX0-463" fmla="*/ 1784517 w 3581732"/>
              <a:gd name="connsiteY0-464" fmla="*/ 0 h 5393835"/>
              <a:gd name="connsiteX1-465" fmla="*/ 2667559 w 3581732"/>
              <a:gd name="connsiteY1-466" fmla="*/ 965877 h 5393835"/>
              <a:gd name="connsiteX2-467" fmla="*/ 2110301 w 3581732"/>
              <a:gd name="connsiteY2-468" fmla="*/ 711877 h 5393835"/>
              <a:gd name="connsiteX3-469" fmla="*/ 3581732 w 3581732"/>
              <a:gd name="connsiteY3-470" fmla="*/ 5393835 h 5393835"/>
              <a:gd name="connsiteX4-471" fmla="*/ 0 w 3581732"/>
              <a:gd name="connsiteY4-472" fmla="*/ 5368435 h 5393835"/>
              <a:gd name="connsiteX5-473" fmla="*/ 1484131 w 3581732"/>
              <a:gd name="connsiteY5-474" fmla="*/ 699177 h 5393835"/>
              <a:gd name="connsiteX6-475" fmla="*/ 914174 w 3581732"/>
              <a:gd name="connsiteY6-476" fmla="*/ 927777 h 5393835"/>
              <a:gd name="connsiteX7-477" fmla="*/ 1784517 w 3581732"/>
              <a:gd name="connsiteY7-478" fmla="*/ 0 h 5393835"/>
              <a:gd name="connsiteX0-479" fmla="*/ 1784517 w 3581732"/>
              <a:gd name="connsiteY0-480" fmla="*/ 0 h 5393835"/>
              <a:gd name="connsiteX1-481" fmla="*/ 2667559 w 3581732"/>
              <a:gd name="connsiteY1-482" fmla="*/ 965877 h 5393835"/>
              <a:gd name="connsiteX2-483" fmla="*/ 2110301 w 3581732"/>
              <a:gd name="connsiteY2-484" fmla="*/ 711877 h 5393835"/>
              <a:gd name="connsiteX3-485" fmla="*/ 3581732 w 3581732"/>
              <a:gd name="connsiteY3-486" fmla="*/ 5393835 h 5393835"/>
              <a:gd name="connsiteX4-487" fmla="*/ 0 w 3581732"/>
              <a:gd name="connsiteY4-488" fmla="*/ 5368435 h 5393835"/>
              <a:gd name="connsiteX5-489" fmla="*/ 1471431 w 3581732"/>
              <a:gd name="connsiteY5-490" fmla="*/ 864277 h 5393835"/>
              <a:gd name="connsiteX6-491" fmla="*/ 914174 w 3581732"/>
              <a:gd name="connsiteY6-492" fmla="*/ 927777 h 5393835"/>
              <a:gd name="connsiteX7-493" fmla="*/ 1784517 w 3581732"/>
              <a:gd name="connsiteY7-494" fmla="*/ 0 h 5393835"/>
              <a:gd name="connsiteX0-495" fmla="*/ 1784517 w 3581732"/>
              <a:gd name="connsiteY0-496" fmla="*/ 0 h 5393835"/>
              <a:gd name="connsiteX1-497" fmla="*/ 2667559 w 3581732"/>
              <a:gd name="connsiteY1-498" fmla="*/ 965877 h 5393835"/>
              <a:gd name="connsiteX2-499" fmla="*/ 2084901 w 3581732"/>
              <a:gd name="connsiteY2-500" fmla="*/ 876977 h 5393835"/>
              <a:gd name="connsiteX3-501" fmla="*/ 3581732 w 3581732"/>
              <a:gd name="connsiteY3-502" fmla="*/ 5393835 h 5393835"/>
              <a:gd name="connsiteX4-503" fmla="*/ 0 w 3581732"/>
              <a:gd name="connsiteY4-504" fmla="*/ 5368435 h 5393835"/>
              <a:gd name="connsiteX5-505" fmla="*/ 1471431 w 3581732"/>
              <a:gd name="connsiteY5-506" fmla="*/ 864277 h 5393835"/>
              <a:gd name="connsiteX6-507" fmla="*/ 914174 w 3581732"/>
              <a:gd name="connsiteY6-508" fmla="*/ 927777 h 5393835"/>
              <a:gd name="connsiteX7-509" fmla="*/ 1784517 w 3581732"/>
              <a:gd name="connsiteY7-510" fmla="*/ 0 h 5393835"/>
            </a:gdLst>
            <a:ahLst/>
            <a:cxnLst/>
            <a:rect l="l" t="t" r="r" b="b"/>
            <a:pathLst>
              <a:path w="3581732" h="5393835">
                <a:moveTo>
                  <a:pt x="1784517" y="0"/>
                </a:moveTo>
                <a:lnTo>
                  <a:pt x="2667559" y="965877"/>
                </a:lnTo>
                <a:lnTo>
                  <a:pt x="2084901" y="876977"/>
                </a:lnTo>
                <a:cubicBezTo>
                  <a:pt x="2088545" y="2496896"/>
                  <a:pt x="2498588" y="4116816"/>
                  <a:pt x="3581732" y="5393835"/>
                </a:cubicBezTo>
                <a:lnTo>
                  <a:pt x="0" y="5368435"/>
                </a:lnTo>
                <a:cubicBezTo>
                  <a:pt x="1129710" y="4193016"/>
                  <a:pt x="1383121" y="2661996"/>
                  <a:pt x="1471431" y="864277"/>
                </a:cubicBezTo>
                <a:lnTo>
                  <a:pt x="914174" y="927777"/>
                </a:lnTo>
                <a:lnTo>
                  <a:pt x="1784517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0"/>
                  <a:lumMod val="0"/>
                  <a:lumOff val="10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09826" y="4767509"/>
            <a:ext cx="1570599" cy="2365698"/>
          </a:xfrm>
          <a:custGeom>
            <a:avLst/>
            <a:gdLst>
              <a:gd name="connsiteX0" fmla="*/ 921143 w 1842285"/>
              <a:gd name="connsiteY0" fmla="*/ 0 h 5812935"/>
              <a:gd name="connsiteX1" fmla="*/ 1842285 w 1842285"/>
              <a:gd name="connsiteY1" fmla="*/ 1588177 h 5812935"/>
              <a:gd name="connsiteX2" fmla="*/ 1323127 w 1842285"/>
              <a:gd name="connsiteY2" fmla="*/ 1588177 h 5812935"/>
              <a:gd name="connsiteX3" fmla="*/ 1715058 w 1842285"/>
              <a:gd name="connsiteY3" fmla="*/ 5812935 h 5812935"/>
              <a:gd name="connsiteX4" fmla="*/ 127226 w 1842285"/>
              <a:gd name="connsiteY4" fmla="*/ 5812935 h 5812935"/>
              <a:gd name="connsiteX5" fmla="*/ 519157 w 1842285"/>
              <a:gd name="connsiteY5" fmla="*/ 1588177 h 5812935"/>
              <a:gd name="connsiteX6" fmla="*/ 0 w 1842285"/>
              <a:gd name="connsiteY6" fmla="*/ 1588177 h 5812935"/>
              <a:gd name="connsiteX0-1" fmla="*/ 1771817 w 2692959"/>
              <a:gd name="connsiteY0-2" fmla="*/ 0 h 6219335"/>
              <a:gd name="connsiteX1-3" fmla="*/ 2692959 w 2692959"/>
              <a:gd name="connsiteY1-4" fmla="*/ 1588177 h 6219335"/>
              <a:gd name="connsiteX2-5" fmla="*/ 2173801 w 2692959"/>
              <a:gd name="connsiteY2-6" fmla="*/ 1588177 h 6219335"/>
              <a:gd name="connsiteX3-7" fmla="*/ 2565732 w 2692959"/>
              <a:gd name="connsiteY3-8" fmla="*/ 5812935 h 6219335"/>
              <a:gd name="connsiteX4-9" fmla="*/ 0 w 2692959"/>
              <a:gd name="connsiteY4-10" fmla="*/ 6219335 h 6219335"/>
              <a:gd name="connsiteX5-11" fmla="*/ 1369831 w 2692959"/>
              <a:gd name="connsiteY5-12" fmla="*/ 1588177 h 6219335"/>
              <a:gd name="connsiteX6-13" fmla="*/ 850674 w 2692959"/>
              <a:gd name="connsiteY6-14" fmla="*/ 1588177 h 6219335"/>
              <a:gd name="connsiteX7" fmla="*/ 1771817 w 2692959"/>
              <a:gd name="connsiteY7" fmla="*/ 0 h 6219335"/>
              <a:gd name="connsiteX0-15" fmla="*/ 1771817 w 3403932"/>
              <a:gd name="connsiteY0-16" fmla="*/ 0 h 6219335"/>
              <a:gd name="connsiteX1-17" fmla="*/ 2692959 w 3403932"/>
              <a:gd name="connsiteY1-18" fmla="*/ 1588177 h 6219335"/>
              <a:gd name="connsiteX2-19" fmla="*/ 2173801 w 3403932"/>
              <a:gd name="connsiteY2-20" fmla="*/ 1588177 h 6219335"/>
              <a:gd name="connsiteX3-21" fmla="*/ 3403932 w 3403932"/>
              <a:gd name="connsiteY3-22" fmla="*/ 6143135 h 6219335"/>
              <a:gd name="connsiteX4-23" fmla="*/ 0 w 3403932"/>
              <a:gd name="connsiteY4-24" fmla="*/ 6219335 h 6219335"/>
              <a:gd name="connsiteX5-25" fmla="*/ 1369831 w 3403932"/>
              <a:gd name="connsiteY5-26" fmla="*/ 1588177 h 6219335"/>
              <a:gd name="connsiteX6-27" fmla="*/ 850674 w 3403932"/>
              <a:gd name="connsiteY6-28" fmla="*/ 1588177 h 6219335"/>
              <a:gd name="connsiteX7-29" fmla="*/ 1771817 w 3403932"/>
              <a:gd name="connsiteY7-30" fmla="*/ 0 h 6219335"/>
              <a:gd name="connsiteX0-31" fmla="*/ 1771817 w 3403932"/>
              <a:gd name="connsiteY0-32" fmla="*/ 0 h 6219335"/>
              <a:gd name="connsiteX1-33" fmla="*/ 2692959 w 3403932"/>
              <a:gd name="connsiteY1-34" fmla="*/ 1588177 h 6219335"/>
              <a:gd name="connsiteX2-35" fmla="*/ 2173801 w 3403932"/>
              <a:gd name="connsiteY2-36" fmla="*/ 1588177 h 6219335"/>
              <a:gd name="connsiteX3-37" fmla="*/ 3403932 w 3403932"/>
              <a:gd name="connsiteY3-38" fmla="*/ 6143135 h 6219335"/>
              <a:gd name="connsiteX4-39" fmla="*/ 0 w 3403932"/>
              <a:gd name="connsiteY4-40" fmla="*/ 6219335 h 6219335"/>
              <a:gd name="connsiteX5-41" fmla="*/ 1369831 w 3403932"/>
              <a:gd name="connsiteY5-42" fmla="*/ 1588177 h 6219335"/>
              <a:gd name="connsiteX6-43" fmla="*/ 850674 w 3403932"/>
              <a:gd name="connsiteY6-44" fmla="*/ 1588177 h 6219335"/>
              <a:gd name="connsiteX7-45" fmla="*/ 1771817 w 3403932"/>
              <a:gd name="connsiteY7-46" fmla="*/ 0 h 6219335"/>
              <a:gd name="connsiteX0-47" fmla="*/ 1771817 w 3403932"/>
              <a:gd name="connsiteY0-48" fmla="*/ 0 h 6219335"/>
              <a:gd name="connsiteX1-49" fmla="*/ 2692959 w 3403932"/>
              <a:gd name="connsiteY1-50" fmla="*/ 1588177 h 6219335"/>
              <a:gd name="connsiteX2-51" fmla="*/ 2173801 w 3403932"/>
              <a:gd name="connsiteY2-52" fmla="*/ 1588177 h 6219335"/>
              <a:gd name="connsiteX3-53" fmla="*/ 3403932 w 3403932"/>
              <a:gd name="connsiteY3-54" fmla="*/ 6143135 h 6219335"/>
              <a:gd name="connsiteX4-55" fmla="*/ 0 w 3403932"/>
              <a:gd name="connsiteY4-56" fmla="*/ 6219335 h 6219335"/>
              <a:gd name="connsiteX5-57" fmla="*/ 1369831 w 3403932"/>
              <a:gd name="connsiteY5-58" fmla="*/ 1588177 h 6219335"/>
              <a:gd name="connsiteX6-59" fmla="*/ 850674 w 3403932"/>
              <a:gd name="connsiteY6-60" fmla="*/ 1588177 h 6219335"/>
              <a:gd name="connsiteX7-61" fmla="*/ 1771817 w 3403932"/>
              <a:gd name="connsiteY7-62" fmla="*/ 0 h 6219335"/>
              <a:gd name="connsiteX0-63" fmla="*/ 1771817 w 3403932"/>
              <a:gd name="connsiteY0-64" fmla="*/ 0 h 6219335"/>
              <a:gd name="connsiteX1-65" fmla="*/ 2692959 w 3403932"/>
              <a:gd name="connsiteY1-66" fmla="*/ 1588177 h 6219335"/>
              <a:gd name="connsiteX2-67" fmla="*/ 2173801 w 3403932"/>
              <a:gd name="connsiteY2-68" fmla="*/ 1588177 h 6219335"/>
              <a:gd name="connsiteX3-69" fmla="*/ 3403932 w 3403932"/>
              <a:gd name="connsiteY3-70" fmla="*/ 6143135 h 6219335"/>
              <a:gd name="connsiteX4-71" fmla="*/ 0 w 3403932"/>
              <a:gd name="connsiteY4-72" fmla="*/ 6219335 h 6219335"/>
              <a:gd name="connsiteX5-73" fmla="*/ 1369831 w 3403932"/>
              <a:gd name="connsiteY5-74" fmla="*/ 1588177 h 6219335"/>
              <a:gd name="connsiteX6-75" fmla="*/ 850674 w 3403932"/>
              <a:gd name="connsiteY6-76" fmla="*/ 1588177 h 6219335"/>
              <a:gd name="connsiteX7-77" fmla="*/ 1771817 w 3403932"/>
              <a:gd name="connsiteY7-78" fmla="*/ 0 h 6219335"/>
              <a:gd name="connsiteX0-79" fmla="*/ 1771817 w 3403932"/>
              <a:gd name="connsiteY0-80" fmla="*/ 0 h 6219335"/>
              <a:gd name="connsiteX1-81" fmla="*/ 2692959 w 3403932"/>
              <a:gd name="connsiteY1-82" fmla="*/ 1588177 h 6219335"/>
              <a:gd name="connsiteX2-83" fmla="*/ 2173801 w 3403932"/>
              <a:gd name="connsiteY2-84" fmla="*/ 1588177 h 6219335"/>
              <a:gd name="connsiteX3-85" fmla="*/ 3403932 w 3403932"/>
              <a:gd name="connsiteY3-86" fmla="*/ 6143135 h 6219335"/>
              <a:gd name="connsiteX4-87" fmla="*/ 0 w 3403932"/>
              <a:gd name="connsiteY4-88" fmla="*/ 6219335 h 6219335"/>
              <a:gd name="connsiteX5-89" fmla="*/ 1369831 w 3403932"/>
              <a:gd name="connsiteY5-90" fmla="*/ 1588177 h 6219335"/>
              <a:gd name="connsiteX6-91" fmla="*/ 850674 w 3403932"/>
              <a:gd name="connsiteY6-92" fmla="*/ 1588177 h 6219335"/>
              <a:gd name="connsiteX7-93" fmla="*/ 1771817 w 3403932"/>
              <a:gd name="connsiteY7-94" fmla="*/ 0 h 6219335"/>
              <a:gd name="connsiteX0-95" fmla="*/ 1771817 w 3403932"/>
              <a:gd name="connsiteY0-96" fmla="*/ 0 h 6219335"/>
              <a:gd name="connsiteX1-97" fmla="*/ 2692959 w 3403932"/>
              <a:gd name="connsiteY1-98" fmla="*/ 1588177 h 6219335"/>
              <a:gd name="connsiteX2-99" fmla="*/ 2173801 w 3403932"/>
              <a:gd name="connsiteY2-100" fmla="*/ 1588177 h 6219335"/>
              <a:gd name="connsiteX3-101" fmla="*/ 3403932 w 3403932"/>
              <a:gd name="connsiteY3-102" fmla="*/ 6143135 h 6219335"/>
              <a:gd name="connsiteX4-103" fmla="*/ 0 w 3403932"/>
              <a:gd name="connsiteY4-104" fmla="*/ 6219335 h 6219335"/>
              <a:gd name="connsiteX5-105" fmla="*/ 1369831 w 3403932"/>
              <a:gd name="connsiteY5-106" fmla="*/ 1588177 h 6219335"/>
              <a:gd name="connsiteX6-107" fmla="*/ 850674 w 3403932"/>
              <a:gd name="connsiteY6-108" fmla="*/ 1588177 h 6219335"/>
              <a:gd name="connsiteX7-109" fmla="*/ 1771817 w 3403932"/>
              <a:gd name="connsiteY7-110" fmla="*/ 0 h 6219335"/>
              <a:gd name="connsiteX0-111" fmla="*/ 1771817 w 3403932"/>
              <a:gd name="connsiteY0-112" fmla="*/ 0 h 6219335"/>
              <a:gd name="connsiteX1-113" fmla="*/ 2692959 w 3403932"/>
              <a:gd name="connsiteY1-114" fmla="*/ 1588177 h 6219335"/>
              <a:gd name="connsiteX2-115" fmla="*/ 2173801 w 3403932"/>
              <a:gd name="connsiteY2-116" fmla="*/ 1588177 h 6219335"/>
              <a:gd name="connsiteX3-117" fmla="*/ 3403932 w 3403932"/>
              <a:gd name="connsiteY3-118" fmla="*/ 6143135 h 6219335"/>
              <a:gd name="connsiteX4-119" fmla="*/ 0 w 3403932"/>
              <a:gd name="connsiteY4-120" fmla="*/ 6219335 h 6219335"/>
              <a:gd name="connsiteX5-121" fmla="*/ 1369831 w 3403932"/>
              <a:gd name="connsiteY5-122" fmla="*/ 1588177 h 6219335"/>
              <a:gd name="connsiteX6-123" fmla="*/ 850674 w 3403932"/>
              <a:gd name="connsiteY6-124" fmla="*/ 1588177 h 6219335"/>
              <a:gd name="connsiteX7-125" fmla="*/ 1771817 w 3403932"/>
              <a:gd name="connsiteY7-126" fmla="*/ 0 h 6219335"/>
              <a:gd name="connsiteX0-127" fmla="*/ 1771817 w 3403932"/>
              <a:gd name="connsiteY0-128" fmla="*/ 0 h 6219335"/>
              <a:gd name="connsiteX1-129" fmla="*/ 2692959 w 3403932"/>
              <a:gd name="connsiteY1-130" fmla="*/ 1588177 h 6219335"/>
              <a:gd name="connsiteX2-131" fmla="*/ 2173801 w 3403932"/>
              <a:gd name="connsiteY2-132" fmla="*/ 1588177 h 6219335"/>
              <a:gd name="connsiteX3-133" fmla="*/ 3403932 w 3403932"/>
              <a:gd name="connsiteY3-134" fmla="*/ 6143135 h 6219335"/>
              <a:gd name="connsiteX4-135" fmla="*/ 0 w 3403932"/>
              <a:gd name="connsiteY4-136" fmla="*/ 6219335 h 6219335"/>
              <a:gd name="connsiteX5-137" fmla="*/ 1369831 w 3403932"/>
              <a:gd name="connsiteY5-138" fmla="*/ 1588177 h 6219335"/>
              <a:gd name="connsiteX6-139" fmla="*/ 825274 w 3403932"/>
              <a:gd name="connsiteY6-140" fmla="*/ 1689777 h 6219335"/>
              <a:gd name="connsiteX7-141" fmla="*/ 1771817 w 3403932"/>
              <a:gd name="connsiteY7-142" fmla="*/ 0 h 6219335"/>
              <a:gd name="connsiteX0-143" fmla="*/ 1771817 w 3403932"/>
              <a:gd name="connsiteY0-144" fmla="*/ 0 h 6219335"/>
              <a:gd name="connsiteX1-145" fmla="*/ 2692959 w 3403932"/>
              <a:gd name="connsiteY1-146" fmla="*/ 1664377 h 6219335"/>
              <a:gd name="connsiteX2-147" fmla="*/ 2173801 w 3403932"/>
              <a:gd name="connsiteY2-148" fmla="*/ 1588177 h 6219335"/>
              <a:gd name="connsiteX3-149" fmla="*/ 3403932 w 3403932"/>
              <a:gd name="connsiteY3-150" fmla="*/ 6143135 h 6219335"/>
              <a:gd name="connsiteX4-151" fmla="*/ 0 w 3403932"/>
              <a:gd name="connsiteY4-152" fmla="*/ 6219335 h 6219335"/>
              <a:gd name="connsiteX5-153" fmla="*/ 1369831 w 3403932"/>
              <a:gd name="connsiteY5-154" fmla="*/ 1588177 h 6219335"/>
              <a:gd name="connsiteX6-155" fmla="*/ 825274 w 3403932"/>
              <a:gd name="connsiteY6-156" fmla="*/ 1689777 h 6219335"/>
              <a:gd name="connsiteX7-157" fmla="*/ 1771817 w 3403932"/>
              <a:gd name="connsiteY7-158" fmla="*/ 0 h 6219335"/>
              <a:gd name="connsiteX0-159" fmla="*/ 1822617 w 3403932"/>
              <a:gd name="connsiteY0-160" fmla="*/ 0 h 5444635"/>
              <a:gd name="connsiteX1-161" fmla="*/ 2692959 w 3403932"/>
              <a:gd name="connsiteY1-162" fmla="*/ 889677 h 5444635"/>
              <a:gd name="connsiteX2-163" fmla="*/ 2173801 w 3403932"/>
              <a:gd name="connsiteY2-164" fmla="*/ 813477 h 5444635"/>
              <a:gd name="connsiteX3-165" fmla="*/ 3403932 w 3403932"/>
              <a:gd name="connsiteY3-166" fmla="*/ 5368435 h 5444635"/>
              <a:gd name="connsiteX4-167" fmla="*/ 0 w 3403932"/>
              <a:gd name="connsiteY4-168" fmla="*/ 5444635 h 5444635"/>
              <a:gd name="connsiteX5-169" fmla="*/ 1369831 w 3403932"/>
              <a:gd name="connsiteY5-170" fmla="*/ 813477 h 5444635"/>
              <a:gd name="connsiteX6-171" fmla="*/ 825274 w 3403932"/>
              <a:gd name="connsiteY6-172" fmla="*/ 915077 h 5444635"/>
              <a:gd name="connsiteX7-173" fmla="*/ 1822617 w 3403932"/>
              <a:gd name="connsiteY7-174" fmla="*/ 0 h 5444635"/>
              <a:gd name="connsiteX0-175" fmla="*/ 1784517 w 3365832"/>
              <a:gd name="connsiteY0-176" fmla="*/ 0 h 5368435"/>
              <a:gd name="connsiteX1-177" fmla="*/ 2654859 w 3365832"/>
              <a:gd name="connsiteY1-178" fmla="*/ 889677 h 5368435"/>
              <a:gd name="connsiteX2-179" fmla="*/ 2135701 w 3365832"/>
              <a:gd name="connsiteY2-180" fmla="*/ 813477 h 5368435"/>
              <a:gd name="connsiteX3-181" fmla="*/ 3365832 w 3365832"/>
              <a:gd name="connsiteY3-182" fmla="*/ 5368435 h 5368435"/>
              <a:gd name="connsiteX4-183" fmla="*/ 0 w 3365832"/>
              <a:gd name="connsiteY4-184" fmla="*/ 5368435 h 5368435"/>
              <a:gd name="connsiteX5-185" fmla="*/ 1331731 w 3365832"/>
              <a:gd name="connsiteY5-186" fmla="*/ 813477 h 5368435"/>
              <a:gd name="connsiteX6-187" fmla="*/ 787174 w 3365832"/>
              <a:gd name="connsiteY6-188" fmla="*/ 915077 h 5368435"/>
              <a:gd name="connsiteX7-189" fmla="*/ 1784517 w 3365832"/>
              <a:gd name="connsiteY7-190" fmla="*/ 0 h 5368435"/>
              <a:gd name="connsiteX0-191" fmla="*/ 1784517 w 3492832"/>
              <a:gd name="connsiteY0-192" fmla="*/ 0 h 5368435"/>
              <a:gd name="connsiteX1-193" fmla="*/ 2654859 w 3492832"/>
              <a:gd name="connsiteY1-194" fmla="*/ 889677 h 5368435"/>
              <a:gd name="connsiteX2-195" fmla="*/ 2135701 w 3492832"/>
              <a:gd name="connsiteY2-196" fmla="*/ 813477 h 5368435"/>
              <a:gd name="connsiteX3-197" fmla="*/ 3492832 w 3492832"/>
              <a:gd name="connsiteY3-198" fmla="*/ 5368435 h 5368435"/>
              <a:gd name="connsiteX4-199" fmla="*/ 0 w 3492832"/>
              <a:gd name="connsiteY4-200" fmla="*/ 5368435 h 5368435"/>
              <a:gd name="connsiteX5-201" fmla="*/ 1331731 w 3492832"/>
              <a:gd name="connsiteY5-202" fmla="*/ 813477 h 5368435"/>
              <a:gd name="connsiteX6-203" fmla="*/ 787174 w 3492832"/>
              <a:gd name="connsiteY6-204" fmla="*/ 915077 h 5368435"/>
              <a:gd name="connsiteX7-205" fmla="*/ 1784517 w 3492832"/>
              <a:gd name="connsiteY7-206" fmla="*/ 0 h 5368435"/>
              <a:gd name="connsiteX0-207" fmla="*/ 1784517 w 3581732"/>
              <a:gd name="connsiteY0-208" fmla="*/ 0 h 5393835"/>
              <a:gd name="connsiteX1-209" fmla="*/ 2654859 w 3581732"/>
              <a:gd name="connsiteY1-210" fmla="*/ 889677 h 5393835"/>
              <a:gd name="connsiteX2-211" fmla="*/ 2135701 w 3581732"/>
              <a:gd name="connsiteY2-212" fmla="*/ 813477 h 5393835"/>
              <a:gd name="connsiteX3-213" fmla="*/ 3581732 w 3581732"/>
              <a:gd name="connsiteY3-214" fmla="*/ 5393835 h 5393835"/>
              <a:gd name="connsiteX4-215" fmla="*/ 0 w 3581732"/>
              <a:gd name="connsiteY4-216" fmla="*/ 5368435 h 5393835"/>
              <a:gd name="connsiteX5-217" fmla="*/ 1331731 w 3581732"/>
              <a:gd name="connsiteY5-218" fmla="*/ 813477 h 5393835"/>
              <a:gd name="connsiteX6-219" fmla="*/ 787174 w 3581732"/>
              <a:gd name="connsiteY6-220" fmla="*/ 915077 h 5393835"/>
              <a:gd name="connsiteX7-221" fmla="*/ 1784517 w 3581732"/>
              <a:gd name="connsiteY7-222" fmla="*/ 0 h 5393835"/>
              <a:gd name="connsiteX0-223" fmla="*/ 1784517 w 3581732"/>
              <a:gd name="connsiteY0-224" fmla="*/ 0 h 5393835"/>
              <a:gd name="connsiteX1-225" fmla="*/ 2654859 w 3581732"/>
              <a:gd name="connsiteY1-226" fmla="*/ 889677 h 5393835"/>
              <a:gd name="connsiteX2-227" fmla="*/ 2135701 w 3581732"/>
              <a:gd name="connsiteY2-228" fmla="*/ 813477 h 5393835"/>
              <a:gd name="connsiteX3-229" fmla="*/ 3581732 w 3581732"/>
              <a:gd name="connsiteY3-230" fmla="*/ 5393835 h 5393835"/>
              <a:gd name="connsiteX4-231" fmla="*/ 0 w 3581732"/>
              <a:gd name="connsiteY4-232" fmla="*/ 5368435 h 5393835"/>
              <a:gd name="connsiteX5-233" fmla="*/ 1331731 w 3581732"/>
              <a:gd name="connsiteY5-234" fmla="*/ 813477 h 5393835"/>
              <a:gd name="connsiteX6-235" fmla="*/ 787174 w 3581732"/>
              <a:gd name="connsiteY6-236" fmla="*/ 915077 h 5393835"/>
              <a:gd name="connsiteX7-237" fmla="*/ 1784517 w 3581732"/>
              <a:gd name="connsiteY7-238" fmla="*/ 0 h 5393835"/>
              <a:gd name="connsiteX0-239" fmla="*/ 1784517 w 3581732"/>
              <a:gd name="connsiteY0-240" fmla="*/ 0 h 5393835"/>
              <a:gd name="connsiteX1-241" fmla="*/ 2654859 w 3581732"/>
              <a:gd name="connsiteY1-242" fmla="*/ 889677 h 5393835"/>
              <a:gd name="connsiteX2-243" fmla="*/ 2135701 w 3581732"/>
              <a:gd name="connsiteY2-244" fmla="*/ 813477 h 5393835"/>
              <a:gd name="connsiteX3-245" fmla="*/ 3581732 w 3581732"/>
              <a:gd name="connsiteY3-246" fmla="*/ 5393835 h 5393835"/>
              <a:gd name="connsiteX4-247" fmla="*/ 0 w 3581732"/>
              <a:gd name="connsiteY4-248" fmla="*/ 5368435 h 5393835"/>
              <a:gd name="connsiteX5-249" fmla="*/ 1331731 w 3581732"/>
              <a:gd name="connsiteY5-250" fmla="*/ 813477 h 5393835"/>
              <a:gd name="connsiteX6-251" fmla="*/ 787174 w 3581732"/>
              <a:gd name="connsiteY6-252" fmla="*/ 915077 h 5393835"/>
              <a:gd name="connsiteX7-253" fmla="*/ 1784517 w 3581732"/>
              <a:gd name="connsiteY7-254" fmla="*/ 0 h 5393835"/>
              <a:gd name="connsiteX0-255" fmla="*/ 1784517 w 3581732"/>
              <a:gd name="connsiteY0-256" fmla="*/ 0 h 5393835"/>
              <a:gd name="connsiteX1-257" fmla="*/ 2654859 w 3581732"/>
              <a:gd name="connsiteY1-258" fmla="*/ 889677 h 5393835"/>
              <a:gd name="connsiteX2-259" fmla="*/ 2135701 w 3581732"/>
              <a:gd name="connsiteY2-260" fmla="*/ 813477 h 5393835"/>
              <a:gd name="connsiteX3-261" fmla="*/ 3581732 w 3581732"/>
              <a:gd name="connsiteY3-262" fmla="*/ 5393835 h 5393835"/>
              <a:gd name="connsiteX4-263" fmla="*/ 0 w 3581732"/>
              <a:gd name="connsiteY4-264" fmla="*/ 5368435 h 5393835"/>
              <a:gd name="connsiteX5-265" fmla="*/ 1331731 w 3581732"/>
              <a:gd name="connsiteY5-266" fmla="*/ 813477 h 5393835"/>
              <a:gd name="connsiteX6-267" fmla="*/ 787174 w 3581732"/>
              <a:gd name="connsiteY6-268" fmla="*/ 915077 h 5393835"/>
              <a:gd name="connsiteX7-269" fmla="*/ 1784517 w 3581732"/>
              <a:gd name="connsiteY7-270" fmla="*/ 0 h 5393835"/>
              <a:gd name="connsiteX0-271" fmla="*/ 1784517 w 3581732"/>
              <a:gd name="connsiteY0-272" fmla="*/ 0 h 5393835"/>
              <a:gd name="connsiteX1-273" fmla="*/ 2654859 w 3581732"/>
              <a:gd name="connsiteY1-274" fmla="*/ 889677 h 5393835"/>
              <a:gd name="connsiteX2-275" fmla="*/ 2135701 w 3581732"/>
              <a:gd name="connsiteY2-276" fmla="*/ 813477 h 5393835"/>
              <a:gd name="connsiteX3-277" fmla="*/ 3581732 w 3581732"/>
              <a:gd name="connsiteY3-278" fmla="*/ 5393835 h 5393835"/>
              <a:gd name="connsiteX4-279" fmla="*/ 0 w 3581732"/>
              <a:gd name="connsiteY4-280" fmla="*/ 5368435 h 5393835"/>
              <a:gd name="connsiteX5-281" fmla="*/ 1331731 w 3581732"/>
              <a:gd name="connsiteY5-282" fmla="*/ 813477 h 5393835"/>
              <a:gd name="connsiteX6-283" fmla="*/ 787174 w 3581732"/>
              <a:gd name="connsiteY6-284" fmla="*/ 915077 h 5393835"/>
              <a:gd name="connsiteX7-285" fmla="*/ 1784517 w 3581732"/>
              <a:gd name="connsiteY7-286" fmla="*/ 0 h 5393835"/>
              <a:gd name="connsiteX0-287" fmla="*/ 1784517 w 3581732"/>
              <a:gd name="connsiteY0-288" fmla="*/ 0 h 5393835"/>
              <a:gd name="connsiteX1-289" fmla="*/ 2654859 w 3581732"/>
              <a:gd name="connsiteY1-290" fmla="*/ 889677 h 5393835"/>
              <a:gd name="connsiteX2-291" fmla="*/ 2110301 w 3581732"/>
              <a:gd name="connsiteY2-292" fmla="*/ 711877 h 5393835"/>
              <a:gd name="connsiteX3-293" fmla="*/ 3581732 w 3581732"/>
              <a:gd name="connsiteY3-294" fmla="*/ 5393835 h 5393835"/>
              <a:gd name="connsiteX4-295" fmla="*/ 0 w 3581732"/>
              <a:gd name="connsiteY4-296" fmla="*/ 5368435 h 5393835"/>
              <a:gd name="connsiteX5-297" fmla="*/ 1331731 w 3581732"/>
              <a:gd name="connsiteY5-298" fmla="*/ 813477 h 5393835"/>
              <a:gd name="connsiteX6-299" fmla="*/ 787174 w 3581732"/>
              <a:gd name="connsiteY6-300" fmla="*/ 915077 h 5393835"/>
              <a:gd name="connsiteX7-301" fmla="*/ 1784517 w 3581732"/>
              <a:gd name="connsiteY7-302" fmla="*/ 0 h 5393835"/>
              <a:gd name="connsiteX0-303" fmla="*/ 1784517 w 3581732"/>
              <a:gd name="connsiteY0-304" fmla="*/ 0 h 5393835"/>
              <a:gd name="connsiteX1-305" fmla="*/ 2654859 w 3581732"/>
              <a:gd name="connsiteY1-306" fmla="*/ 889677 h 5393835"/>
              <a:gd name="connsiteX2-307" fmla="*/ 2110301 w 3581732"/>
              <a:gd name="connsiteY2-308" fmla="*/ 711877 h 5393835"/>
              <a:gd name="connsiteX3-309" fmla="*/ 3581732 w 3581732"/>
              <a:gd name="connsiteY3-310" fmla="*/ 5393835 h 5393835"/>
              <a:gd name="connsiteX4-311" fmla="*/ 0 w 3581732"/>
              <a:gd name="connsiteY4-312" fmla="*/ 5368435 h 5393835"/>
              <a:gd name="connsiteX5-313" fmla="*/ 1331731 w 3581732"/>
              <a:gd name="connsiteY5-314" fmla="*/ 737277 h 5393835"/>
              <a:gd name="connsiteX6-315" fmla="*/ 787174 w 3581732"/>
              <a:gd name="connsiteY6-316" fmla="*/ 915077 h 5393835"/>
              <a:gd name="connsiteX7-317" fmla="*/ 1784517 w 3581732"/>
              <a:gd name="connsiteY7-318" fmla="*/ 0 h 5393835"/>
              <a:gd name="connsiteX0-319" fmla="*/ 1784517 w 3581732"/>
              <a:gd name="connsiteY0-320" fmla="*/ 0 h 5393835"/>
              <a:gd name="connsiteX1-321" fmla="*/ 2654859 w 3581732"/>
              <a:gd name="connsiteY1-322" fmla="*/ 889677 h 5393835"/>
              <a:gd name="connsiteX2-323" fmla="*/ 2110301 w 3581732"/>
              <a:gd name="connsiteY2-324" fmla="*/ 711877 h 5393835"/>
              <a:gd name="connsiteX3-325" fmla="*/ 3581732 w 3581732"/>
              <a:gd name="connsiteY3-326" fmla="*/ 5393835 h 5393835"/>
              <a:gd name="connsiteX4-327" fmla="*/ 0 w 3581732"/>
              <a:gd name="connsiteY4-328" fmla="*/ 5368435 h 5393835"/>
              <a:gd name="connsiteX5-329" fmla="*/ 1331731 w 3581732"/>
              <a:gd name="connsiteY5-330" fmla="*/ 749977 h 5393835"/>
              <a:gd name="connsiteX6-331" fmla="*/ 787174 w 3581732"/>
              <a:gd name="connsiteY6-332" fmla="*/ 915077 h 5393835"/>
              <a:gd name="connsiteX7-333" fmla="*/ 1784517 w 3581732"/>
              <a:gd name="connsiteY7-334" fmla="*/ 0 h 5393835"/>
              <a:gd name="connsiteX0-335" fmla="*/ 1784517 w 3581732"/>
              <a:gd name="connsiteY0-336" fmla="*/ 0 h 5393835"/>
              <a:gd name="connsiteX1-337" fmla="*/ 2654859 w 3581732"/>
              <a:gd name="connsiteY1-338" fmla="*/ 889677 h 5393835"/>
              <a:gd name="connsiteX2-339" fmla="*/ 2110301 w 3581732"/>
              <a:gd name="connsiteY2-340" fmla="*/ 711877 h 5393835"/>
              <a:gd name="connsiteX3-341" fmla="*/ 3581732 w 3581732"/>
              <a:gd name="connsiteY3-342" fmla="*/ 5393835 h 5393835"/>
              <a:gd name="connsiteX4-343" fmla="*/ 0 w 3581732"/>
              <a:gd name="connsiteY4-344" fmla="*/ 5368435 h 5393835"/>
              <a:gd name="connsiteX5-345" fmla="*/ 1331731 w 3581732"/>
              <a:gd name="connsiteY5-346" fmla="*/ 711877 h 5393835"/>
              <a:gd name="connsiteX6-347" fmla="*/ 787174 w 3581732"/>
              <a:gd name="connsiteY6-348" fmla="*/ 915077 h 5393835"/>
              <a:gd name="connsiteX7-349" fmla="*/ 1784517 w 3581732"/>
              <a:gd name="connsiteY7-350" fmla="*/ 0 h 5393835"/>
              <a:gd name="connsiteX0-351" fmla="*/ 1784517 w 3581732"/>
              <a:gd name="connsiteY0-352" fmla="*/ 0 h 5393835"/>
              <a:gd name="connsiteX1-353" fmla="*/ 2654859 w 3581732"/>
              <a:gd name="connsiteY1-354" fmla="*/ 915077 h 5393835"/>
              <a:gd name="connsiteX2-355" fmla="*/ 2110301 w 3581732"/>
              <a:gd name="connsiteY2-356" fmla="*/ 711877 h 5393835"/>
              <a:gd name="connsiteX3-357" fmla="*/ 3581732 w 3581732"/>
              <a:gd name="connsiteY3-358" fmla="*/ 5393835 h 5393835"/>
              <a:gd name="connsiteX4-359" fmla="*/ 0 w 3581732"/>
              <a:gd name="connsiteY4-360" fmla="*/ 5368435 h 5393835"/>
              <a:gd name="connsiteX5-361" fmla="*/ 1331731 w 3581732"/>
              <a:gd name="connsiteY5-362" fmla="*/ 711877 h 5393835"/>
              <a:gd name="connsiteX6-363" fmla="*/ 787174 w 3581732"/>
              <a:gd name="connsiteY6-364" fmla="*/ 915077 h 5393835"/>
              <a:gd name="connsiteX7-365" fmla="*/ 1784517 w 3581732"/>
              <a:gd name="connsiteY7-366" fmla="*/ 0 h 5393835"/>
              <a:gd name="connsiteX0-367" fmla="*/ 1784517 w 3581732"/>
              <a:gd name="connsiteY0-368" fmla="*/ 0 h 5393835"/>
              <a:gd name="connsiteX1-369" fmla="*/ 2692959 w 3581732"/>
              <a:gd name="connsiteY1-370" fmla="*/ 902377 h 5393835"/>
              <a:gd name="connsiteX2-371" fmla="*/ 2110301 w 3581732"/>
              <a:gd name="connsiteY2-372" fmla="*/ 711877 h 5393835"/>
              <a:gd name="connsiteX3-373" fmla="*/ 3581732 w 3581732"/>
              <a:gd name="connsiteY3-374" fmla="*/ 5393835 h 5393835"/>
              <a:gd name="connsiteX4-375" fmla="*/ 0 w 3581732"/>
              <a:gd name="connsiteY4-376" fmla="*/ 5368435 h 5393835"/>
              <a:gd name="connsiteX5-377" fmla="*/ 1331731 w 3581732"/>
              <a:gd name="connsiteY5-378" fmla="*/ 711877 h 5393835"/>
              <a:gd name="connsiteX6-379" fmla="*/ 787174 w 3581732"/>
              <a:gd name="connsiteY6-380" fmla="*/ 915077 h 5393835"/>
              <a:gd name="connsiteX7-381" fmla="*/ 1784517 w 3581732"/>
              <a:gd name="connsiteY7-382" fmla="*/ 0 h 5393835"/>
              <a:gd name="connsiteX0-383" fmla="*/ 1784517 w 3581732"/>
              <a:gd name="connsiteY0-384" fmla="*/ 0 h 5393835"/>
              <a:gd name="connsiteX1-385" fmla="*/ 2692959 w 3581732"/>
              <a:gd name="connsiteY1-386" fmla="*/ 902377 h 5393835"/>
              <a:gd name="connsiteX2-387" fmla="*/ 2110301 w 3581732"/>
              <a:gd name="connsiteY2-388" fmla="*/ 711877 h 5393835"/>
              <a:gd name="connsiteX3-389" fmla="*/ 3581732 w 3581732"/>
              <a:gd name="connsiteY3-390" fmla="*/ 5393835 h 5393835"/>
              <a:gd name="connsiteX4-391" fmla="*/ 0 w 3581732"/>
              <a:gd name="connsiteY4-392" fmla="*/ 5368435 h 5393835"/>
              <a:gd name="connsiteX5-393" fmla="*/ 1484131 w 3581732"/>
              <a:gd name="connsiteY5-394" fmla="*/ 699177 h 5393835"/>
              <a:gd name="connsiteX6-395" fmla="*/ 787174 w 3581732"/>
              <a:gd name="connsiteY6-396" fmla="*/ 915077 h 5393835"/>
              <a:gd name="connsiteX7-397" fmla="*/ 1784517 w 3581732"/>
              <a:gd name="connsiteY7-398" fmla="*/ 0 h 5393835"/>
              <a:gd name="connsiteX0-399" fmla="*/ 1784517 w 3581732"/>
              <a:gd name="connsiteY0-400" fmla="*/ 0 h 5393835"/>
              <a:gd name="connsiteX1-401" fmla="*/ 2692959 w 3581732"/>
              <a:gd name="connsiteY1-402" fmla="*/ 902377 h 5393835"/>
              <a:gd name="connsiteX2-403" fmla="*/ 2110301 w 3581732"/>
              <a:gd name="connsiteY2-404" fmla="*/ 711877 h 5393835"/>
              <a:gd name="connsiteX3-405" fmla="*/ 3581732 w 3581732"/>
              <a:gd name="connsiteY3-406" fmla="*/ 5393835 h 5393835"/>
              <a:gd name="connsiteX4-407" fmla="*/ 0 w 3581732"/>
              <a:gd name="connsiteY4-408" fmla="*/ 5368435 h 5393835"/>
              <a:gd name="connsiteX5-409" fmla="*/ 1484131 w 3581732"/>
              <a:gd name="connsiteY5-410" fmla="*/ 699177 h 5393835"/>
              <a:gd name="connsiteX6-411" fmla="*/ 787174 w 3581732"/>
              <a:gd name="connsiteY6-412" fmla="*/ 915077 h 5393835"/>
              <a:gd name="connsiteX7-413" fmla="*/ 1784517 w 3581732"/>
              <a:gd name="connsiteY7-414" fmla="*/ 0 h 5393835"/>
              <a:gd name="connsiteX0-415" fmla="*/ 1784517 w 3581732"/>
              <a:gd name="connsiteY0-416" fmla="*/ 0 h 5393835"/>
              <a:gd name="connsiteX1-417" fmla="*/ 2692959 w 3581732"/>
              <a:gd name="connsiteY1-418" fmla="*/ 902377 h 5393835"/>
              <a:gd name="connsiteX2-419" fmla="*/ 2110301 w 3581732"/>
              <a:gd name="connsiteY2-420" fmla="*/ 711877 h 5393835"/>
              <a:gd name="connsiteX3-421" fmla="*/ 3581732 w 3581732"/>
              <a:gd name="connsiteY3-422" fmla="*/ 5393835 h 5393835"/>
              <a:gd name="connsiteX4-423" fmla="*/ 0 w 3581732"/>
              <a:gd name="connsiteY4-424" fmla="*/ 5368435 h 5393835"/>
              <a:gd name="connsiteX5-425" fmla="*/ 1484131 w 3581732"/>
              <a:gd name="connsiteY5-426" fmla="*/ 699177 h 5393835"/>
              <a:gd name="connsiteX6-427" fmla="*/ 914174 w 3581732"/>
              <a:gd name="connsiteY6-428" fmla="*/ 775377 h 5393835"/>
              <a:gd name="connsiteX7-429" fmla="*/ 1784517 w 3581732"/>
              <a:gd name="connsiteY7-430" fmla="*/ 0 h 5393835"/>
              <a:gd name="connsiteX0-431" fmla="*/ 1784517 w 3581732"/>
              <a:gd name="connsiteY0-432" fmla="*/ 0 h 5393835"/>
              <a:gd name="connsiteX1-433" fmla="*/ 2692959 w 3581732"/>
              <a:gd name="connsiteY1-434" fmla="*/ 762677 h 5393835"/>
              <a:gd name="connsiteX2-435" fmla="*/ 2110301 w 3581732"/>
              <a:gd name="connsiteY2-436" fmla="*/ 711877 h 5393835"/>
              <a:gd name="connsiteX3-437" fmla="*/ 3581732 w 3581732"/>
              <a:gd name="connsiteY3-438" fmla="*/ 5393835 h 5393835"/>
              <a:gd name="connsiteX4-439" fmla="*/ 0 w 3581732"/>
              <a:gd name="connsiteY4-440" fmla="*/ 5368435 h 5393835"/>
              <a:gd name="connsiteX5-441" fmla="*/ 1484131 w 3581732"/>
              <a:gd name="connsiteY5-442" fmla="*/ 699177 h 5393835"/>
              <a:gd name="connsiteX6-443" fmla="*/ 914174 w 3581732"/>
              <a:gd name="connsiteY6-444" fmla="*/ 775377 h 5393835"/>
              <a:gd name="connsiteX7-445" fmla="*/ 1784517 w 3581732"/>
              <a:gd name="connsiteY7-446" fmla="*/ 0 h 5393835"/>
              <a:gd name="connsiteX0-447" fmla="*/ 1784517 w 3581732"/>
              <a:gd name="connsiteY0-448" fmla="*/ 0 h 5393835"/>
              <a:gd name="connsiteX1-449" fmla="*/ 2667559 w 3581732"/>
              <a:gd name="connsiteY1-450" fmla="*/ 965877 h 5393835"/>
              <a:gd name="connsiteX2-451" fmla="*/ 2110301 w 3581732"/>
              <a:gd name="connsiteY2-452" fmla="*/ 711877 h 5393835"/>
              <a:gd name="connsiteX3-453" fmla="*/ 3581732 w 3581732"/>
              <a:gd name="connsiteY3-454" fmla="*/ 5393835 h 5393835"/>
              <a:gd name="connsiteX4-455" fmla="*/ 0 w 3581732"/>
              <a:gd name="connsiteY4-456" fmla="*/ 5368435 h 5393835"/>
              <a:gd name="connsiteX5-457" fmla="*/ 1484131 w 3581732"/>
              <a:gd name="connsiteY5-458" fmla="*/ 699177 h 5393835"/>
              <a:gd name="connsiteX6-459" fmla="*/ 914174 w 3581732"/>
              <a:gd name="connsiteY6-460" fmla="*/ 775377 h 5393835"/>
              <a:gd name="connsiteX7-461" fmla="*/ 1784517 w 3581732"/>
              <a:gd name="connsiteY7-462" fmla="*/ 0 h 5393835"/>
              <a:gd name="connsiteX0-463" fmla="*/ 1784517 w 3581732"/>
              <a:gd name="connsiteY0-464" fmla="*/ 0 h 5393835"/>
              <a:gd name="connsiteX1-465" fmla="*/ 2667559 w 3581732"/>
              <a:gd name="connsiteY1-466" fmla="*/ 965877 h 5393835"/>
              <a:gd name="connsiteX2-467" fmla="*/ 2110301 w 3581732"/>
              <a:gd name="connsiteY2-468" fmla="*/ 711877 h 5393835"/>
              <a:gd name="connsiteX3-469" fmla="*/ 3581732 w 3581732"/>
              <a:gd name="connsiteY3-470" fmla="*/ 5393835 h 5393835"/>
              <a:gd name="connsiteX4-471" fmla="*/ 0 w 3581732"/>
              <a:gd name="connsiteY4-472" fmla="*/ 5368435 h 5393835"/>
              <a:gd name="connsiteX5-473" fmla="*/ 1484131 w 3581732"/>
              <a:gd name="connsiteY5-474" fmla="*/ 699177 h 5393835"/>
              <a:gd name="connsiteX6-475" fmla="*/ 914174 w 3581732"/>
              <a:gd name="connsiteY6-476" fmla="*/ 927777 h 5393835"/>
              <a:gd name="connsiteX7-477" fmla="*/ 1784517 w 3581732"/>
              <a:gd name="connsiteY7-478" fmla="*/ 0 h 5393835"/>
              <a:gd name="connsiteX0-479" fmla="*/ 1784517 w 3581732"/>
              <a:gd name="connsiteY0-480" fmla="*/ 0 h 5393835"/>
              <a:gd name="connsiteX1-481" fmla="*/ 2667559 w 3581732"/>
              <a:gd name="connsiteY1-482" fmla="*/ 965877 h 5393835"/>
              <a:gd name="connsiteX2-483" fmla="*/ 2110301 w 3581732"/>
              <a:gd name="connsiteY2-484" fmla="*/ 711877 h 5393835"/>
              <a:gd name="connsiteX3-485" fmla="*/ 3581732 w 3581732"/>
              <a:gd name="connsiteY3-486" fmla="*/ 5393835 h 5393835"/>
              <a:gd name="connsiteX4-487" fmla="*/ 0 w 3581732"/>
              <a:gd name="connsiteY4-488" fmla="*/ 5368435 h 5393835"/>
              <a:gd name="connsiteX5-489" fmla="*/ 1471431 w 3581732"/>
              <a:gd name="connsiteY5-490" fmla="*/ 864277 h 5393835"/>
              <a:gd name="connsiteX6-491" fmla="*/ 914174 w 3581732"/>
              <a:gd name="connsiteY6-492" fmla="*/ 927777 h 5393835"/>
              <a:gd name="connsiteX7-493" fmla="*/ 1784517 w 3581732"/>
              <a:gd name="connsiteY7-494" fmla="*/ 0 h 5393835"/>
              <a:gd name="connsiteX0-495" fmla="*/ 1784517 w 3581732"/>
              <a:gd name="connsiteY0-496" fmla="*/ 0 h 5393835"/>
              <a:gd name="connsiteX1-497" fmla="*/ 2667559 w 3581732"/>
              <a:gd name="connsiteY1-498" fmla="*/ 965877 h 5393835"/>
              <a:gd name="connsiteX2-499" fmla="*/ 2084901 w 3581732"/>
              <a:gd name="connsiteY2-500" fmla="*/ 876977 h 5393835"/>
              <a:gd name="connsiteX3-501" fmla="*/ 3581732 w 3581732"/>
              <a:gd name="connsiteY3-502" fmla="*/ 5393835 h 5393835"/>
              <a:gd name="connsiteX4-503" fmla="*/ 0 w 3581732"/>
              <a:gd name="connsiteY4-504" fmla="*/ 5368435 h 5393835"/>
              <a:gd name="connsiteX5-505" fmla="*/ 1471431 w 3581732"/>
              <a:gd name="connsiteY5-506" fmla="*/ 864277 h 5393835"/>
              <a:gd name="connsiteX6-507" fmla="*/ 914174 w 3581732"/>
              <a:gd name="connsiteY6-508" fmla="*/ 927777 h 5393835"/>
              <a:gd name="connsiteX7-509" fmla="*/ 1784517 w 3581732"/>
              <a:gd name="connsiteY7-510" fmla="*/ 0 h 5393835"/>
            </a:gdLst>
            <a:ahLst/>
            <a:cxnLst/>
            <a:rect l="l" t="t" r="r" b="b"/>
            <a:pathLst>
              <a:path w="3581732" h="5393835">
                <a:moveTo>
                  <a:pt x="1784517" y="0"/>
                </a:moveTo>
                <a:lnTo>
                  <a:pt x="2667559" y="965877"/>
                </a:lnTo>
                <a:lnTo>
                  <a:pt x="2084901" y="876977"/>
                </a:lnTo>
                <a:cubicBezTo>
                  <a:pt x="2088545" y="2496896"/>
                  <a:pt x="2498588" y="4116816"/>
                  <a:pt x="3581732" y="5393835"/>
                </a:cubicBezTo>
                <a:lnTo>
                  <a:pt x="0" y="5368435"/>
                </a:lnTo>
                <a:cubicBezTo>
                  <a:pt x="1129710" y="4193016"/>
                  <a:pt x="1383121" y="2661996"/>
                  <a:pt x="1471431" y="864277"/>
                </a:cubicBezTo>
                <a:lnTo>
                  <a:pt x="914174" y="927777"/>
                </a:lnTo>
                <a:lnTo>
                  <a:pt x="1784517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15000"/>
                </a:schemeClr>
              </a:gs>
              <a:gs pos="100000">
                <a:schemeClr val="accent2">
                  <a:alpha val="0"/>
                  <a:lumMod val="0"/>
                  <a:lumOff val="10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资产配置合理性</a:t>
            </a: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445002" y="2835106"/>
            <a:ext cx="3301999" cy="2786676"/>
            <a:chOff x="4445002" y="2835106"/>
            <a:chExt cx="3301999" cy="2786676"/>
          </a:xfrm>
        </p:grpSpPr>
        <p:sp>
          <p:nvSpPr>
            <p:cNvPr id="4" name="标题 1"/>
            <p:cNvSpPr txBox="1"/>
            <p:nvPr/>
          </p:nvSpPr>
          <p:spPr>
            <a:xfrm>
              <a:off x="5482829" y="3592568"/>
              <a:ext cx="1295674" cy="1347290"/>
            </a:xfrm>
            <a:custGeom>
              <a:avLst/>
              <a:gdLst>
                <a:gd name="connsiteX0" fmla="*/ 198153 w 692417"/>
                <a:gd name="connsiteY0" fmla="*/ 663680 h 720001"/>
                <a:gd name="connsiteX1" fmla="*/ 239787 w 692417"/>
                <a:gd name="connsiteY1" fmla="*/ 663680 h 720001"/>
                <a:gd name="connsiteX2" fmla="*/ 295235 w 692417"/>
                <a:gd name="connsiteY2" fmla="*/ 663680 h 720001"/>
                <a:gd name="connsiteX3" fmla="*/ 397182 w 692417"/>
                <a:gd name="connsiteY3" fmla="*/ 663680 h 720001"/>
                <a:gd name="connsiteX4" fmla="*/ 452630 w 692417"/>
                <a:gd name="connsiteY4" fmla="*/ 663680 h 720001"/>
                <a:gd name="connsiteX5" fmla="*/ 494264 w 692417"/>
                <a:gd name="connsiteY5" fmla="*/ 663680 h 720001"/>
                <a:gd name="connsiteX6" fmla="*/ 522425 w 692417"/>
                <a:gd name="connsiteY6" fmla="*/ 691841 h 720001"/>
                <a:gd name="connsiteX7" fmla="*/ 494264 w 692417"/>
                <a:gd name="connsiteY7" fmla="*/ 720001 h 720001"/>
                <a:gd name="connsiteX8" fmla="*/ 452630 w 692417"/>
                <a:gd name="connsiteY8" fmla="*/ 720001 h 720001"/>
                <a:gd name="connsiteX9" fmla="*/ 397182 w 692417"/>
                <a:gd name="connsiteY9" fmla="*/ 720001 h 720001"/>
                <a:gd name="connsiteX10" fmla="*/ 295235 w 692417"/>
                <a:gd name="connsiteY10" fmla="*/ 720001 h 720001"/>
                <a:gd name="connsiteX11" fmla="*/ 239787 w 692417"/>
                <a:gd name="connsiteY11" fmla="*/ 720001 h 720001"/>
                <a:gd name="connsiteX12" fmla="*/ 198153 w 692417"/>
                <a:gd name="connsiteY12" fmla="*/ 720001 h 720001"/>
                <a:gd name="connsiteX13" fmla="*/ 169992 w 692417"/>
                <a:gd name="connsiteY13" fmla="*/ 691841 h 720001"/>
                <a:gd name="connsiteX14" fmla="*/ 198153 w 692417"/>
                <a:gd name="connsiteY14" fmla="*/ 663680 h 720001"/>
                <a:gd name="connsiteX15" fmla="*/ 154400 w 692417"/>
                <a:gd name="connsiteY15" fmla="*/ 572143 h 720001"/>
                <a:gd name="connsiteX16" fmla="*/ 154241 w 692417"/>
                <a:gd name="connsiteY16" fmla="*/ 572597 h 720001"/>
                <a:gd name="connsiteX17" fmla="*/ 160423 w 692417"/>
                <a:gd name="connsiteY17" fmla="*/ 572597 h 720001"/>
                <a:gd name="connsiteX18" fmla="*/ 346215 w 692417"/>
                <a:gd name="connsiteY18" fmla="*/ 0 h 720001"/>
                <a:gd name="connsiteX19" fmla="*/ 456041 w 692417"/>
                <a:gd name="connsiteY19" fmla="*/ 22341 h 720001"/>
                <a:gd name="connsiteX20" fmla="*/ 545873 w 692417"/>
                <a:gd name="connsiteY20" fmla="*/ 82980 h 720001"/>
                <a:gd name="connsiteX21" fmla="*/ 606513 w 692417"/>
                <a:gd name="connsiteY21" fmla="*/ 172812 h 720001"/>
                <a:gd name="connsiteX22" fmla="*/ 628853 w 692417"/>
                <a:gd name="connsiteY22" fmla="*/ 282638 h 720001"/>
                <a:gd name="connsiteX23" fmla="*/ 628853 w 692417"/>
                <a:gd name="connsiteY23" fmla="*/ 493091 h 720001"/>
                <a:gd name="connsiteX24" fmla="*/ 687990 w 692417"/>
                <a:gd name="connsiteY24" fmla="*/ 585551 h 720001"/>
                <a:gd name="connsiteX25" fmla="*/ 688929 w 692417"/>
                <a:gd name="connsiteY25" fmla="*/ 614275 h 720001"/>
                <a:gd name="connsiteX26" fmla="*/ 664336 w 692417"/>
                <a:gd name="connsiteY26" fmla="*/ 628918 h 720001"/>
                <a:gd name="connsiteX27" fmla="*/ 28189 w 692417"/>
                <a:gd name="connsiteY27" fmla="*/ 628918 h 720001"/>
                <a:gd name="connsiteX28" fmla="*/ 3596 w 692417"/>
                <a:gd name="connsiteY28" fmla="*/ 614462 h 720001"/>
                <a:gd name="connsiteX29" fmla="*/ 4159 w 692417"/>
                <a:gd name="connsiteY29" fmla="*/ 585927 h 720001"/>
                <a:gd name="connsiteX30" fmla="*/ 63578 w 692417"/>
                <a:gd name="connsiteY30" fmla="*/ 489336 h 720001"/>
                <a:gd name="connsiteX31" fmla="*/ 63578 w 692417"/>
                <a:gd name="connsiteY31" fmla="*/ 282638 h 720001"/>
                <a:gd name="connsiteX32" fmla="*/ 85919 w 692417"/>
                <a:gd name="connsiteY32" fmla="*/ 172812 h 720001"/>
                <a:gd name="connsiteX33" fmla="*/ 146558 w 692417"/>
                <a:gd name="connsiteY33" fmla="*/ 82980 h 720001"/>
                <a:gd name="connsiteX34" fmla="*/ 236389 w 692417"/>
                <a:gd name="connsiteY34" fmla="*/ 22341 h 720001"/>
                <a:gd name="connsiteX35" fmla="*/ 346215 w 692417"/>
                <a:gd name="connsiteY35" fmla="*/ 0 h 720001"/>
              </a:gdLst>
              <a:ahLst/>
              <a:cxnLst/>
              <a:rect l="l" t="t" r="r" b="b"/>
              <a:pathLst>
                <a:path w="692417" h="720001">
                  <a:moveTo>
                    <a:pt x="198153" y="663680"/>
                  </a:moveTo>
                  <a:lnTo>
                    <a:pt x="239787" y="663680"/>
                  </a:lnTo>
                  <a:lnTo>
                    <a:pt x="295235" y="663680"/>
                  </a:lnTo>
                  <a:lnTo>
                    <a:pt x="397182" y="663680"/>
                  </a:lnTo>
                  <a:lnTo>
                    <a:pt x="452630" y="663680"/>
                  </a:lnTo>
                  <a:lnTo>
                    <a:pt x="494264" y="663680"/>
                  </a:lnTo>
                  <a:cubicBezTo>
                    <a:pt x="509847" y="663680"/>
                    <a:pt x="522425" y="676259"/>
                    <a:pt x="522425" y="691841"/>
                  </a:cubicBezTo>
                  <a:cubicBezTo>
                    <a:pt x="522425" y="707423"/>
                    <a:pt x="509753" y="720001"/>
                    <a:pt x="494264" y="720001"/>
                  </a:cubicBezTo>
                  <a:lnTo>
                    <a:pt x="452630" y="720001"/>
                  </a:lnTo>
                  <a:lnTo>
                    <a:pt x="397182" y="720001"/>
                  </a:lnTo>
                  <a:lnTo>
                    <a:pt x="295235" y="720001"/>
                  </a:lnTo>
                  <a:lnTo>
                    <a:pt x="239787" y="720001"/>
                  </a:lnTo>
                  <a:lnTo>
                    <a:pt x="198153" y="720001"/>
                  </a:lnTo>
                  <a:cubicBezTo>
                    <a:pt x="182571" y="720001"/>
                    <a:pt x="169992" y="707423"/>
                    <a:pt x="169992" y="691841"/>
                  </a:cubicBezTo>
                  <a:cubicBezTo>
                    <a:pt x="169992" y="676259"/>
                    <a:pt x="182571" y="663680"/>
                    <a:pt x="198153" y="663680"/>
                  </a:cubicBezTo>
                  <a:close/>
                  <a:moveTo>
                    <a:pt x="154400" y="572143"/>
                  </a:moveTo>
                  <a:lnTo>
                    <a:pt x="154241" y="572597"/>
                  </a:lnTo>
                  <a:lnTo>
                    <a:pt x="160423" y="572597"/>
                  </a:lnTo>
                  <a:close/>
                  <a:moveTo>
                    <a:pt x="346215" y="0"/>
                  </a:moveTo>
                  <a:cubicBezTo>
                    <a:pt x="384232" y="0"/>
                    <a:pt x="421122" y="7510"/>
                    <a:pt x="456041" y="22341"/>
                  </a:cubicBezTo>
                  <a:cubicBezTo>
                    <a:pt x="489646" y="36609"/>
                    <a:pt x="519872" y="57072"/>
                    <a:pt x="545873" y="82980"/>
                  </a:cubicBezTo>
                  <a:cubicBezTo>
                    <a:pt x="571875" y="108981"/>
                    <a:pt x="592245" y="139207"/>
                    <a:pt x="606513" y="172812"/>
                  </a:cubicBezTo>
                  <a:cubicBezTo>
                    <a:pt x="621344" y="207637"/>
                    <a:pt x="628853" y="244621"/>
                    <a:pt x="628853" y="282638"/>
                  </a:cubicBezTo>
                  <a:lnTo>
                    <a:pt x="628853" y="493091"/>
                  </a:lnTo>
                  <a:lnTo>
                    <a:pt x="687990" y="585551"/>
                  </a:lnTo>
                  <a:cubicBezTo>
                    <a:pt x="693528" y="594187"/>
                    <a:pt x="693904" y="605263"/>
                    <a:pt x="688929" y="614275"/>
                  </a:cubicBezTo>
                  <a:cubicBezTo>
                    <a:pt x="684048" y="623286"/>
                    <a:pt x="674567" y="628918"/>
                    <a:pt x="664336" y="628918"/>
                  </a:cubicBezTo>
                  <a:lnTo>
                    <a:pt x="28189" y="628918"/>
                  </a:lnTo>
                  <a:cubicBezTo>
                    <a:pt x="17958" y="628918"/>
                    <a:pt x="8571" y="623380"/>
                    <a:pt x="3596" y="614462"/>
                  </a:cubicBezTo>
                  <a:cubicBezTo>
                    <a:pt x="-1380" y="605545"/>
                    <a:pt x="-1192" y="594656"/>
                    <a:pt x="4159" y="585927"/>
                  </a:cubicBezTo>
                  <a:lnTo>
                    <a:pt x="63578" y="489336"/>
                  </a:lnTo>
                  <a:lnTo>
                    <a:pt x="63578" y="282638"/>
                  </a:lnTo>
                  <a:cubicBezTo>
                    <a:pt x="63578" y="244621"/>
                    <a:pt x="71087" y="207731"/>
                    <a:pt x="85919" y="172812"/>
                  </a:cubicBezTo>
                  <a:cubicBezTo>
                    <a:pt x="100186" y="139207"/>
                    <a:pt x="120650" y="108981"/>
                    <a:pt x="146558" y="82980"/>
                  </a:cubicBezTo>
                  <a:cubicBezTo>
                    <a:pt x="172465" y="56978"/>
                    <a:pt x="202785" y="36609"/>
                    <a:pt x="236389" y="22341"/>
                  </a:cubicBezTo>
                  <a:cubicBezTo>
                    <a:pt x="271214" y="7510"/>
                    <a:pt x="308199" y="0"/>
                    <a:pt x="346215" y="0"/>
                  </a:cubicBezTo>
                  <a:close/>
                </a:path>
              </a:pathLst>
            </a:custGeom>
            <a:solidFill>
              <a:schemeClr val="accent1"/>
            </a:solidFill>
            <a:ln cap="sq">
              <a:noFill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>
              <a:off x="4445002" y="3901969"/>
              <a:ext cx="3068138" cy="1719813"/>
            </a:xfrm>
            <a:custGeom>
              <a:avLst/>
              <a:gdLst>
                <a:gd name="T0" fmla="*/ 289 w 526"/>
                <a:gd name="T1" fmla="*/ 240 h 295"/>
                <a:gd name="T2" fmla="*/ 109 w 526"/>
                <a:gd name="T3" fmla="*/ 85 h 295"/>
                <a:gd name="T4" fmla="*/ 108 w 526"/>
                <a:gd name="T5" fmla="*/ 80 h 295"/>
                <a:gd name="T6" fmla="*/ 154 w 526"/>
                <a:gd name="T7" fmla="*/ 85 h 295"/>
                <a:gd name="T8" fmla="*/ 116 w 526"/>
                <a:gd name="T9" fmla="*/ 39 h 295"/>
                <a:gd name="T10" fmla="*/ 116 w 526"/>
                <a:gd name="T11" fmla="*/ 39 h 295"/>
                <a:gd name="T12" fmla="*/ 85 w 526"/>
                <a:gd name="T13" fmla="*/ 0 h 295"/>
                <a:gd name="T14" fmla="*/ 0 w 526"/>
                <a:gd name="T15" fmla="*/ 68 h 295"/>
                <a:gd name="T16" fmla="*/ 52 w 526"/>
                <a:gd name="T17" fmla="*/ 74 h 295"/>
                <a:gd name="T18" fmla="*/ 53 w 526"/>
                <a:gd name="T19" fmla="*/ 77 h 295"/>
                <a:gd name="T20" fmla="*/ 289 w 526"/>
                <a:gd name="T21" fmla="*/ 295 h 295"/>
                <a:gd name="T22" fmla="*/ 526 w 526"/>
                <a:gd name="T23" fmla="*/ 65 h 295"/>
                <a:gd name="T24" fmla="*/ 502 w 526"/>
                <a:gd name="T25" fmla="*/ 96 h 295"/>
                <a:gd name="T26" fmla="*/ 498 w 526"/>
                <a:gd name="T27" fmla="*/ 98 h 295"/>
                <a:gd name="T28" fmla="*/ 498 w 526"/>
                <a:gd name="T29" fmla="*/ 98 h 295"/>
                <a:gd name="T30" fmla="*/ 496 w 526"/>
                <a:gd name="T31" fmla="*/ 97 h 295"/>
                <a:gd name="T32" fmla="*/ 496 w 526"/>
                <a:gd name="T33" fmla="*/ 97 h 295"/>
                <a:gd name="T34" fmla="*/ 494 w 526"/>
                <a:gd name="T35" fmla="*/ 97 h 295"/>
                <a:gd name="T36" fmla="*/ 470 w 526"/>
                <a:gd name="T37" fmla="*/ 77 h 295"/>
                <a:gd name="T38" fmla="*/ 289 w 526"/>
                <a:gd name="T39" fmla="*/ 240 h 295"/>
              </a:gdLst>
              <a:ahLst/>
              <a:cxnLst/>
              <a:rect l="0" t="0" r="r" b="b"/>
              <a:pathLst>
                <a:path w="526" h="295">
                  <a:moveTo>
                    <a:pt x="289" y="240"/>
                  </a:moveTo>
                  <a:cubicBezTo>
                    <a:pt x="200" y="240"/>
                    <a:pt x="122" y="174"/>
                    <a:pt x="109" y="85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63" y="200"/>
                    <a:pt x="166" y="295"/>
                    <a:pt x="289" y="295"/>
                  </a:cubicBezTo>
                  <a:cubicBezTo>
                    <a:pt x="417" y="295"/>
                    <a:pt x="522" y="193"/>
                    <a:pt x="526" y="65"/>
                  </a:cubicBezTo>
                  <a:cubicBezTo>
                    <a:pt x="502" y="96"/>
                    <a:pt x="502" y="96"/>
                    <a:pt x="502" y="96"/>
                  </a:cubicBezTo>
                  <a:cubicBezTo>
                    <a:pt x="501" y="97"/>
                    <a:pt x="499" y="98"/>
                    <a:pt x="498" y="98"/>
                  </a:cubicBezTo>
                  <a:cubicBezTo>
                    <a:pt x="498" y="98"/>
                    <a:pt x="498" y="98"/>
                    <a:pt x="498" y="98"/>
                  </a:cubicBezTo>
                  <a:cubicBezTo>
                    <a:pt x="497" y="98"/>
                    <a:pt x="497" y="98"/>
                    <a:pt x="496" y="97"/>
                  </a:cubicBezTo>
                  <a:cubicBezTo>
                    <a:pt x="496" y="97"/>
                    <a:pt x="496" y="97"/>
                    <a:pt x="496" y="97"/>
                  </a:cubicBezTo>
                  <a:cubicBezTo>
                    <a:pt x="495" y="97"/>
                    <a:pt x="495" y="97"/>
                    <a:pt x="494" y="97"/>
                  </a:cubicBezTo>
                  <a:cubicBezTo>
                    <a:pt x="470" y="77"/>
                    <a:pt x="470" y="77"/>
                    <a:pt x="470" y="77"/>
                  </a:cubicBezTo>
                  <a:cubicBezTo>
                    <a:pt x="460" y="169"/>
                    <a:pt x="382" y="240"/>
                    <a:pt x="289" y="240"/>
                  </a:cubicBez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 w="12700" cap="sq">
              <a:noFill/>
              <a:miter/>
            </a:ln>
          </p:spPr>
          <p:txBody>
            <a:bodyPr vert="horz" wrap="square" lIns="180000" tIns="46800" rIns="180000" bIns="4680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6" name="标题 1"/>
            <p:cNvSpPr txBox="1"/>
            <p:nvPr/>
          </p:nvSpPr>
          <p:spPr>
            <a:xfrm>
              <a:off x="4771994" y="2835106"/>
              <a:ext cx="2975007" cy="1556317"/>
            </a:xfrm>
            <a:custGeom>
              <a:avLst/>
              <a:gdLst>
                <a:gd name="T0" fmla="*/ 233 w 510"/>
                <a:gd name="T1" fmla="*/ 55 h 267"/>
                <a:gd name="T2" fmla="*/ 408 w 510"/>
                <a:gd name="T3" fmla="*/ 188 h 267"/>
                <a:gd name="T4" fmla="*/ 410 w 510"/>
                <a:gd name="T5" fmla="*/ 193 h 267"/>
                <a:gd name="T6" fmla="*/ 356 w 510"/>
                <a:gd name="T7" fmla="*/ 199 h 267"/>
                <a:gd name="T8" fmla="*/ 407 w 510"/>
                <a:gd name="T9" fmla="*/ 240 h 267"/>
                <a:gd name="T10" fmla="*/ 407 w 510"/>
                <a:gd name="T11" fmla="*/ 240 h 267"/>
                <a:gd name="T12" fmla="*/ 441 w 510"/>
                <a:gd name="T13" fmla="*/ 267 h 267"/>
                <a:gd name="T14" fmla="*/ 510 w 510"/>
                <a:gd name="T15" fmla="*/ 182 h 267"/>
                <a:gd name="T16" fmla="*/ 465 w 510"/>
                <a:gd name="T17" fmla="*/ 187 h 267"/>
                <a:gd name="T18" fmla="*/ 464 w 510"/>
                <a:gd name="T19" fmla="*/ 183 h 267"/>
                <a:gd name="T20" fmla="*/ 233 w 510"/>
                <a:gd name="T21" fmla="*/ 0 h 267"/>
                <a:gd name="T22" fmla="*/ 0 w 510"/>
                <a:gd name="T23" fmla="*/ 191 h 267"/>
                <a:gd name="T24" fmla="*/ 26 w 510"/>
                <a:gd name="T25" fmla="*/ 170 h 267"/>
                <a:gd name="T26" fmla="*/ 30 w 510"/>
                <a:gd name="T27" fmla="*/ 169 h 267"/>
                <a:gd name="T28" fmla="*/ 34 w 510"/>
                <a:gd name="T29" fmla="*/ 171 h 267"/>
                <a:gd name="T30" fmla="*/ 55 w 510"/>
                <a:gd name="T31" fmla="*/ 198 h 267"/>
                <a:gd name="T32" fmla="*/ 233 w 510"/>
                <a:gd name="T33" fmla="*/ 55 h 267"/>
              </a:gdLst>
              <a:ahLst/>
              <a:cxnLst/>
              <a:rect l="0" t="0" r="r" b="b"/>
              <a:pathLst>
                <a:path w="510" h="267">
                  <a:moveTo>
                    <a:pt x="233" y="55"/>
                  </a:moveTo>
                  <a:cubicBezTo>
                    <a:pt x="314" y="55"/>
                    <a:pt x="387" y="110"/>
                    <a:pt x="408" y="188"/>
                  </a:cubicBezTo>
                  <a:cubicBezTo>
                    <a:pt x="410" y="193"/>
                    <a:pt x="410" y="193"/>
                    <a:pt x="410" y="193"/>
                  </a:cubicBezTo>
                  <a:cubicBezTo>
                    <a:pt x="356" y="199"/>
                    <a:pt x="356" y="199"/>
                    <a:pt x="356" y="199"/>
                  </a:cubicBezTo>
                  <a:cubicBezTo>
                    <a:pt x="407" y="240"/>
                    <a:pt x="407" y="240"/>
                    <a:pt x="407" y="240"/>
                  </a:cubicBezTo>
                  <a:cubicBezTo>
                    <a:pt x="407" y="240"/>
                    <a:pt x="407" y="240"/>
                    <a:pt x="407" y="240"/>
                  </a:cubicBezTo>
                  <a:cubicBezTo>
                    <a:pt x="441" y="267"/>
                    <a:pt x="441" y="267"/>
                    <a:pt x="441" y="267"/>
                  </a:cubicBezTo>
                  <a:cubicBezTo>
                    <a:pt x="510" y="182"/>
                    <a:pt x="510" y="182"/>
                    <a:pt x="510" y="182"/>
                  </a:cubicBezTo>
                  <a:cubicBezTo>
                    <a:pt x="465" y="187"/>
                    <a:pt x="465" y="187"/>
                    <a:pt x="465" y="187"/>
                  </a:cubicBezTo>
                  <a:cubicBezTo>
                    <a:pt x="464" y="183"/>
                    <a:pt x="464" y="183"/>
                    <a:pt x="464" y="183"/>
                  </a:cubicBezTo>
                  <a:cubicBezTo>
                    <a:pt x="439" y="75"/>
                    <a:pt x="344" y="0"/>
                    <a:pt x="233" y="0"/>
                  </a:cubicBezTo>
                  <a:cubicBezTo>
                    <a:pt x="120" y="0"/>
                    <a:pt x="22" y="81"/>
                    <a:pt x="0" y="191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7" y="169"/>
                    <a:pt x="29" y="169"/>
                    <a:pt x="30" y="169"/>
                  </a:cubicBezTo>
                  <a:cubicBezTo>
                    <a:pt x="32" y="169"/>
                    <a:pt x="33" y="170"/>
                    <a:pt x="34" y="171"/>
                  </a:cubicBezTo>
                  <a:cubicBezTo>
                    <a:pt x="55" y="198"/>
                    <a:pt x="55" y="198"/>
                    <a:pt x="55" y="198"/>
                  </a:cubicBezTo>
                  <a:cubicBezTo>
                    <a:pt x="74" y="115"/>
                    <a:pt x="147" y="55"/>
                    <a:pt x="233" y="55"/>
                  </a:cubicBez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 w="12700" cap="sq">
              <a:noFill/>
              <a:miter/>
            </a:ln>
          </p:spPr>
          <p:txBody>
            <a:bodyPr vert="horz" wrap="square" lIns="180000" tIns="46800" rIns="180000" bIns="4680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7" name="标题 1"/>
          <p:cNvSpPr txBox="1"/>
          <p:nvPr/>
        </p:nvSpPr>
        <p:spPr>
          <a:xfrm>
            <a:off x="8048234" y="3609675"/>
            <a:ext cx="3470666" cy="1172797"/>
          </a:xfrm>
          <a:prstGeom prst="roundRect">
            <a:avLst>
              <a:gd name="adj" fmla="val 0"/>
            </a:avLst>
          </a:prstGeom>
          <a:solidFill>
            <a:schemeClr val="tx2">
              <a:alpha val="15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145273" y="3832982"/>
            <a:ext cx="3373627" cy="89073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企业通过外包生产与融资租赁，可有效提升固定资产周转率，增强市场竞争力。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243919" y="3317494"/>
            <a:ext cx="481369" cy="48136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366141" y="3446525"/>
            <a:ext cx="236925" cy="223307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70024" y="2646351"/>
            <a:ext cx="3470666" cy="1172796"/>
          </a:xfrm>
          <a:prstGeom prst="roundRect">
            <a:avLst>
              <a:gd name="adj" fmla="val 0"/>
            </a:avLst>
          </a:prstGeom>
          <a:solidFill>
            <a:schemeClr val="tx2">
              <a:alpha val="15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67063" y="2869657"/>
            <a:ext cx="3373627" cy="89073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07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固定资产周转率反映企业固定资产的利用效率。提升路径包括外包生产和融资租赁。外包生产可减少企业固定资产投入，提高资产周转速度；融资租赁则能降低一次性资金支出，优化资金配置。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65709" y="2354169"/>
            <a:ext cx="481369" cy="48136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83641" y="2472102"/>
            <a:ext cx="245504" cy="245504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70024" y="4573001"/>
            <a:ext cx="3470666" cy="1172797"/>
          </a:xfrm>
          <a:prstGeom prst="roundRect">
            <a:avLst>
              <a:gd name="adj" fmla="val 0"/>
            </a:avLst>
          </a:prstGeom>
          <a:solidFill>
            <a:schemeClr val="tx2">
              <a:alpha val="15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67063" y="4796308"/>
            <a:ext cx="3373627" cy="89073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轻量化运营模式有助于企业降低资金压力，快速响应市场变化。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65709" y="4280820"/>
            <a:ext cx="481369" cy="48136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987125" y="4406084"/>
            <a:ext cx="238536" cy="230840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166223" y="1317785"/>
            <a:ext cx="9846853" cy="86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固定资产周转率提升路径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轻量化趋势</a:t>
            </a: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二、核心周转率指标解析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02</a:t>
            </a: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21360" y="2004695"/>
            <a:ext cx="1272540" cy="176971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1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>
            <a:off x="949960" y="2540000"/>
            <a:ext cx="3317240" cy="2026920"/>
          </a:xfrm>
          <a:prstGeom prst="snip1Rect">
            <a:avLst>
              <a:gd name="adj" fmla="val 47568"/>
            </a:avLst>
          </a:prstGeom>
          <a:solidFill>
            <a:schemeClr val="bg1"/>
          </a:solidFill>
          <a:ln w="12700" cap="sq">
            <a:solidFill>
              <a:schemeClr val="accent3"/>
            </a:solidFill>
            <a:miter/>
          </a:ln>
          <a:effectLst>
            <a:outerShdw blurRad="139700" dist="152400" dir="14100000" algn="ctr" rotWithShape="0">
              <a:schemeClr val="tx1">
                <a:alpha val="1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411980" y="2959735"/>
            <a:ext cx="1272540" cy="176971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2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>
            <a:off x="4610100" y="3571240"/>
            <a:ext cx="3256280" cy="2026920"/>
          </a:xfrm>
          <a:prstGeom prst="snip1Rect">
            <a:avLst>
              <a:gd name="adj" fmla="val 47568"/>
            </a:avLst>
          </a:prstGeom>
          <a:solidFill>
            <a:schemeClr val="bg1"/>
          </a:solidFill>
          <a:ln w="12700" cap="sq">
            <a:solidFill>
              <a:schemeClr val="accent3"/>
            </a:solidFill>
            <a:miter/>
          </a:ln>
          <a:effectLst>
            <a:outerShdw blurRad="139700" dist="152400" dir="14100000" algn="ctr" rotWithShape="0">
              <a:schemeClr val="tx1">
                <a:alpha val="1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952740" y="1346200"/>
            <a:ext cx="1272540" cy="176971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3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8196580" y="1877060"/>
            <a:ext cx="3218180" cy="2026920"/>
          </a:xfrm>
          <a:prstGeom prst="snip1Rect">
            <a:avLst>
              <a:gd name="adj" fmla="val 47568"/>
            </a:avLst>
          </a:prstGeom>
          <a:solidFill>
            <a:schemeClr val="bg1"/>
          </a:solidFill>
          <a:ln w="12700" cap="sq">
            <a:solidFill>
              <a:schemeClr val="accent3"/>
            </a:solidFill>
            <a:miter/>
          </a:ln>
          <a:effectLst>
            <a:outerShdw blurRad="139700" dist="152400" dir="14100000" algn="ctr" rotWithShape="0">
              <a:schemeClr val="tx1">
                <a:alpha val="1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461440" y="3784325"/>
            <a:ext cx="2196660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应收账款周转率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795779" y="2759075"/>
            <a:ext cx="2319021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存货周转率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017441" y="2063115"/>
            <a:ext cx="2145859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总资产周转率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067741" y="4293877"/>
            <a:ext cx="2590359" cy="11989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3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应收账款周转率 = 营业收入 / 平均应收账款，评估企业回款效率。高周转率表明企业收款及时，资金回笼快，财务风险低。
企业需加强应收账款管理，通过信用评估与催收机制，提高回款速度。
有效的应收账款管理有助于企业优化资金流，保障运营稳定。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338580" y="3284796"/>
            <a:ext cx="2770296" cy="117290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2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存货周转率 = 营业成本 / 平均存货，反映企业去库存速度。高周转率意味着库存管理高效，资金占用少，企业运营顺畅。
企业可通过优化采购计划与销售策略，加快存货周转，减少资金沉淀。
合理的存货周转率有助于企业降低库存成本，提升盈利能力。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674542" y="2538036"/>
            <a:ext cx="2487972" cy="12338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4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总资产周转率 = 营业收入 / 平均总资产，衡量企业整体运营效能。高周转率说明企业资产利用充分，运营效率高。
企业可通过优化资产配置与运营流程，提升总资产周转率，增强市场竞争力。
良好的总资产周转率是企业高效运营的重要标志，有助于提升股东价值。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指标矩阵</a:t>
            </a: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295505" y="5182557"/>
            <a:ext cx="3606800" cy="199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79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企业可通过缩短存货与应收账款周期，延长应付账款周期，优化现金转化周期。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71745" y="3279825"/>
            <a:ext cx="2184400" cy="961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10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现金转化周期 = 存货周转天数 + 应收周转天数 - 应付周转天数，反映企业现金从投入到回收的周期。短周期意味着资金周转快，企业运营效率高。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294609" y="3419863"/>
            <a:ext cx="2222500" cy="351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84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合理的现金转化周期有助于企业提升资金使用效率，降低运营成本。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163971" y="2952953"/>
            <a:ext cx="2121408" cy="1828800"/>
          </a:xfrm>
          <a:prstGeom prst="hexagon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45720" rtlCol="0" anchor="b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865743" y="2952953"/>
            <a:ext cx="2121408" cy="1828800"/>
          </a:xfrm>
          <a:prstGeom prst="hexagon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45720" rtlCol="0" anchor="b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950198" y="3601732"/>
            <a:ext cx="548954" cy="531243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014857" y="2952953"/>
            <a:ext cx="2121408" cy="1828800"/>
          </a:xfrm>
          <a:prstGeom prst="hexagon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762000" dist="2540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0" tIns="0" rIns="0" bIns="45720" rtlCol="0" anchor="b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795834" y="3598021"/>
            <a:ext cx="571514" cy="538665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661585" y="3580444"/>
            <a:ext cx="529723" cy="573818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964131" y="1466941"/>
            <a:ext cx="9550400" cy="2667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现金转化周期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4471" y="1493566"/>
            <a:ext cx="139485" cy="48895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0" y="323850"/>
            <a:ext cx="10858500" cy="70485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0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-488950" y="314325"/>
            <a:ext cx="971550" cy="723900"/>
          </a:xfrm>
          <a:prstGeom prst="flowChartCol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衍生指标</a:t>
            </a: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三、行业对标与异常定位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03</a:t>
            </a: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55A11"/>
      </a:accent1>
      <a:accent2>
        <a:srgbClr val="833C0B"/>
      </a:accent2>
      <a:accent3>
        <a:srgbClr val="C55A11"/>
      </a:accent3>
      <a:accent4>
        <a:srgbClr val="833C0B"/>
      </a:accent4>
      <a:accent5>
        <a:srgbClr val="C55A11"/>
      </a:accent5>
      <a:accent6>
        <a:srgbClr val="833C0B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2921</Words>
  <Application>WPS 演示</Application>
  <PresentationFormat/>
  <Paragraphs>251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Source Han Sans CN Bold</vt:lpstr>
      <vt:lpstr>OPPOSans H</vt:lpstr>
      <vt:lpstr>Source Han Sans</vt:lpstr>
      <vt:lpstr>等线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王娜</cp:lastModifiedBy>
  <cp:revision>5</cp:revision>
  <dcterms:created xsi:type="dcterms:W3CDTF">2025-04-09T14:24:00Z</dcterms:created>
  <dcterms:modified xsi:type="dcterms:W3CDTF">2025-04-09T23:13:31Z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049D0351E27B4AF099C5A4DD14A16830_12</vt:lpwstr>
  </property>
  <property fmtid="{D5CDD505-2E9C-101B-9397-08002B2CF9AE}" pid="3" name="KSOProductBuildVer">
    <vt:lpwstr>2052-12.1.0.19302</vt:lpwstr>
  </property>
</Properties>
</file>