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embeddedFontLst>
    <p:embeddedFont>
      <p:font typeface="Source Han Sans CN Bold" panose="020B0800000000000000" charset="-122"/>
      <p:bold r:id="rId39"/>
    </p:embeddedFont>
    <p:embeddedFont>
      <p:font typeface="Source Han Sans" panose="020B0500000000000000" charset="-122"/>
      <p:regular r:id="rId40"/>
    </p:embeddedFont>
    <p:embeddedFont>
      <p:font typeface="OPPOSans H" panose="00020600040101010101" charset="-122"/>
      <p:regular r:id="rId41"/>
    </p:embeddedFont>
    <p:embeddedFont>
      <p:font typeface="OPPOSans L" panose="00020600040101010101" charset="-122"/>
      <p:regular r:id="rId42"/>
    </p:embeddedFont>
    <p:embeddedFont>
      <p:font typeface="OPPOSans B" panose="00020600040101010101" charset="-122"/>
      <p:regular r:id="rId43"/>
    </p:embeddedFont>
    <p:embeddedFont>
      <p:font typeface="OPPOSans R" panose="00020600040101010101" charset="-122"/>
      <p:regular r:id="rId44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font" Target="fonts/font6.fntdata"/><Relationship Id="rId43" Type="http://schemas.openxmlformats.org/officeDocument/2006/relationships/font" Target="fonts/font5.fntdata"/><Relationship Id="rId42" Type="http://schemas.openxmlformats.org/officeDocument/2006/relationships/font" Target="fonts/font4.fntdata"/><Relationship Id="rId41" Type="http://schemas.openxmlformats.org/officeDocument/2006/relationships/font" Target="fonts/font3.fntdata"/><Relationship Id="rId40" Type="http://schemas.openxmlformats.org/officeDocument/2006/relationships/font" Target="fonts/font2.fntdata"/><Relationship Id="rId4" Type="http://schemas.openxmlformats.org/officeDocument/2006/relationships/slide" Target="slides/slide2.xml"/><Relationship Id="rId39" Type="http://schemas.openxmlformats.org/officeDocument/2006/relationships/font" Target="fonts/font1.fntdata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模块九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企业综合财务分析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5399215">
            <a:off x="10434204" y="-1345769"/>
            <a:ext cx="2987112" cy="2987112"/>
          </a:xfrm>
          <a:prstGeom prst="donut">
            <a:avLst>
              <a:gd name="adj" fmla="val 13257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4444986"/>
            <a:ext cx="12192000" cy="2413013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  <a:alpha val="61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670922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4374850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40747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内容：初创期企业需调高发展能力权重，如蔚来汽车。此时企业关注增长潜力，研发投入和营收增长率是关键指标。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544675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内容：初创期企业权重调整需结合企业战略。如某初创企业聚焦技术研发，研发投入占比权重可调至30%，反映其战略重点。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0800000">
            <a:off x="8078777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248603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内容：企业需动态调整权重，适应发展阶段变化。如企业从初创期进入成长期，权重需重新分配，确保评分体系合理。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0800000">
            <a:off x="655100" y="1154999"/>
            <a:ext cx="10863797" cy="90635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5614" y="1421466"/>
            <a:ext cx="10382769" cy="3734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初创期企业权重调整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权重动态调整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三、财务雷达图构建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1" y="1226094"/>
            <a:ext cx="1677759" cy="71591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C55A11">
                        <a:alpha val="100000"/>
                      </a:srgbClr>
                    </a:gs>
                  </a:gsLst>
                  <a:lin ang="162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750321"/>
            <a:ext cx="3240000" cy="7159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盈利性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1" y="2419298"/>
            <a:ext cx="3240000" cy="11368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内容：盈利性反映企业盈利能力，包括ROE、毛利率等指标。高盈利性企业盈利能力强，能为股东创造更多价值。
内容：盈利性需结合行业分析。如互联网企业毛利率高，但盈利性受用户增长投入影响；传统制造业盈利性稳定，毛利率受成本影响。
内容：企业可通过优化产品结构、降低成本提升盈利性。如某企业通过研发新产品，提高毛利率，进而提升ROE。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469650" y="1226094"/>
            <a:ext cx="1677759" cy="71591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C55A11">
                        <a:alpha val="100000"/>
                      </a:srgbClr>
                    </a:gs>
                  </a:gsLst>
                  <a:lin ang="162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469650" y="1750321"/>
            <a:ext cx="3240000" cy="7159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安全性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469648" y="2419298"/>
            <a:ext cx="3240000" cy="11368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4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内容：安全性反映企业偿债能力，包括流动比率、利息保障倍数等指标。高安全性企业偿债能力强，财务风险低。
内容：安全性需结合企业融资策略分析。如房企高负债模式，需关注利息保障倍数，确保偿债能力。
内容：企业可通过优化负债结构、增加盈利提升安全性。如某企业通过调整债务期限结构，降低偿债压力。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78900" y="1226094"/>
            <a:ext cx="1677759" cy="71591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C55A11">
                        <a:alpha val="100000"/>
                      </a:srgbClr>
                    </a:gs>
                  </a:gsLst>
                  <a:lin ang="162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278899" y="1750321"/>
            <a:ext cx="3240000" cy="7159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效率性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278898" y="2419298"/>
            <a:ext cx="3240000" cy="11368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4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内容：效率性反映企业运营效率，包括存货周转率、应收账款周转率等指标。高效率性企业运营效率高，资金周转快。
内容：效率性需结合企业业务模式分析。如电商企业存货周转率高，但应收账款周转率受平台结算影响。
内容：企业可通过优化供应链管理、加强应收账款管理提升效率性。如某企业通过优化采购流程，缩短存货周转天数。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571377" y="3699328"/>
            <a:ext cx="1677759" cy="71591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C55A11">
                        <a:alpha val="100000"/>
                      </a:srgbClr>
                    </a:gs>
                  </a:gsLst>
                  <a:lin ang="162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571376" y="4223555"/>
            <a:ext cx="3240000" cy="7159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成长性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571375" y="4892532"/>
            <a:ext cx="3240000" cy="11368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4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内容：成长性反映企业增长潜力，包括营收增长率、研发投入占比等指标。高成长性企业未来发展潜力大。
内容：成长性需结合企业生命周期分析。如初创期企业需调高成长性权重，关注增长潜力。
内容：企业可通过市场拓展、技术创新提升成长性。如某企业通过加大研发投入，推出新产品，提升营收增长率。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380626" y="3699328"/>
            <a:ext cx="1677759" cy="71591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C55A11">
                        <a:alpha val="100000"/>
                      </a:srgbClr>
                    </a:gs>
                  </a:gsLst>
                  <a:lin ang="162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380626" y="4223555"/>
            <a:ext cx="3240000" cy="7159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创新性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380624" y="4892532"/>
            <a:ext cx="3240000" cy="11368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内容：创新性反映企业创新能力，包括研发投入占比、专利数量等指标。高创新性企业具备持续创新能力，能适应市场变化。
内容：创新性需结合企业战略分析。如科技型企业需持续投入研发，保持技术领先优势。
内容：企业可通过加强研发管理、合作创新提升创新性。如某企业通过与高校合作，获取前沿技术，提升创新能力。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五维模型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21400083" flipH="1">
            <a:off x="1674234" y="1774704"/>
            <a:ext cx="8640000" cy="3960000"/>
          </a:xfrm>
          <a:prstGeom prst="roundRect">
            <a:avLst>
              <a:gd name="adj" fmla="val 7202"/>
            </a:avLst>
          </a:prstGeom>
          <a:solidFill>
            <a:schemeClr val="accent1"/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1674234" y="1774704"/>
            <a:ext cx="8640000" cy="3960000"/>
          </a:xfrm>
          <a:prstGeom prst="roundRect">
            <a:avLst>
              <a:gd name="adj" fmla="val 7202"/>
            </a:avLst>
          </a:prstGeom>
          <a:solidFill>
            <a:schemeClr val="bg1"/>
          </a:solidFill>
          <a:ln w="12700" cap="rnd">
            <a:solidFill>
              <a:schemeClr val="accent1"/>
            </a:solidFill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339286" y="2376762"/>
            <a:ext cx="756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内容：通过财务雷达图，对比宁德时代与比亚迪的竞争力。宁德时代在盈利性和效率性上表现突出，比亚迪在成长性和创新性上更具优势。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89183" y="2455902"/>
            <a:ext cx="126854" cy="131412"/>
          </a:xfrm>
          <a:custGeom>
            <a:avLst/>
            <a:gdLst>
              <a:gd name="T0" fmla="*/ 7371 w 17675"/>
              <a:gd name="T1" fmla="*/ 1125 h 18310"/>
              <a:gd name="T2" fmla="*/ 5959 w 17675"/>
              <a:gd name="T3" fmla="*/ 593 h 18310"/>
              <a:gd name="T4" fmla="*/ 4735 w 17675"/>
              <a:gd name="T5" fmla="*/ 240 h 18310"/>
              <a:gd name="T6" fmla="*/ 3627 w 17675"/>
              <a:gd name="T7" fmla="*/ 54 h 18310"/>
              <a:gd name="T8" fmla="*/ 2806 w 17675"/>
              <a:gd name="T9" fmla="*/ 7 h 18310"/>
              <a:gd name="T10" fmla="*/ 2454 w 17675"/>
              <a:gd name="T11" fmla="*/ 85 h 18310"/>
              <a:gd name="T12" fmla="*/ 2132 w 17675"/>
              <a:gd name="T13" fmla="*/ 262 h 18310"/>
              <a:gd name="T14" fmla="*/ 1838 w 17675"/>
              <a:gd name="T15" fmla="*/ 533 h 18310"/>
              <a:gd name="T16" fmla="*/ 1454 w 17675"/>
              <a:gd name="T17" fmla="*/ 1111 h 18310"/>
              <a:gd name="T18" fmla="*/ 1261 w 17675"/>
              <a:gd name="T19" fmla="*/ 1545 h 18310"/>
              <a:gd name="T20" fmla="*/ 1008 w 17675"/>
              <a:gd name="T21" fmla="*/ 2315 h 18310"/>
              <a:gd name="T22" fmla="*/ 836 w 17675"/>
              <a:gd name="T23" fmla="*/ 2906 h 18310"/>
              <a:gd name="T24" fmla="*/ 683 w 17675"/>
              <a:gd name="T25" fmla="*/ 3519 h 18310"/>
              <a:gd name="T26" fmla="*/ 506 w 17675"/>
              <a:gd name="T27" fmla="*/ 4330 h 18310"/>
              <a:gd name="T28" fmla="*/ 356 w 17675"/>
              <a:gd name="T29" fmla="*/ 5177 h 18310"/>
              <a:gd name="T30" fmla="*/ 199 w 17675"/>
              <a:gd name="T31" fmla="*/ 6352 h 18310"/>
              <a:gd name="T32" fmla="*/ 65 w 17675"/>
              <a:gd name="T33" fmla="*/ 7805 h 18310"/>
              <a:gd name="T34" fmla="*/ 1 w 17675"/>
              <a:gd name="T35" fmla="*/ 9354 h 18310"/>
              <a:gd name="T36" fmla="*/ 54 w 17675"/>
              <a:gd name="T37" fmla="*/ 10490 h 18310"/>
              <a:gd name="T38" fmla="*/ 149 w 17675"/>
              <a:gd name="T39" fmla="*/ 11811 h 18310"/>
              <a:gd name="T40" fmla="*/ 298 w 17675"/>
              <a:gd name="T41" fmla="*/ 13066 h 18310"/>
              <a:gd name="T42" fmla="*/ 650 w 17675"/>
              <a:gd name="T43" fmla="*/ 14979 h 18310"/>
              <a:gd name="T44" fmla="*/ 991 w 17675"/>
              <a:gd name="T45" fmla="*/ 16266 h 18310"/>
              <a:gd name="T46" fmla="*/ 1332 w 17675"/>
              <a:gd name="T47" fmla="*/ 17156 h 18310"/>
              <a:gd name="T48" fmla="*/ 1598 w 17675"/>
              <a:gd name="T49" fmla="*/ 17614 h 18310"/>
              <a:gd name="T50" fmla="*/ 1917 w 17675"/>
              <a:gd name="T51" fmla="*/ 17970 h 18310"/>
              <a:gd name="T52" fmla="*/ 2349 w 17675"/>
              <a:gd name="T53" fmla="*/ 18232 h 18310"/>
              <a:gd name="T54" fmla="*/ 2745 w 17675"/>
              <a:gd name="T55" fmla="*/ 18309 h 18310"/>
              <a:gd name="T56" fmla="*/ 3384 w 17675"/>
              <a:gd name="T57" fmla="*/ 18287 h 18310"/>
              <a:gd name="T58" fmla="*/ 4157 w 17675"/>
              <a:gd name="T59" fmla="*/ 18192 h 18310"/>
              <a:gd name="T60" fmla="*/ 5006 w 17675"/>
              <a:gd name="T61" fmla="*/ 18009 h 18310"/>
              <a:gd name="T62" fmla="*/ 6483 w 17675"/>
              <a:gd name="T63" fmla="*/ 17544 h 18310"/>
              <a:gd name="T64" fmla="*/ 7200 w 17675"/>
              <a:gd name="T65" fmla="*/ 17277 h 18310"/>
              <a:gd name="T66" fmla="*/ 8295 w 17675"/>
              <a:gd name="T67" fmla="*/ 16841 h 18310"/>
              <a:gd name="T68" fmla="*/ 8872 w 17675"/>
              <a:gd name="T69" fmla="*/ 16605 h 18310"/>
              <a:gd name="T70" fmla="*/ 9346 w 17675"/>
              <a:gd name="T71" fmla="*/ 16391 h 18310"/>
              <a:gd name="T72" fmla="*/ 10057 w 17675"/>
              <a:gd name="T73" fmla="*/ 16048 h 18310"/>
              <a:gd name="T74" fmla="*/ 10903 w 17675"/>
              <a:gd name="T75" fmla="*/ 15584 h 18310"/>
              <a:gd name="T76" fmla="*/ 11867 w 17675"/>
              <a:gd name="T77" fmla="*/ 14997 h 18310"/>
              <a:gd name="T78" fmla="*/ 12590 w 17675"/>
              <a:gd name="T79" fmla="*/ 14528 h 18310"/>
              <a:gd name="T80" fmla="*/ 13212 w 17675"/>
              <a:gd name="T81" fmla="*/ 14088 h 18310"/>
              <a:gd name="T82" fmla="*/ 14481 w 17675"/>
              <a:gd name="T83" fmla="*/ 13112 h 18310"/>
              <a:gd name="T84" fmla="*/ 14802 w 17675"/>
              <a:gd name="T85" fmla="*/ 12854 h 18310"/>
              <a:gd name="T86" fmla="*/ 15451 w 17675"/>
              <a:gd name="T87" fmla="*/ 12291 h 18310"/>
              <a:gd name="T88" fmla="*/ 15927 w 17675"/>
              <a:gd name="T89" fmla="*/ 11853 h 18310"/>
              <a:gd name="T90" fmla="*/ 16443 w 17675"/>
              <a:gd name="T91" fmla="*/ 11335 h 18310"/>
              <a:gd name="T92" fmla="*/ 16856 w 17675"/>
              <a:gd name="T93" fmla="*/ 10896 h 18310"/>
              <a:gd name="T94" fmla="*/ 17295 w 17675"/>
              <a:gd name="T95" fmla="*/ 10296 h 18310"/>
              <a:gd name="T96" fmla="*/ 17543 w 17675"/>
              <a:gd name="T97" fmla="*/ 9805 h 18310"/>
              <a:gd name="T98" fmla="*/ 17675 w 17675"/>
              <a:gd name="T99" fmla="*/ 9283 h 18310"/>
              <a:gd name="T100" fmla="*/ 17609 w 17675"/>
              <a:gd name="T101" fmla="*/ 8895 h 18310"/>
              <a:gd name="T102" fmla="*/ 17328 w 17675"/>
              <a:gd name="T103" fmla="*/ 8254 h 18310"/>
              <a:gd name="T104" fmla="*/ 16958 w 17675"/>
              <a:gd name="T105" fmla="*/ 7727 h 18310"/>
              <a:gd name="T106" fmla="*/ 16207 w 17675"/>
              <a:gd name="T107" fmla="*/ 6899 h 18310"/>
              <a:gd name="T108" fmla="*/ 14144 w 17675"/>
              <a:gd name="T109" fmla="*/ 5052 h 18310"/>
              <a:gd name="T110" fmla="*/ 13172 w 17675"/>
              <a:gd name="T111" fmla="*/ 4299 h 18310"/>
              <a:gd name="T112" fmla="*/ 12177 w 17675"/>
              <a:gd name="T113" fmla="*/ 3589 h 18310"/>
              <a:gd name="T114" fmla="*/ 11125 w 17675"/>
              <a:gd name="T115" fmla="*/ 2920 h 18310"/>
              <a:gd name="T116" fmla="*/ 10015 w 17675"/>
              <a:gd name="T117" fmla="*/ 2305 h 18310"/>
              <a:gd name="T118" fmla="*/ 9091 w 17675"/>
              <a:gd name="T119" fmla="*/ 1855 h 18310"/>
              <a:gd name="T120" fmla="*/ 8300 w 17675"/>
              <a:gd name="T121" fmla="*/ 1511 h 18310"/>
            </a:gdLst>
            <a:ahLst/>
            <a:cxnLst/>
            <a:rect l="0" t="0" r="r" b="b"/>
            <a:pathLst>
              <a:path w="17675" h="18310">
                <a:moveTo>
                  <a:pt x="8078" y="1426"/>
                </a:moveTo>
                <a:lnTo>
                  <a:pt x="8047" y="1409"/>
                </a:lnTo>
                <a:lnTo>
                  <a:pt x="8014" y="1392"/>
                </a:lnTo>
                <a:lnTo>
                  <a:pt x="7978" y="1376"/>
                </a:lnTo>
                <a:lnTo>
                  <a:pt x="7940" y="1360"/>
                </a:lnTo>
                <a:lnTo>
                  <a:pt x="7901" y="1345"/>
                </a:lnTo>
                <a:lnTo>
                  <a:pt x="7862" y="1330"/>
                </a:lnTo>
                <a:lnTo>
                  <a:pt x="7825" y="1315"/>
                </a:lnTo>
                <a:lnTo>
                  <a:pt x="7791" y="1301"/>
                </a:lnTo>
                <a:lnTo>
                  <a:pt x="7583" y="1213"/>
                </a:lnTo>
                <a:lnTo>
                  <a:pt x="7371" y="1125"/>
                </a:lnTo>
                <a:lnTo>
                  <a:pt x="7158" y="1038"/>
                </a:lnTo>
                <a:lnTo>
                  <a:pt x="6943" y="953"/>
                </a:lnTo>
                <a:lnTo>
                  <a:pt x="6836" y="911"/>
                </a:lnTo>
                <a:lnTo>
                  <a:pt x="6727" y="869"/>
                </a:lnTo>
                <a:lnTo>
                  <a:pt x="6618" y="827"/>
                </a:lnTo>
                <a:lnTo>
                  <a:pt x="6508" y="787"/>
                </a:lnTo>
                <a:lnTo>
                  <a:pt x="6400" y="747"/>
                </a:lnTo>
                <a:lnTo>
                  <a:pt x="6290" y="707"/>
                </a:lnTo>
                <a:lnTo>
                  <a:pt x="6180" y="668"/>
                </a:lnTo>
                <a:lnTo>
                  <a:pt x="6070" y="631"/>
                </a:lnTo>
                <a:lnTo>
                  <a:pt x="5959" y="593"/>
                </a:lnTo>
                <a:lnTo>
                  <a:pt x="5848" y="556"/>
                </a:lnTo>
                <a:lnTo>
                  <a:pt x="5737" y="521"/>
                </a:lnTo>
                <a:lnTo>
                  <a:pt x="5626" y="485"/>
                </a:lnTo>
                <a:lnTo>
                  <a:pt x="5515" y="451"/>
                </a:lnTo>
                <a:lnTo>
                  <a:pt x="5404" y="418"/>
                </a:lnTo>
                <a:lnTo>
                  <a:pt x="5292" y="386"/>
                </a:lnTo>
                <a:lnTo>
                  <a:pt x="5181" y="355"/>
                </a:lnTo>
                <a:lnTo>
                  <a:pt x="5069" y="324"/>
                </a:lnTo>
                <a:lnTo>
                  <a:pt x="4958" y="295"/>
                </a:lnTo>
                <a:lnTo>
                  <a:pt x="4846" y="267"/>
                </a:lnTo>
                <a:lnTo>
                  <a:pt x="4735" y="240"/>
                </a:lnTo>
                <a:lnTo>
                  <a:pt x="4623" y="215"/>
                </a:lnTo>
                <a:lnTo>
                  <a:pt x="4511" y="191"/>
                </a:lnTo>
                <a:lnTo>
                  <a:pt x="4400" y="168"/>
                </a:lnTo>
                <a:lnTo>
                  <a:pt x="4287" y="146"/>
                </a:lnTo>
                <a:lnTo>
                  <a:pt x="4234" y="136"/>
                </a:lnTo>
                <a:lnTo>
                  <a:pt x="4162" y="125"/>
                </a:lnTo>
                <a:lnTo>
                  <a:pt x="4075" y="112"/>
                </a:lnTo>
                <a:lnTo>
                  <a:pt x="3975" y="98"/>
                </a:lnTo>
                <a:lnTo>
                  <a:pt x="3865" y="84"/>
                </a:lnTo>
                <a:lnTo>
                  <a:pt x="3749" y="69"/>
                </a:lnTo>
                <a:lnTo>
                  <a:pt x="3627" y="54"/>
                </a:lnTo>
                <a:lnTo>
                  <a:pt x="3504" y="40"/>
                </a:lnTo>
                <a:lnTo>
                  <a:pt x="3381" y="27"/>
                </a:lnTo>
                <a:lnTo>
                  <a:pt x="3262" y="17"/>
                </a:lnTo>
                <a:lnTo>
                  <a:pt x="3148" y="8"/>
                </a:lnTo>
                <a:lnTo>
                  <a:pt x="3043" y="2"/>
                </a:lnTo>
                <a:lnTo>
                  <a:pt x="2994" y="1"/>
                </a:lnTo>
                <a:lnTo>
                  <a:pt x="2949" y="0"/>
                </a:lnTo>
                <a:lnTo>
                  <a:pt x="2908" y="0"/>
                </a:lnTo>
                <a:lnTo>
                  <a:pt x="2869" y="1"/>
                </a:lnTo>
                <a:lnTo>
                  <a:pt x="2834" y="3"/>
                </a:lnTo>
                <a:lnTo>
                  <a:pt x="2806" y="7"/>
                </a:lnTo>
                <a:lnTo>
                  <a:pt x="2780" y="11"/>
                </a:lnTo>
                <a:lnTo>
                  <a:pt x="2761" y="17"/>
                </a:lnTo>
                <a:lnTo>
                  <a:pt x="2724" y="19"/>
                </a:lnTo>
                <a:lnTo>
                  <a:pt x="2689" y="24"/>
                </a:lnTo>
                <a:lnTo>
                  <a:pt x="2655" y="29"/>
                </a:lnTo>
                <a:lnTo>
                  <a:pt x="2620" y="35"/>
                </a:lnTo>
                <a:lnTo>
                  <a:pt x="2586" y="43"/>
                </a:lnTo>
                <a:lnTo>
                  <a:pt x="2552" y="53"/>
                </a:lnTo>
                <a:lnTo>
                  <a:pt x="2518" y="63"/>
                </a:lnTo>
                <a:lnTo>
                  <a:pt x="2486" y="73"/>
                </a:lnTo>
                <a:lnTo>
                  <a:pt x="2454" y="85"/>
                </a:lnTo>
                <a:lnTo>
                  <a:pt x="2423" y="97"/>
                </a:lnTo>
                <a:lnTo>
                  <a:pt x="2393" y="111"/>
                </a:lnTo>
                <a:lnTo>
                  <a:pt x="2363" y="125"/>
                </a:lnTo>
                <a:lnTo>
                  <a:pt x="2333" y="138"/>
                </a:lnTo>
                <a:lnTo>
                  <a:pt x="2306" y="153"/>
                </a:lnTo>
                <a:lnTo>
                  <a:pt x="2278" y="169"/>
                </a:lnTo>
                <a:lnTo>
                  <a:pt x="2252" y="184"/>
                </a:lnTo>
                <a:lnTo>
                  <a:pt x="2218" y="205"/>
                </a:lnTo>
                <a:lnTo>
                  <a:pt x="2187" y="224"/>
                </a:lnTo>
                <a:lnTo>
                  <a:pt x="2158" y="244"/>
                </a:lnTo>
                <a:lnTo>
                  <a:pt x="2132" y="262"/>
                </a:lnTo>
                <a:lnTo>
                  <a:pt x="2108" y="280"/>
                </a:lnTo>
                <a:lnTo>
                  <a:pt x="2086" y="298"/>
                </a:lnTo>
                <a:lnTo>
                  <a:pt x="2065" y="315"/>
                </a:lnTo>
                <a:lnTo>
                  <a:pt x="2046" y="332"/>
                </a:lnTo>
                <a:lnTo>
                  <a:pt x="2007" y="367"/>
                </a:lnTo>
                <a:lnTo>
                  <a:pt x="1968" y="405"/>
                </a:lnTo>
                <a:lnTo>
                  <a:pt x="1927" y="446"/>
                </a:lnTo>
                <a:lnTo>
                  <a:pt x="1878" y="491"/>
                </a:lnTo>
                <a:lnTo>
                  <a:pt x="1866" y="504"/>
                </a:lnTo>
                <a:lnTo>
                  <a:pt x="1853" y="517"/>
                </a:lnTo>
                <a:lnTo>
                  <a:pt x="1838" y="533"/>
                </a:lnTo>
                <a:lnTo>
                  <a:pt x="1823" y="550"/>
                </a:lnTo>
                <a:lnTo>
                  <a:pt x="1790" y="592"/>
                </a:lnTo>
                <a:lnTo>
                  <a:pt x="1754" y="637"/>
                </a:lnTo>
                <a:lnTo>
                  <a:pt x="1717" y="689"/>
                </a:lnTo>
                <a:lnTo>
                  <a:pt x="1679" y="744"/>
                </a:lnTo>
                <a:lnTo>
                  <a:pt x="1639" y="802"/>
                </a:lnTo>
                <a:lnTo>
                  <a:pt x="1600" y="863"/>
                </a:lnTo>
                <a:lnTo>
                  <a:pt x="1561" y="926"/>
                </a:lnTo>
                <a:lnTo>
                  <a:pt x="1524" y="988"/>
                </a:lnTo>
                <a:lnTo>
                  <a:pt x="1488" y="1051"/>
                </a:lnTo>
                <a:lnTo>
                  <a:pt x="1454" y="1111"/>
                </a:lnTo>
                <a:lnTo>
                  <a:pt x="1425" y="1170"/>
                </a:lnTo>
                <a:lnTo>
                  <a:pt x="1398" y="1226"/>
                </a:lnTo>
                <a:lnTo>
                  <a:pt x="1387" y="1252"/>
                </a:lnTo>
                <a:lnTo>
                  <a:pt x="1377" y="1277"/>
                </a:lnTo>
                <a:lnTo>
                  <a:pt x="1367" y="1301"/>
                </a:lnTo>
                <a:lnTo>
                  <a:pt x="1359" y="1323"/>
                </a:lnTo>
                <a:lnTo>
                  <a:pt x="1340" y="1362"/>
                </a:lnTo>
                <a:lnTo>
                  <a:pt x="1320" y="1404"/>
                </a:lnTo>
                <a:lnTo>
                  <a:pt x="1300" y="1449"/>
                </a:lnTo>
                <a:lnTo>
                  <a:pt x="1280" y="1496"/>
                </a:lnTo>
                <a:lnTo>
                  <a:pt x="1261" y="1545"/>
                </a:lnTo>
                <a:lnTo>
                  <a:pt x="1241" y="1596"/>
                </a:lnTo>
                <a:lnTo>
                  <a:pt x="1222" y="1648"/>
                </a:lnTo>
                <a:lnTo>
                  <a:pt x="1204" y="1702"/>
                </a:lnTo>
                <a:lnTo>
                  <a:pt x="1167" y="1808"/>
                </a:lnTo>
                <a:lnTo>
                  <a:pt x="1133" y="1915"/>
                </a:lnTo>
                <a:lnTo>
                  <a:pt x="1101" y="2016"/>
                </a:lnTo>
                <a:lnTo>
                  <a:pt x="1071" y="2110"/>
                </a:lnTo>
                <a:lnTo>
                  <a:pt x="1055" y="2162"/>
                </a:lnTo>
                <a:lnTo>
                  <a:pt x="1039" y="2213"/>
                </a:lnTo>
                <a:lnTo>
                  <a:pt x="1023" y="2264"/>
                </a:lnTo>
                <a:lnTo>
                  <a:pt x="1008" y="2315"/>
                </a:lnTo>
                <a:lnTo>
                  <a:pt x="992" y="2367"/>
                </a:lnTo>
                <a:lnTo>
                  <a:pt x="976" y="2418"/>
                </a:lnTo>
                <a:lnTo>
                  <a:pt x="960" y="2471"/>
                </a:lnTo>
                <a:lnTo>
                  <a:pt x="944" y="2523"/>
                </a:lnTo>
                <a:lnTo>
                  <a:pt x="929" y="2573"/>
                </a:lnTo>
                <a:lnTo>
                  <a:pt x="913" y="2626"/>
                </a:lnTo>
                <a:lnTo>
                  <a:pt x="896" y="2682"/>
                </a:lnTo>
                <a:lnTo>
                  <a:pt x="880" y="2740"/>
                </a:lnTo>
                <a:lnTo>
                  <a:pt x="864" y="2797"/>
                </a:lnTo>
                <a:lnTo>
                  <a:pt x="849" y="2852"/>
                </a:lnTo>
                <a:lnTo>
                  <a:pt x="836" y="2906"/>
                </a:lnTo>
                <a:lnTo>
                  <a:pt x="827" y="2955"/>
                </a:lnTo>
                <a:lnTo>
                  <a:pt x="818" y="2977"/>
                </a:lnTo>
                <a:lnTo>
                  <a:pt x="809" y="3003"/>
                </a:lnTo>
                <a:lnTo>
                  <a:pt x="800" y="3033"/>
                </a:lnTo>
                <a:lnTo>
                  <a:pt x="790" y="3067"/>
                </a:lnTo>
                <a:lnTo>
                  <a:pt x="770" y="3142"/>
                </a:lnTo>
                <a:lnTo>
                  <a:pt x="749" y="3225"/>
                </a:lnTo>
                <a:lnTo>
                  <a:pt x="730" y="3310"/>
                </a:lnTo>
                <a:lnTo>
                  <a:pt x="712" y="3390"/>
                </a:lnTo>
                <a:lnTo>
                  <a:pt x="696" y="3461"/>
                </a:lnTo>
                <a:lnTo>
                  <a:pt x="683" y="3519"/>
                </a:lnTo>
                <a:lnTo>
                  <a:pt x="666" y="3593"/>
                </a:lnTo>
                <a:lnTo>
                  <a:pt x="649" y="3667"/>
                </a:lnTo>
                <a:lnTo>
                  <a:pt x="633" y="3740"/>
                </a:lnTo>
                <a:lnTo>
                  <a:pt x="617" y="3813"/>
                </a:lnTo>
                <a:lnTo>
                  <a:pt x="601" y="3886"/>
                </a:lnTo>
                <a:lnTo>
                  <a:pt x="585" y="3960"/>
                </a:lnTo>
                <a:lnTo>
                  <a:pt x="569" y="4033"/>
                </a:lnTo>
                <a:lnTo>
                  <a:pt x="553" y="4108"/>
                </a:lnTo>
                <a:lnTo>
                  <a:pt x="537" y="4182"/>
                </a:lnTo>
                <a:lnTo>
                  <a:pt x="522" y="4256"/>
                </a:lnTo>
                <a:lnTo>
                  <a:pt x="506" y="4330"/>
                </a:lnTo>
                <a:lnTo>
                  <a:pt x="491" y="4406"/>
                </a:lnTo>
                <a:lnTo>
                  <a:pt x="476" y="4483"/>
                </a:lnTo>
                <a:lnTo>
                  <a:pt x="461" y="4559"/>
                </a:lnTo>
                <a:lnTo>
                  <a:pt x="447" y="4636"/>
                </a:lnTo>
                <a:lnTo>
                  <a:pt x="433" y="4714"/>
                </a:lnTo>
                <a:lnTo>
                  <a:pt x="419" y="4791"/>
                </a:lnTo>
                <a:lnTo>
                  <a:pt x="405" y="4868"/>
                </a:lnTo>
                <a:lnTo>
                  <a:pt x="392" y="4946"/>
                </a:lnTo>
                <a:lnTo>
                  <a:pt x="380" y="5024"/>
                </a:lnTo>
                <a:lnTo>
                  <a:pt x="367" y="5100"/>
                </a:lnTo>
                <a:lnTo>
                  <a:pt x="356" y="5177"/>
                </a:lnTo>
                <a:lnTo>
                  <a:pt x="346" y="5253"/>
                </a:lnTo>
                <a:lnTo>
                  <a:pt x="335" y="5328"/>
                </a:lnTo>
                <a:lnTo>
                  <a:pt x="320" y="5442"/>
                </a:lnTo>
                <a:lnTo>
                  <a:pt x="304" y="5555"/>
                </a:lnTo>
                <a:lnTo>
                  <a:pt x="289" y="5668"/>
                </a:lnTo>
                <a:lnTo>
                  <a:pt x="275" y="5781"/>
                </a:lnTo>
                <a:lnTo>
                  <a:pt x="259" y="5896"/>
                </a:lnTo>
                <a:lnTo>
                  <a:pt x="244" y="6009"/>
                </a:lnTo>
                <a:lnTo>
                  <a:pt x="229" y="6124"/>
                </a:lnTo>
                <a:lnTo>
                  <a:pt x="214" y="6238"/>
                </a:lnTo>
                <a:lnTo>
                  <a:pt x="199" y="6352"/>
                </a:lnTo>
                <a:lnTo>
                  <a:pt x="185" y="6467"/>
                </a:lnTo>
                <a:lnTo>
                  <a:pt x="173" y="6581"/>
                </a:lnTo>
                <a:lnTo>
                  <a:pt x="160" y="6697"/>
                </a:lnTo>
                <a:lnTo>
                  <a:pt x="148" y="6811"/>
                </a:lnTo>
                <a:lnTo>
                  <a:pt x="137" y="6927"/>
                </a:lnTo>
                <a:lnTo>
                  <a:pt x="127" y="7042"/>
                </a:lnTo>
                <a:lnTo>
                  <a:pt x="119" y="7158"/>
                </a:lnTo>
                <a:lnTo>
                  <a:pt x="105" y="7319"/>
                </a:lnTo>
                <a:lnTo>
                  <a:pt x="92" y="7481"/>
                </a:lnTo>
                <a:lnTo>
                  <a:pt x="79" y="7643"/>
                </a:lnTo>
                <a:lnTo>
                  <a:pt x="65" y="7805"/>
                </a:lnTo>
                <a:lnTo>
                  <a:pt x="54" y="7967"/>
                </a:lnTo>
                <a:lnTo>
                  <a:pt x="42" y="8130"/>
                </a:lnTo>
                <a:lnTo>
                  <a:pt x="31" y="8293"/>
                </a:lnTo>
                <a:lnTo>
                  <a:pt x="22" y="8456"/>
                </a:lnTo>
                <a:lnTo>
                  <a:pt x="14" y="8619"/>
                </a:lnTo>
                <a:lnTo>
                  <a:pt x="8" y="8782"/>
                </a:lnTo>
                <a:lnTo>
                  <a:pt x="3" y="8946"/>
                </a:lnTo>
                <a:lnTo>
                  <a:pt x="0" y="9109"/>
                </a:lnTo>
                <a:lnTo>
                  <a:pt x="0" y="9190"/>
                </a:lnTo>
                <a:lnTo>
                  <a:pt x="0" y="9273"/>
                </a:lnTo>
                <a:lnTo>
                  <a:pt x="1" y="9354"/>
                </a:lnTo>
                <a:lnTo>
                  <a:pt x="2" y="9437"/>
                </a:lnTo>
                <a:lnTo>
                  <a:pt x="3" y="9518"/>
                </a:lnTo>
                <a:lnTo>
                  <a:pt x="7" y="9599"/>
                </a:lnTo>
                <a:lnTo>
                  <a:pt x="10" y="9681"/>
                </a:lnTo>
                <a:lnTo>
                  <a:pt x="14" y="9763"/>
                </a:lnTo>
                <a:lnTo>
                  <a:pt x="21" y="9885"/>
                </a:lnTo>
                <a:lnTo>
                  <a:pt x="27" y="10006"/>
                </a:lnTo>
                <a:lnTo>
                  <a:pt x="34" y="10128"/>
                </a:lnTo>
                <a:lnTo>
                  <a:pt x="41" y="10249"/>
                </a:lnTo>
                <a:lnTo>
                  <a:pt x="47" y="10369"/>
                </a:lnTo>
                <a:lnTo>
                  <a:pt x="54" y="10490"/>
                </a:lnTo>
                <a:lnTo>
                  <a:pt x="61" y="10611"/>
                </a:lnTo>
                <a:lnTo>
                  <a:pt x="68" y="10731"/>
                </a:lnTo>
                <a:lnTo>
                  <a:pt x="74" y="10851"/>
                </a:lnTo>
                <a:lnTo>
                  <a:pt x="82" y="10971"/>
                </a:lnTo>
                <a:lnTo>
                  <a:pt x="90" y="11091"/>
                </a:lnTo>
                <a:lnTo>
                  <a:pt x="98" y="11213"/>
                </a:lnTo>
                <a:lnTo>
                  <a:pt x="108" y="11333"/>
                </a:lnTo>
                <a:lnTo>
                  <a:pt x="117" y="11454"/>
                </a:lnTo>
                <a:lnTo>
                  <a:pt x="127" y="11575"/>
                </a:lnTo>
                <a:lnTo>
                  <a:pt x="138" y="11697"/>
                </a:lnTo>
                <a:lnTo>
                  <a:pt x="149" y="11811"/>
                </a:lnTo>
                <a:lnTo>
                  <a:pt x="160" y="11926"/>
                </a:lnTo>
                <a:lnTo>
                  <a:pt x="172" y="12040"/>
                </a:lnTo>
                <a:lnTo>
                  <a:pt x="184" y="12154"/>
                </a:lnTo>
                <a:lnTo>
                  <a:pt x="197" y="12269"/>
                </a:lnTo>
                <a:lnTo>
                  <a:pt x="209" y="12383"/>
                </a:lnTo>
                <a:lnTo>
                  <a:pt x="223" y="12498"/>
                </a:lnTo>
                <a:lnTo>
                  <a:pt x="237" y="12611"/>
                </a:lnTo>
                <a:lnTo>
                  <a:pt x="252" y="12725"/>
                </a:lnTo>
                <a:lnTo>
                  <a:pt x="267" y="12839"/>
                </a:lnTo>
                <a:lnTo>
                  <a:pt x="281" y="12953"/>
                </a:lnTo>
                <a:lnTo>
                  <a:pt x="298" y="13066"/>
                </a:lnTo>
                <a:lnTo>
                  <a:pt x="314" y="13180"/>
                </a:lnTo>
                <a:lnTo>
                  <a:pt x="331" y="13293"/>
                </a:lnTo>
                <a:lnTo>
                  <a:pt x="349" y="13406"/>
                </a:lnTo>
                <a:lnTo>
                  <a:pt x="366" y="13519"/>
                </a:lnTo>
                <a:lnTo>
                  <a:pt x="398" y="13707"/>
                </a:lnTo>
                <a:lnTo>
                  <a:pt x="433" y="13905"/>
                </a:lnTo>
                <a:lnTo>
                  <a:pt x="470" y="14110"/>
                </a:lnTo>
                <a:lnTo>
                  <a:pt x="511" y="14322"/>
                </a:lnTo>
                <a:lnTo>
                  <a:pt x="555" y="14538"/>
                </a:lnTo>
                <a:lnTo>
                  <a:pt x="602" y="14757"/>
                </a:lnTo>
                <a:lnTo>
                  <a:pt x="650" y="14979"/>
                </a:lnTo>
                <a:lnTo>
                  <a:pt x="701" y="15200"/>
                </a:lnTo>
                <a:lnTo>
                  <a:pt x="729" y="15311"/>
                </a:lnTo>
                <a:lnTo>
                  <a:pt x="755" y="15420"/>
                </a:lnTo>
                <a:lnTo>
                  <a:pt x="784" y="15530"/>
                </a:lnTo>
                <a:lnTo>
                  <a:pt x="811" y="15639"/>
                </a:lnTo>
                <a:lnTo>
                  <a:pt x="840" y="15747"/>
                </a:lnTo>
                <a:lnTo>
                  <a:pt x="870" y="15854"/>
                </a:lnTo>
                <a:lnTo>
                  <a:pt x="899" y="15959"/>
                </a:lnTo>
                <a:lnTo>
                  <a:pt x="929" y="16064"/>
                </a:lnTo>
                <a:lnTo>
                  <a:pt x="960" y="16165"/>
                </a:lnTo>
                <a:lnTo>
                  <a:pt x="991" y="16266"/>
                </a:lnTo>
                <a:lnTo>
                  <a:pt x="1022" y="16365"/>
                </a:lnTo>
                <a:lnTo>
                  <a:pt x="1054" y="16461"/>
                </a:lnTo>
                <a:lnTo>
                  <a:pt x="1086" y="16556"/>
                </a:lnTo>
                <a:lnTo>
                  <a:pt x="1119" y="16646"/>
                </a:lnTo>
                <a:lnTo>
                  <a:pt x="1152" y="16735"/>
                </a:lnTo>
                <a:lnTo>
                  <a:pt x="1185" y="16821"/>
                </a:lnTo>
                <a:lnTo>
                  <a:pt x="1225" y="16920"/>
                </a:lnTo>
                <a:lnTo>
                  <a:pt x="1267" y="17017"/>
                </a:lnTo>
                <a:lnTo>
                  <a:pt x="1288" y="17064"/>
                </a:lnTo>
                <a:lnTo>
                  <a:pt x="1310" y="17111"/>
                </a:lnTo>
                <a:lnTo>
                  <a:pt x="1332" y="17156"/>
                </a:lnTo>
                <a:lnTo>
                  <a:pt x="1354" y="17202"/>
                </a:lnTo>
                <a:lnTo>
                  <a:pt x="1377" y="17247"/>
                </a:lnTo>
                <a:lnTo>
                  <a:pt x="1399" y="17290"/>
                </a:lnTo>
                <a:lnTo>
                  <a:pt x="1423" y="17334"/>
                </a:lnTo>
                <a:lnTo>
                  <a:pt x="1447" y="17376"/>
                </a:lnTo>
                <a:lnTo>
                  <a:pt x="1471" y="17417"/>
                </a:lnTo>
                <a:lnTo>
                  <a:pt x="1496" y="17459"/>
                </a:lnTo>
                <a:lnTo>
                  <a:pt x="1521" y="17499"/>
                </a:lnTo>
                <a:lnTo>
                  <a:pt x="1546" y="17538"/>
                </a:lnTo>
                <a:lnTo>
                  <a:pt x="1572" y="17576"/>
                </a:lnTo>
                <a:lnTo>
                  <a:pt x="1598" y="17614"/>
                </a:lnTo>
                <a:lnTo>
                  <a:pt x="1625" y="17651"/>
                </a:lnTo>
                <a:lnTo>
                  <a:pt x="1652" y="17687"/>
                </a:lnTo>
                <a:lnTo>
                  <a:pt x="1680" y="17722"/>
                </a:lnTo>
                <a:lnTo>
                  <a:pt x="1707" y="17756"/>
                </a:lnTo>
                <a:lnTo>
                  <a:pt x="1736" y="17789"/>
                </a:lnTo>
                <a:lnTo>
                  <a:pt x="1764" y="17822"/>
                </a:lnTo>
                <a:lnTo>
                  <a:pt x="1794" y="17853"/>
                </a:lnTo>
                <a:lnTo>
                  <a:pt x="1824" y="17884"/>
                </a:lnTo>
                <a:lnTo>
                  <a:pt x="1854" y="17914"/>
                </a:lnTo>
                <a:lnTo>
                  <a:pt x="1885" y="17943"/>
                </a:lnTo>
                <a:lnTo>
                  <a:pt x="1917" y="17970"/>
                </a:lnTo>
                <a:lnTo>
                  <a:pt x="1947" y="17998"/>
                </a:lnTo>
                <a:lnTo>
                  <a:pt x="1980" y="18023"/>
                </a:lnTo>
                <a:lnTo>
                  <a:pt x="2013" y="18048"/>
                </a:lnTo>
                <a:lnTo>
                  <a:pt x="2052" y="18075"/>
                </a:lnTo>
                <a:lnTo>
                  <a:pt x="2091" y="18102"/>
                </a:lnTo>
                <a:lnTo>
                  <a:pt x="2132" y="18127"/>
                </a:lnTo>
                <a:lnTo>
                  <a:pt x="2173" y="18151"/>
                </a:lnTo>
                <a:lnTo>
                  <a:pt x="2215" y="18174"/>
                </a:lnTo>
                <a:lnTo>
                  <a:pt x="2259" y="18194"/>
                </a:lnTo>
                <a:lnTo>
                  <a:pt x="2303" y="18214"/>
                </a:lnTo>
                <a:lnTo>
                  <a:pt x="2349" y="18232"/>
                </a:lnTo>
                <a:lnTo>
                  <a:pt x="2397" y="18249"/>
                </a:lnTo>
                <a:lnTo>
                  <a:pt x="2446" y="18264"/>
                </a:lnTo>
                <a:lnTo>
                  <a:pt x="2497" y="18277"/>
                </a:lnTo>
                <a:lnTo>
                  <a:pt x="2549" y="18287"/>
                </a:lnTo>
                <a:lnTo>
                  <a:pt x="2576" y="18292"/>
                </a:lnTo>
                <a:lnTo>
                  <a:pt x="2603" y="18296"/>
                </a:lnTo>
                <a:lnTo>
                  <a:pt x="2631" y="18300"/>
                </a:lnTo>
                <a:lnTo>
                  <a:pt x="2658" y="18303"/>
                </a:lnTo>
                <a:lnTo>
                  <a:pt x="2687" y="18305"/>
                </a:lnTo>
                <a:lnTo>
                  <a:pt x="2716" y="18308"/>
                </a:lnTo>
                <a:lnTo>
                  <a:pt x="2745" y="18309"/>
                </a:lnTo>
                <a:lnTo>
                  <a:pt x="2776" y="18309"/>
                </a:lnTo>
                <a:lnTo>
                  <a:pt x="2835" y="18310"/>
                </a:lnTo>
                <a:lnTo>
                  <a:pt x="2896" y="18310"/>
                </a:lnTo>
                <a:lnTo>
                  <a:pt x="2957" y="18309"/>
                </a:lnTo>
                <a:lnTo>
                  <a:pt x="3017" y="18308"/>
                </a:lnTo>
                <a:lnTo>
                  <a:pt x="3079" y="18305"/>
                </a:lnTo>
                <a:lnTo>
                  <a:pt x="3140" y="18303"/>
                </a:lnTo>
                <a:lnTo>
                  <a:pt x="3200" y="18300"/>
                </a:lnTo>
                <a:lnTo>
                  <a:pt x="3262" y="18296"/>
                </a:lnTo>
                <a:lnTo>
                  <a:pt x="3323" y="18292"/>
                </a:lnTo>
                <a:lnTo>
                  <a:pt x="3384" y="18287"/>
                </a:lnTo>
                <a:lnTo>
                  <a:pt x="3444" y="18283"/>
                </a:lnTo>
                <a:lnTo>
                  <a:pt x="3505" y="18277"/>
                </a:lnTo>
                <a:lnTo>
                  <a:pt x="3565" y="18271"/>
                </a:lnTo>
                <a:lnTo>
                  <a:pt x="3625" y="18264"/>
                </a:lnTo>
                <a:lnTo>
                  <a:pt x="3686" y="18257"/>
                </a:lnTo>
                <a:lnTo>
                  <a:pt x="3745" y="18250"/>
                </a:lnTo>
                <a:lnTo>
                  <a:pt x="3829" y="18240"/>
                </a:lnTo>
                <a:lnTo>
                  <a:pt x="3912" y="18230"/>
                </a:lnTo>
                <a:lnTo>
                  <a:pt x="3995" y="18218"/>
                </a:lnTo>
                <a:lnTo>
                  <a:pt x="4076" y="18206"/>
                </a:lnTo>
                <a:lnTo>
                  <a:pt x="4157" y="18192"/>
                </a:lnTo>
                <a:lnTo>
                  <a:pt x="4236" y="18178"/>
                </a:lnTo>
                <a:lnTo>
                  <a:pt x="4316" y="18165"/>
                </a:lnTo>
                <a:lnTo>
                  <a:pt x="4395" y="18150"/>
                </a:lnTo>
                <a:lnTo>
                  <a:pt x="4473" y="18134"/>
                </a:lnTo>
                <a:lnTo>
                  <a:pt x="4549" y="18118"/>
                </a:lnTo>
                <a:lnTo>
                  <a:pt x="4627" y="18101"/>
                </a:lnTo>
                <a:lnTo>
                  <a:pt x="4704" y="18083"/>
                </a:lnTo>
                <a:lnTo>
                  <a:pt x="4779" y="18066"/>
                </a:lnTo>
                <a:lnTo>
                  <a:pt x="4855" y="18048"/>
                </a:lnTo>
                <a:lnTo>
                  <a:pt x="4931" y="18028"/>
                </a:lnTo>
                <a:lnTo>
                  <a:pt x="5006" y="18009"/>
                </a:lnTo>
                <a:lnTo>
                  <a:pt x="5156" y="17969"/>
                </a:lnTo>
                <a:lnTo>
                  <a:pt x="5305" y="17927"/>
                </a:lnTo>
                <a:lnTo>
                  <a:pt x="5455" y="17882"/>
                </a:lnTo>
                <a:lnTo>
                  <a:pt x="5603" y="17836"/>
                </a:lnTo>
                <a:lnTo>
                  <a:pt x="5753" y="17789"/>
                </a:lnTo>
                <a:lnTo>
                  <a:pt x="5904" y="17741"/>
                </a:lnTo>
                <a:lnTo>
                  <a:pt x="6056" y="17691"/>
                </a:lnTo>
                <a:lnTo>
                  <a:pt x="6211" y="17639"/>
                </a:lnTo>
                <a:lnTo>
                  <a:pt x="6273" y="17619"/>
                </a:lnTo>
                <a:lnTo>
                  <a:pt x="6368" y="17586"/>
                </a:lnTo>
                <a:lnTo>
                  <a:pt x="6483" y="17544"/>
                </a:lnTo>
                <a:lnTo>
                  <a:pt x="6608" y="17501"/>
                </a:lnTo>
                <a:lnTo>
                  <a:pt x="6729" y="17456"/>
                </a:lnTo>
                <a:lnTo>
                  <a:pt x="6837" y="17415"/>
                </a:lnTo>
                <a:lnTo>
                  <a:pt x="6881" y="17398"/>
                </a:lnTo>
                <a:lnTo>
                  <a:pt x="6917" y="17382"/>
                </a:lnTo>
                <a:lnTo>
                  <a:pt x="6943" y="17369"/>
                </a:lnTo>
                <a:lnTo>
                  <a:pt x="6959" y="17361"/>
                </a:lnTo>
                <a:lnTo>
                  <a:pt x="6994" y="17351"/>
                </a:lnTo>
                <a:lnTo>
                  <a:pt x="7046" y="17333"/>
                </a:lnTo>
                <a:lnTo>
                  <a:pt x="7116" y="17308"/>
                </a:lnTo>
                <a:lnTo>
                  <a:pt x="7200" y="17277"/>
                </a:lnTo>
                <a:lnTo>
                  <a:pt x="7294" y="17240"/>
                </a:lnTo>
                <a:lnTo>
                  <a:pt x="7397" y="17200"/>
                </a:lnTo>
                <a:lnTo>
                  <a:pt x="7507" y="17156"/>
                </a:lnTo>
                <a:lnTo>
                  <a:pt x="7621" y="17112"/>
                </a:lnTo>
                <a:lnTo>
                  <a:pt x="7734" y="17066"/>
                </a:lnTo>
                <a:lnTo>
                  <a:pt x="7846" y="17021"/>
                </a:lnTo>
                <a:lnTo>
                  <a:pt x="7955" y="16977"/>
                </a:lnTo>
                <a:lnTo>
                  <a:pt x="8057" y="16937"/>
                </a:lnTo>
                <a:lnTo>
                  <a:pt x="8148" y="16899"/>
                </a:lnTo>
                <a:lnTo>
                  <a:pt x="8228" y="16867"/>
                </a:lnTo>
                <a:lnTo>
                  <a:pt x="8295" y="16841"/>
                </a:lnTo>
                <a:lnTo>
                  <a:pt x="8344" y="16821"/>
                </a:lnTo>
                <a:lnTo>
                  <a:pt x="8396" y="16799"/>
                </a:lnTo>
                <a:lnTo>
                  <a:pt x="8454" y="16778"/>
                </a:lnTo>
                <a:lnTo>
                  <a:pt x="8513" y="16755"/>
                </a:lnTo>
                <a:lnTo>
                  <a:pt x="8574" y="16731"/>
                </a:lnTo>
                <a:lnTo>
                  <a:pt x="8633" y="16707"/>
                </a:lnTo>
                <a:lnTo>
                  <a:pt x="8690" y="16682"/>
                </a:lnTo>
                <a:lnTo>
                  <a:pt x="8744" y="16658"/>
                </a:lnTo>
                <a:lnTo>
                  <a:pt x="8792" y="16633"/>
                </a:lnTo>
                <a:lnTo>
                  <a:pt x="8829" y="16621"/>
                </a:lnTo>
                <a:lnTo>
                  <a:pt x="8872" y="16605"/>
                </a:lnTo>
                <a:lnTo>
                  <a:pt x="8918" y="16587"/>
                </a:lnTo>
                <a:lnTo>
                  <a:pt x="8965" y="16565"/>
                </a:lnTo>
                <a:lnTo>
                  <a:pt x="9013" y="16543"/>
                </a:lnTo>
                <a:lnTo>
                  <a:pt x="9059" y="16522"/>
                </a:lnTo>
                <a:lnTo>
                  <a:pt x="9100" y="16502"/>
                </a:lnTo>
                <a:lnTo>
                  <a:pt x="9137" y="16485"/>
                </a:lnTo>
                <a:lnTo>
                  <a:pt x="9178" y="16465"/>
                </a:lnTo>
                <a:lnTo>
                  <a:pt x="9220" y="16447"/>
                </a:lnTo>
                <a:lnTo>
                  <a:pt x="9263" y="16429"/>
                </a:lnTo>
                <a:lnTo>
                  <a:pt x="9304" y="16409"/>
                </a:lnTo>
                <a:lnTo>
                  <a:pt x="9346" y="16391"/>
                </a:lnTo>
                <a:lnTo>
                  <a:pt x="9388" y="16371"/>
                </a:lnTo>
                <a:lnTo>
                  <a:pt x="9430" y="16352"/>
                </a:lnTo>
                <a:lnTo>
                  <a:pt x="9471" y="16331"/>
                </a:lnTo>
                <a:lnTo>
                  <a:pt x="9550" y="16292"/>
                </a:lnTo>
                <a:lnTo>
                  <a:pt x="9633" y="16254"/>
                </a:lnTo>
                <a:lnTo>
                  <a:pt x="9720" y="16214"/>
                </a:lnTo>
                <a:lnTo>
                  <a:pt x="9807" y="16173"/>
                </a:lnTo>
                <a:lnTo>
                  <a:pt x="9894" y="16132"/>
                </a:lnTo>
                <a:lnTo>
                  <a:pt x="9978" y="16091"/>
                </a:lnTo>
                <a:lnTo>
                  <a:pt x="10018" y="16069"/>
                </a:lnTo>
                <a:lnTo>
                  <a:pt x="10057" y="16048"/>
                </a:lnTo>
                <a:lnTo>
                  <a:pt x="10093" y="16026"/>
                </a:lnTo>
                <a:lnTo>
                  <a:pt x="10129" y="16004"/>
                </a:lnTo>
                <a:lnTo>
                  <a:pt x="10153" y="15994"/>
                </a:lnTo>
                <a:lnTo>
                  <a:pt x="10184" y="15979"/>
                </a:lnTo>
                <a:lnTo>
                  <a:pt x="10220" y="15962"/>
                </a:lnTo>
                <a:lnTo>
                  <a:pt x="10263" y="15939"/>
                </a:lnTo>
                <a:lnTo>
                  <a:pt x="10363" y="15886"/>
                </a:lnTo>
                <a:lnTo>
                  <a:pt x="10482" y="15821"/>
                </a:lnTo>
                <a:lnTo>
                  <a:pt x="10614" y="15748"/>
                </a:lnTo>
                <a:lnTo>
                  <a:pt x="10756" y="15669"/>
                </a:lnTo>
                <a:lnTo>
                  <a:pt x="10903" y="15584"/>
                </a:lnTo>
                <a:lnTo>
                  <a:pt x="11053" y="15498"/>
                </a:lnTo>
                <a:lnTo>
                  <a:pt x="11202" y="15411"/>
                </a:lnTo>
                <a:lnTo>
                  <a:pt x="11344" y="15328"/>
                </a:lnTo>
                <a:lnTo>
                  <a:pt x="11477" y="15249"/>
                </a:lnTo>
                <a:lnTo>
                  <a:pt x="11597" y="15176"/>
                </a:lnTo>
                <a:lnTo>
                  <a:pt x="11700" y="15111"/>
                </a:lnTo>
                <a:lnTo>
                  <a:pt x="11781" y="15060"/>
                </a:lnTo>
                <a:lnTo>
                  <a:pt x="11813" y="15038"/>
                </a:lnTo>
                <a:lnTo>
                  <a:pt x="11838" y="15021"/>
                </a:lnTo>
                <a:lnTo>
                  <a:pt x="11857" y="15007"/>
                </a:lnTo>
                <a:lnTo>
                  <a:pt x="11867" y="14997"/>
                </a:lnTo>
                <a:lnTo>
                  <a:pt x="11879" y="14991"/>
                </a:lnTo>
                <a:lnTo>
                  <a:pt x="11898" y="14982"/>
                </a:lnTo>
                <a:lnTo>
                  <a:pt x="11919" y="14970"/>
                </a:lnTo>
                <a:lnTo>
                  <a:pt x="11947" y="14954"/>
                </a:lnTo>
                <a:lnTo>
                  <a:pt x="12012" y="14913"/>
                </a:lnTo>
                <a:lnTo>
                  <a:pt x="12090" y="14864"/>
                </a:lnTo>
                <a:lnTo>
                  <a:pt x="12179" y="14806"/>
                </a:lnTo>
                <a:lnTo>
                  <a:pt x="12276" y="14741"/>
                </a:lnTo>
                <a:lnTo>
                  <a:pt x="12379" y="14672"/>
                </a:lnTo>
                <a:lnTo>
                  <a:pt x="12485" y="14600"/>
                </a:lnTo>
                <a:lnTo>
                  <a:pt x="12590" y="14528"/>
                </a:lnTo>
                <a:lnTo>
                  <a:pt x="12694" y="14457"/>
                </a:lnTo>
                <a:lnTo>
                  <a:pt x="12791" y="14388"/>
                </a:lnTo>
                <a:lnTo>
                  <a:pt x="12883" y="14324"/>
                </a:lnTo>
                <a:lnTo>
                  <a:pt x="12963" y="14267"/>
                </a:lnTo>
                <a:lnTo>
                  <a:pt x="13031" y="14218"/>
                </a:lnTo>
                <a:lnTo>
                  <a:pt x="13083" y="14179"/>
                </a:lnTo>
                <a:lnTo>
                  <a:pt x="13116" y="14152"/>
                </a:lnTo>
                <a:lnTo>
                  <a:pt x="13131" y="14143"/>
                </a:lnTo>
                <a:lnTo>
                  <a:pt x="13152" y="14131"/>
                </a:lnTo>
                <a:lnTo>
                  <a:pt x="13179" y="14112"/>
                </a:lnTo>
                <a:lnTo>
                  <a:pt x="13212" y="14088"/>
                </a:lnTo>
                <a:lnTo>
                  <a:pt x="13294" y="14030"/>
                </a:lnTo>
                <a:lnTo>
                  <a:pt x="13392" y="13958"/>
                </a:lnTo>
                <a:lnTo>
                  <a:pt x="13505" y="13873"/>
                </a:lnTo>
                <a:lnTo>
                  <a:pt x="13628" y="13779"/>
                </a:lnTo>
                <a:lnTo>
                  <a:pt x="13758" y="13680"/>
                </a:lnTo>
                <a:lnTo>
                  <a:pt x="13891" y="13578"/>
                </a:lnTo>
                <a:lnTo>
                  <a:pt x="14024" y="13475"/>
                </a:lnTo>
                <a:lnTo>
                  <a:pt x="14153" y="13374"/>
                </a:lnTo>
                <a:lnTo>
                  <a:pt x="14274" y="13278"/>
                </a:lnTo>
                <a:lnTo>
                  <a:pt x="14385" y="13190"/>
                </a:lnTo>
                <a:lnTo>
                  <a:pt x="14481" y="13112"/>
                </a:lnTo>
                <a:lnTo>
                  <a:pt x="14559" y="13048"/>
                </a:lnTo>
                <a:lnTo>
                  <a:pt x="14590" y="13022"/>
                </a:lnTo>
                <a:lnTo>
                  <a:pt x="14615" y="13000"/>
                </a:lnTo>
                <a:lnTo>
                  <a:pt x="14634" y="12982"/>
                </a:lnTo>
                <a:lnTo>
                  <a:pt x="14645" y="12970"/>
                </a:lnTo>
                <a:lnTo>
                  <a:pt x="14658" y="12963"/>
                </a:lnTo>
                <a:lnTo>
                  <a:pt x="14673" y="12954"/>
                </a:lnTo>
                <a:lnTo>
                  <a:pt x="14690" y="12942"/>
                </a:lnTo>
                <a:lnTo>
                  <a:pt x="14708" y="12928"/>
                </a:lnTo>
                <a:lnTo>
                  <a:pt x="14751" y="12895"/>
                </a:lnTo>
                <a:lnTo>
                  <a:pt x="14802" y="12854"/>
                </a:lnTo>
                <a:lnTo>
                  <a:pt x="14857" y="12807"/>
                </a:lnTo>
                <a:lnTo>
                  <a:pt x="14917" y="12756"/>
                </a:lnTo>
                <a:lnTo>
                  <a:pt x="14979" y="12701"/>
                </a:lnTo>
                <a:lnTo>
                  <a:pt x="15044" y="12645"/>
                </a:lnTo>
                <a:lnTo>
                  <a:pt x="15110" y="12587"/>
                </a:lnTo>
                <a:lnTo>
                  <a:pt x="15175" y="12530"/>
                </a:lnTo>
                <a:lnTo>
                  <a:pt x="15238" y="12475"/>
                </a:lnTo>
                <a:lnTo>
                  <a:pt x="15298" y="12421"/>
                </a:lnTo>
                <a:lnTo>
                  <a:pt x="15354" y="12372"/>
                </a:lnTo>
                <a:lnTo>
                  <a:pt x="15405" y="12328"/>
                </a:lnTo>
                <a:lnTo>
                  <a:pt x="15451" y="12291"/>
                </a:lnTo>
                <a:lnTo>
                  <a:pt x="15487" y="12261"/>
                </a:lnTo>
                <a:lnTo>
                  <a:pt x="15508" y="12245"/>
                </a:lnTo>
                <a:lnTo>
                  <a:pt x="15520" y="12233"/>
                </a:lnTo>
                <a:lnTo>
                  <a:pt x="15534" y="12220"/>
                </a:lnTo>
                <a:lnTo>
                  <a:pt x="15555" y="12200"/>
                </a:lnTo>
                <a:lnTo>
                  <a:pt x="15765" y="12013"/>
                </a:lnTo>
                <a:lnTo>
                  <a:pt x="15798" y="11979"/>
                </a:lnTo>
                <a:lnTo>
                  <a:pt x="15830" y="11947"/>
                </a:lnTo>
                <a:lnTo>
                  <a:pt x="15863" y="11915"/>
                </a:lnTo>
                <a:lnTo>
                  <a:pt x="15895" y="11884"/>
                </a:lnTo>
                <a:lnTo>
                  <a:pt x="15927" y="11853"/>
                </a:lnTo>
                <a:lnTo>
                  <a:pt x="15959" y="11823"/>
                </a:lnTo>
                <a:lnTo>
                  <a:pt x="15992" y="11790"/>
                </a:lnTo>
                <a:lnTo>
                  <a:pt x="16025" y="11758"/>
                </a:lnTo>
                <a:lnTo>
                  <a:pt x="16052" y="11733"/>
                </a:lnTo>
                <a:lnTo>
                  <a:pt x="16089" y="11696"/>
                </a:lnTo>
                <a:lnTo>
                  <a:pt x="16136" y="11649"/>
                </a:lnTo>
                <a:lnTo>
                  <a:pt x="16190" y="11595"/>
                </a:lnTo>
                <a:lnTo>
                  <a:pt x="16248" y="11535"/>
                </a:lnTo>
                <a:lnTo>
                  <a:pt x="16311" y="11470"/>
                </a:lnTo>
                <a:lnTo>
                  <a:pt x="16377" y="11403"/>
                </a:lnTo>
                <a:lnTo>
                  <a:pt x="16443" y="11335"/>
                </a:lnTo>
                <a:lnTo>
                  <a:pt x="16508" y="11268"/>
                </a:lnTo>
                <a:lnTo>
                  <a:pt x="16571" y="11202"/>
                </a:lnTo>
                <a:lnTo>
                  <a:pt x="16629" y="11140"/>
                </a:lnTo>
                <a:lnTo>
                  <a:pt x="16681" y="11084"/>
                </a:lnTo>
                <a:lnTo>
                  <a:pt x="16726" y="11036"/>
                </a:lnTo>
                <a:lnTo>
                  <a:pt x="16761" y="10997"/>
                </a:lnTo>
                <a:lnTo>
                  <a:pt x="16786" y="10969"/>
                </a:lnTo>
                <a:lnTo>
                  <a:pt x="16797" y="10953"/>
                </a:lnTo>
                <a:lnTo>
                  <a:pt x="16818" y="10935"/>
                </a:lnTo>
                <a:lnTo>
                  <a:pt x="16837" y="10915"/>
                </a:lnTo>
                <a:lnTo>
                  <a:pt x="16856" y="10896"/>
                </a:lnTo>
                <a:lnTo>
                  <a:pt x="16874" y="10875"/>
                </a:lnTo>
                <a:lnTo>
                  <a:pt x="16908" y="10833"/>
                </a:lnTo>
                <a:lnTo>
                  <a:pt x="16943" y="10789"/>
                </a:lnTo>
                <a:lnTo>
                  <a:pt x="17006" y="10707"/>
                </a:lnTo>
                <a:lnTo>
                  <a:pt x="17067" y="10626"/>
                </a:lnTo>
                <a:lnTo>
                  <a:pt x="17128" y="10543"/>
                </a:lnTo>
                <a:lnTo>
                  <a:pt x="17185" y="10462"/>
                </a:lnTo>
                <a:lnTo>
                  <a:pt x="17214" y="10421"/>
                </a:lnTo>
                <a:lnTo>
                  <a:pt x="17241" y="10379"/>
                </a:lnTo>
                <a:lnTo>
                  <a:pt x="17269" y="10337"/>
                </a:lnTo>
                <a:lnTo>
                  <a:pt x="17295" y="10296"/>
                </a:lnTo>
                <a:lnTo>
                  <a:pt x="17321" y="10254"/>
                </a:lnTo>
                <a:lnTo>
                  <a:pt x="17347" y="10211"/>
                </a:lnTo>
                <a:lnTo>
                  <a:pt x="17372" y="10169"/>
                </a:lnTo>
                <a:lnTo>
                  <a:pt x="17396" y="10125"/>
                </a:lnTo>
                <a:lnTo>
                  <a:pt x="17419" y="10081"/>
                </a:lnTo>
                <a:lnTo>
                  <a:pt x="17442" y="10037"/>
                </a:lnTo>
                <a:lnTo>
                  <a:pt x="17463" y="9992"/>
                </a:lnTo>
                <a:lnTo>
                  <a:pt x="17485" y="9946"/>
                </a:lnTo>
                <a:lnTo>
                  <a:pt x="17505" y="9900"/>
                </a:lnTo>
                <a:lnTo>
                  <a:pt x="17524" y="9853"/>
                </a:lnTo>
                <a:lnTo>
                  <a:pt x="17543" y="9805"/>
                </a:lnTo>
                <a:lnTo>
                  <a:pt x="17561" y="9757"/>
                </a:lnTo>
                <a:lnTo>
                  <a:pt x="17578" y="9708"/>
                </a:lnTo>
                <a:lnTo>
                  <a:pt x="17594" y="9657"/>
                </a:lnTo>
                <a:lnTo>
                  <a:pt x="17609" y="9606"/>
                </a:lnTo>
                <a:lnTo>
                  <a:pt x="17622" y="9553"/>
                </a:lnTo>
                <a:lnTo>
                  <a:pt x="17636" y="9501"/>
                </a:lnTo>
                <a:lnTo>
                  <a:pt x="17648" y="9446"/>
                </a:lnTo>
                <a:lnTo>
                  <a:pt x="17659" y="9391"/>
                </a:lnTo>
                <a:lnTo>
                  <a:pt x="17669" y="9334"/>
                </a:lnTo>
                <a:lnTo>
                  <a:pt x="17673" y="9309"/>
                </a:lnTo>
                <a:lnTo>
                  <a:pt x="17675" y="9283"/>
                </a:lnTo>
                <a:lnTo>
                  <a:pt x="17675" y="9255"/>
                </a:lnTo>
                <a:lnTo>
                  <a:pt x="17674" y="9226"/>
                </a:lnTo>
                <a:lnTo>
                  <a:pt x="17672" y="9196"/>
                </a:lnTo>
                <a:lnTo>
                  <a:pt x="17669" y="9165"/>
                </a:lnTo>
                <a:lnTo>
                  <a:pt x="17665" y="9133"/>
                </a:lnTo>
                <a:lnTo>
                  <a:pt x="17659" y="9101"/>
                </a:lnTo>
                <a:lnTo>
                  <a:pt x="17653" y="9068"/>
                </a:lnTo>
                <a:lnTo>
                  <a:pt x="17645" y="9034"/>
                </a:lnTo>
                <a:lnTo>
                  <a:pt x="17637" y="8999"/>
                </a:lnTo>
                <a:lnTo>
                  <a:pt x="17629" y="8965"/>
                </a:lnTo>
                <a:lnTo>
                  <a:pt x="17609" y="8895"/>
                </a:lnTo>
                <a:lnTo>
                  <a:pt x="17587" y="8825"/>
                </a:lnTo>
                <a:lnTo>
                  <a:pt x="17563" y="8757"/>
                </a:lnTo>
                <a:lnTo>
                  <a:pt x="17539" y="8689"/>
                </a:lnTo>
                <a:lnTo>
                  <a:pt x="17513" y="8624"/>
                </a:lnTo>
                <a:lnTo>
                  <a:pt x="17487" y="8563"/>
                </a:lnTo>
                <a:lnTo>
                  <a:pt x="17462" y="8506"/>
                </a:lnTo>
                <a:lnTo>
                  <a:pt x="17437" y="8455"/>
                </a:lnTo>
                <a:lnTo>
                  <a:pt x="17415" y="8408"/>
                </a:lnTo>
                <a:lnTo>
                  <a:pt x="17394" y="8369"/>
                </a:lnTo>
                <a:lnTo>
                  <a:pt x="17360" y="8310"/>
                </a:lnTo>
                <a:lnTo>
                  <a:pt x="17328" y="8254"/>
                </a:lnTo>
                <a:lnTo>
                  <a:pt x="17297" y="8203"/>
                </a:lnTo>
                <a:lnTo>
                  <a:pt x="17268" y="8155"/>
                </a:lnTo>
                <a:lnTo>
                  <a:pt x="17239" y="8109"/>
                </a:lnTo>
                <a:lnTo>
                  <a:pt x="17210" y="8066"/>
                </a:lnTo>
                <a:lnTo>
                  <a:pt x="17182" y="8023"/>
                </a:lnTo>
                <a:lnTo>
                  <a:pt x="17153" y="7981"/>
                </a:lnTo>
                <a:lnTo>
                  <a:pt x="17123" y="7941"/>
                </a:lnTo>
                <a:lnTo>
                  <a:pt x="17093" y="7900"/>
                </a:lnTo>
                <a:lnTo>
                  <a:pt x="17062" y="7858"/>
                </a:lnTo>
                <a:lnTo>
                  <a:pt x="17029" y="7816"/>
                </a:lnTo>
                <a:lnTo>
                  <a:pt x="16958" y="7727"/>
                </a:lnTo>
                <a:lnTo>
                  <a:pt x="16877" y="7627"/>
                </a:lnTo>
                <a:lnTo>
                  <a:pt x="16843" y="7585"/>
                </a:lnTo>
                <a:lnTo>
                  <a:pt x="16805" y="7540"/>
                </a:lnTo>
                <a:lnTo>
                  <a:pt x="16766" y="7493"/>
                </a:lnTo>
                <a:lnTo>
                  <a:pt x="16725" y="7446"/>
                </a:lnTo>
                <a:lnTo>
                  <a:pt x="16641" y="7350"/>
                </a:lnTo>
                <a:lnTo>
                  <a:pt x="16551" y="7253"/>
                </a:lnTo>
                <a:lnTo>
                  <a:pt x="16462" y="7157"/>
                </a:lnTo>
                <a:lnTo>
                  <a:pt x="16373" y="7065"/>
                </a:lnTo>
                <a:lnTo>
                  <a:pt x="16287" y="6978"/>
                </a:lnTo>
                <a:lnTo>
                  <a:pt x="16207" y="6899"/>
                </a:lnTo>
                <a:lnTo>
                  <a:pt x="16179" y="6872"/>
                </a:lnTo>
                <a:lnTo>
                  <a:pt x="16153" y="6842"/>
                </a:lnTo>
                <a:lnTo>
                  <a:pt x="16127" y="6811"/>
                </a:lnTo>
                <a:lnTo>
                  <a:pt x="16099" y="6779"/>
                </a:lnTo>
                <a:lnTo>
                  <a:pt x="16071" y="6747"/>
                </a:lnTo>
                <a:lnTo>
                  <a:pt x="16042" y="6715"/>
                </a:lnTo>
                <a:lnTo>
                  <a:pt x="16011" y="6683"/>
                </a:lnTo>
                <a:lnTo>
                  <a:pt x="15979" y="6652"/>
                </a:lnTo>
                <a:lnTo>
                  <a:pt x="14313" y="5186"/>
                </a:lnTo>
                <a:lnTo>
                  <a:pt x="14230" y="5121"/>
                </a:lnTo>
                <a:lnTo>
                  <a:pt x="14144" y="5052"/>
                </a:lnTo>
                <a:lnTo>
                  <a:pt x="14058" y="4981"/>
                </a:lnTo>
                <a:lnTo>
                  <a:pt x="13972" y="4911"/>
                </a:lnTo>
                <a:lnTo>
                  <a:pt x="13885" y="4840"/>
                </a:lnTo>
                <a:lnTo>
                  <a:pt x="13797" y="4769"/>
                </a:lnTo>
                <a:lnTo>
                  <a:pt x="13709" y="4700"/>
                </a:lnTo>
                <a:lnTo>
                  <a:pt x="13622" y="4634"/>
                </a:lnTo>
                <a:lnTo>
                  <a:pt x="13528" y="4565"/>
                </a:lnTo>
                <a:lnTo>
                  <a:pt x="13437" y="4496"/>
                </a:lnTo>
                <a:lnTo>
                  <a:pt x="13348" y="4430"/>
                </a:lnTo>
                <a:lnTo>
                  <a:pt x="13259" y="4364"/>
                </a:lnTo>
                <a:lnTo>
                  <a:pt x="13172" y="4299"/>
                </a:lnTo>
                <a:lnTo>
                  <a:pt x="13085" y="4234"/>
                </a:lnTo>
                <a:lnTo>
                  <a:pt x="12999" y="4170"/>
                </a:lnTo>
                <a:lnTo>
                  <a:pt x="12913" y="4107"/>
                </a:lnTo>
                <a:lnTo>
                  <a:pt x="12826" y="4043"/>
                </a:lnTo>
                <a:lnTo>
                  <a:pt x="12738" y="3980"/>
                </a:lnTo>
                <a:lnTo>
                  <a:pt x="12650" y="3916"/>
                </a:lnTo>
                <a:lnTo>
                  <a:pt x="12559" y="3852"/>
                </a:lnTo>
                <a:lnTo>
                  <a:pt x="12468" y="3787"/>
                </a:lnTo>
                <a:lnTo>
                  <a:pt x="12373" y="3722"/>
                </a:lnTo>
                <a:lnTo>
                  <a:pt x="12276" y="3655"/>
                </a:lnTo>
                <a:lnTo>
                  <a:pt x="12177" y="3589"/>
                </a:lnTo>
                <a:lnTo>
                  <a:pt x="12083" y="3525"/>
                </a:lnTo>
                <a:lnTo>
                  <a:pt x="11988" y="3463"/>
                </a:lnTo>
                <a:lnTo>
                  <a:pt x="11893" y="3402"/>
                </a:lnTo>
                <a:lnTo>
                  <a:pt x="11798" y="3340"/>
                </a:lnTo>
                <a:lnTo>
                  <a:pt x="11702" y="3280"/>
                </a:lnTo>
                <a:lnTo>
                  <a:pt x="11606" y="3219"/>
                </a:lnTo>
                <a:lnTo>
                  <a:pt x="11509" y="3158"/>
                </a:lnTo>
                <a:lnTo>
                  <a:pt x="11411" y="3097"/>
                </a:lnTo>
                <a:lnTo>
                  <a:pt x="11318" y="3037"/>
                </a:lnTo>
                <a:lnTo>
                  <a:pt x="11222" y="2979"/>
                </a:lnTo>
                <a:lnTo>
                  <a:pt x="11125" y="2920"/>
                </a:lnTo>
                <a:lnTo>
                  <a:pt x="11028" y="2863"/>
                </a:lnTo>
                <a:lnTo>
                  <a:pt x="10930" y="2806"/>
                </a:lnTo>
                <a:lnTo>
                  <a:pt x="10831" y="2749"/>
                </a:lnTo>
                <a:lnTo>
                  <a:pt x="10732" y="2692"/>
                </a:lnTo>
                <a:lnTo>
                  <a:pt x="10631" y="2635"/>
                </a:lnTo>
                <a:lnTo>
                  <a:pt x="10529" y="2579"/>
                </a:lnTo>
                <a:lnTo>
                  <a:pt x="10427" y="2523"/>
                </a:lnTo>
                <a:lnTo>
                  <a:pt x="10326" y="2468"/>
                </a:lnTo>
                <a:lnTo>
                  <a:pt x="10223" y="2413"/>
                </a:lnTo>
                <a:lnTo>
                  <a:pt x="10120" y="2359"/>
                </a:lnTo>
                <a:lnTo>
                  <a:pt x="10015" y="2305"/>
                </a:lnTo>
                <a:lnTo>
                  <a:pt x="9911" y="2251"/>
                </a:lnTo>
                <a:lnTo>
                  <a:pt x="9807" y="2198"/>
                </a:lnTo>
                <a:lnTo>
                  <a:pt x="9735" y="2162"/>
                </a:lnTo>
                <a:lnTo>
                  <a:pt x="9660" y="2124"/>
                </a:lnTo>
                <a:lnTo>
                  <a:pt x="9583" y="2086"/>
                </a:lnTo>
                <a:lnTo>
                  <a:pt x="9504" y="2047"/>
                </a:lnTo>
                <a:lnTo>
                  <a:pt x="9423" y="2010"/>
                </a:lnTo>
                <a:lnTo>
                  <a:pt x="9340" y="1971"/>
                </a:lnTo>
                <a:lnTo>
                  <a:pt x="9258" y="1932"/>
                </a:lnTo>
                <a:lnTo>
                  <a:pt x="9174" y="1893"/>
                </a:lnTo>
                <a:lnTo>
                  <a:pt x="9091" y="1855"/>
                </a:lnTo>
                <a:lnTo>
                  <a:pt x="9006" y="1816"/>
                </a:lnTo>
                <a:lnTo>
                  <a:pt x="8923" y="1780"/>
                </a:lnTo>
                <a:lnTo>
                  <a:pt x="8840" y="1743"/>
                </a:lnTo>
                <a:lnTo>
                  <a:pt x="8759" y="1707"/>
                </a:lnTo>
                <a:lnTo>
                  <a:pt x="8679" y="1673"/>
                </a:lnTo>
                <a:lnTo>
                  <a:pt x="8600" y="1640"/>
                </a:lnTo>
                <a:lnTo>
                  <a:pt x="8523" y="1608"/>
                </a:lnTo>
                <a:lnTo>
                  <a:pt x="8472" y="1587"/>
                </a:lnTo>
                <a:lnTo>
                  <a:pt x="8417" y="1562"/>
                </a:lnTo>
                <a:lnTo>
                  <a:pt x="8360" y="1537"/>
                </a:lnTo>
                <a:lnTo>
                  <a:pt x="8300" y="1511"/>
                </a:lnTo>
                <a:lnTo>
                  <a:pt x="8242" y="1485"/>
                </a:lnTo>
                <a:lnTo>
                  <a:pt x="8184" y="1461"/>
                </a:lnTo>
                <a:lnTo>
                  <a:pt x="8156" y="1451"/>
                </a:lnTo>
                <a:lnTo>
                  <a:pt x="8129" y="1442"/>
                </a:lnTo>
                <a:lnTo>
                  <a:pt x="8102" y="1433"/>
                </a:lnTo>
                <a:lnTo>
                  <a:pt x="8078" y="1426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339286" y="3430080"/>
            <a:ext cx="756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内容：财务雷达图直观呈现企业各项能力，便于对比分析。企业可通过雷达图发现自身优势与不足，制定针对性策略。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089183" y="3510785"/>
            <a:ext cx="126854" cy="131412"/>
          </a:xfrm>
          <a:custGeom>
            <a:avLst/>
            <a:gdLst>
              <a:gd name="T0" fmla="*/ 7371 w 17675"/>
              <a:gd name="T1" fmla="*/ 1125 h 18310"/>
              <a:gd name="T2" fmla="*/ 5959 w 17675"/>
              <a:gd name="T3" fmla="*/ 593 h 18310"/>
              <a:gd name="T4" fmla="*/ 4735 w 17675"/>
              <a:gd name="T5" fmla="*/ 240 h 18310"/>
              <a:gd name="T6" fmla="*/ 3627 w 17675"/>
              <a:gd name="T7" fmla="*/ 54 h 18310"/>
              <a:gd name="T8" fmla="*/ 2806 w 17675"/>
              <a:gd name="T9" fmla="*/ 7 h 18310"/>
              <a:gd name="T10" fmla="*/ 2454 w 17675"/>
              <a:gd name="T11" fmla="*/ 85 h 18310"/>
              <a:gd name="T12" fmla="*/ 2132 w 17675"/>
              <a:gd name="T13" fmla="*/ 262 h 18310"/>
              <a:gd name="T14" fmla="*/ 1838 w 17675"/>
              <a:gd name="T15" fmla="*/ 533 h 18310"/>
              <a:gd name="T16" fmla="*/ 1454 w 17675"/>
              <a:gd name="T17" fmla="*/ 1111 h 18310"/>
              <a:gd name="T18" fmla="*/ 1261 w 17675"/>
              <a:gd name="T19" fmla="*/ 1545 h 18310"/>
              <a:gd name="T20" fmla="*/ 1008 w 17675"/>
              <a:gd name="T21" fmla="*/ 2315 h 18310"/>
              <a:gd name="T22" fmla="*/ 836 w 17675"/>
              <a:gd name="T23" fmla="*/ 2906 h 18310"/>
              <a:gd name="T24" fmla="*/ 683 w 17675"/>
              <a:gd name="T25" fmla="*/ 3519 h 18310"/>
              <a:gd name="T26" fmla="*/ 506 w 17675"/>
              <a:gd name="T27" fmla="*/ 4330 h 18310"/>
              <a:gd name="T28" fmla="*/ 356 w 17675"/>
              <a:gd name="T29" fmla="*/ 5177 h 18310"/>
              <a:gd name="T30" fmla="*/ 199 w 17675"/>
              <a:gd name="T31" fmla="*/ 6352 h 18310"/>
              <a:gd name="T32" fmla="*/ 65 w 17675"/>
              <a:gd name="T33" fmla="*/ 7805 h 18310"/>
              <a:gd name="T34" fmla="*/ 1 w 17675"/>
              <a:gd name="T35" fmla="*/ 9354 h 18310"/>
              <a:gd name="T36" fmla="*/ 54 w 17675"/>
              <a:gd name="T37" fmla="*/ 10490 h 18310"/>
              <a:gd name="T38" fmla="*/ 149 w 17675"/>
              <a:gd name="T39" fmla="*/ 11811 h 18310"/>
              <a:gd name="T40" fmla="*/ 298 w 17675"/>
              <a:gd name="T41" fmla="*/ 13066 h 18310"/>
              <a:gd name="T42" fmla="*/ 650 w 17675"/>
              <a:gd name="T43" fmla="*/ 14979 h 18310"/>
              <a:gd name="T44" fmla="*/ 991 w 17675"/>
              <a:gd name="T45" fmla="*/ 16266 h 18310"/>
              <a:gd name="T46" fmla="*/ 1332 w 17675"/>
              <a:gd name="T47" fmla="*/ 17156 h 18310"/>
              <a:gd name="T48" fmla="*/ 1598 w 17675"/>
              <a:gd name="T49" fmla="*/ 17614 h 18310"/>
              <a:gd name="T50" fmla="*/ 1917 w 17675"/>
              <a:gd name="T51" fmla="*/ 17970 h 18310"/>
              <a:gd name="T52" fmla="*/ 2349 w 17675"/>
              <a:gd name="T53" fmla="*/ 18232 h 18310"/>
              <a:gd name="T54" fmla="*/ 2745 w 17675"/>
              <a:gd name="T55" fmla="*/ 18309 h 18310"/>
              <a:gd name="T56" fmla="*/ 3384 w 17675"/>
              <a:gd name="T57" fmla="*/ 18287 h 18310"/>
              <a:gd name="T58" fmla="*/ 4157 w 17675"/>
              <a:gd name="T59" fmla="*/ 18192 h 18310"/>
              <a:gd name="T60" fmla="*/ 5006 w 17675"/>
              <a:gd name="T61" fmla="*/ 18009 h 18310"/>
              <a:gd name="T62" fmla="*/ 6483 w 17675"/>
              <a:gd name="T63" fmla="*/ 17544 h 18310"/>
              <a:gd name="T64" fmla="*/ 7200 w 17675"/>
              <a:gd name="T65" fmla="*/ 17277 h 18310"/>
              <a:gd name="T66" fmla="*/ 8295 w 17675"/>
              <a:gd name="T67" fmla="*/ 16841 h 18310"/>
              <a:gd name="T68" fmla="*/ 8872 w 17675"/>
              <a:gd name="T69" fmla="*/ 16605 h 18310"/>
              <a:gd name="T70" fmla="*/ 9346 w 17675"/>
              <a:gd name="T71" fmla="*/ 16391 h 18310"/>
              <a:gd name="T72" fmla="*/ 10057 w 17675"/>
              <a:gd name="T73" fmla="*/ 16048 h 18310"/>
              <a:gd name="T74" fmla="*/ 10903 w 17675"/>
              <a:gd name="T75" fmla="*/ 15584 h 18310"/>
              <a:gd name="T76" fmla="*/ 11867 w 17675"/>
              <a:gd name="T77" fmla="*/ 14997 h 18310"/>
              <a:gd name="T78" fmla="*/ 12590 w 17675"/>
              <a:gd name="T79" fmla="*/ 14528 h 18310"/>
              <a:gd name="T80" fmla="*/ 13212 w 17675"/>
              <a:gd name="T81" fmla="*/ 14088 h 18310"/>
              <a:gd name="T82" fmla="*/ 14481 w 17675"/>
              <a:gd name="T83" fmla="*/ 13112 h 18310"/>
              <a:gd name="T84" fmla="*/ 14802 w 17675"/>
              <a:gd name="T85" fmla="*/ 12854 h 18310"/>
              <a:gd name="T86" fmla="*/ 15451 w 17675"/>
              <a:gd name="T87" fmla="*/ 12291 h 18310"/>
              <a:gd name="T88" fmla="*/ 15927 w 17675"/>
              <a:gd name="T89" fmla="*/ 11853 h 18310"/>
              <a:gd name="T90" fmla="*/ 16443 w 17675"/>
              <a:gd name="T91" fmla="*/ 11335 h 18310"/>
              <a:gd name="T92" fmla="*/ 16856 w 17675"/>
              <a:gd name="T93" fmla="*/ 10896 h 18310"/>
              <a:gd name="T94" fmla="*/ 17295 w 17675"/>
              <a:gd name="T95" fmla="*/ 10296 h 18310"/>
              <a:gd name="T96" fmla="*/ 17543 w 17675"/>
              <a:gd name="T97" fmla="*/ 9805 h 18310"/>
              <a:gd name="T98" fmla="*/ 17675 w 17675"/>
              <a:gd name="T99" fmla="*/ 9283 h 18310"/>
              <a:gd name="T100" fmla="*/ 17609 w 17675"/>
              <a:gd name="T101" fmla="*/ 8895 h 18310"/>
              <a:gd name="T102" fmla="*/ 17328 w 17675"/>
              <a:gd name="T103" fmla="*/ 8254 h 18310"/>
              <a:gd name="T104" fmla="*/ 16958 w 17675"/>
              <a:gd name="T105" fmla="*/ 7727 h 18310"/>
              <a:gd name="T106" fmla="*/ 16207 w 17675"/>
              <a:gd name="T107" fmla="*/ 6899 h 18310"/>
              <a:gd name="T108" fmla="*/ 14144 w 17675"/>
              <a:gd name="T109" fmla="*/ 5052 h 18310"/>
              <a:gd name="T110" fmla="*/ 13172 w 17675"/>
              <a:gd name="T111" fmla="*/ 4299 h 18310"/>
              <a:gd name="T112" fmla="*/ 12177 w 17675"/>
              <a:gd name="T113" fmla="*/ 3589 h 18310"/>
              <a:gd name="T114" fmla="*/ 11125 w 17675"/>
              <a:gd name="T115" fmla="*/ 2920 h 18310"/>
              <a:gd name="T116" fmla="*/ 10015 w 17675"/>
              <a:gd name="T117" fmla="*/ 2305 h 18310"/>
              <a:gd name="T118" fmla="*/ 9091 w 17675"/>
              <a:gd name="T119" fmla="*/ 1855 h 18310"/>
              <a:gd name="T120" fmla="*/ 8300 w 17675"/>
              <a:gd name="T121" fmla="*/ 1511 h 18310"/>
            </a:gdLst>
            <a:ahLst/>
            <a:cxnLst/>
            <a:rect l="0" t="0" r="r" b="b"/>
            <a:pathLst>
              <a:path w="17675" h="18310">
                <a:moveTo>
                  <a:pt x="8078" y="1426"/>
                </a:moveTo>
                <a:lnTo>
                  <a:pt x="8047" y="1409"/>
                </a:lnTo>
                <a:lnTo>
                  <a:pt x="8014" y="1392"/>
                </a:lnTo>
                <a:lnTo>
                  <a:pt x="7978" y="1376"/>
                </a:lnTo>
                <a:lnTo>
                  <a:pt x="7940" y="1360"/>
                </a:lnTo>
                <a:lnTo>
                  <a:pt x="7901" y="1345"/>
                </a:lnTo>
                <a:lnTo>
                  <a:pt x="7862" y="1330"/>
                </a:lnTo>
                <a:lnTo>
                  <a:pt x="7825" y="1315"/>
                </a:lnTo>
                <a:lnTo>
                  <a:pt x="7791" y="1301"/>
                </a:lnTo>
                <a:lnTo>
                  <a:pt x="7583" y="1213"/>
                </a:lnTo>
                <a:lnTo>
                  <a:pt x="7371" y="1125"/>
                </a:lnTo>
                <a:lnTo>
                  <a:pt x="7158" y="1038"/>
                </a:lnTo>
                <a:lnTo>
                  <a:pt x="6943" y="953"/>
                </a:lnTo>
                <a:lnTo>
                  <a:pt x="6836" y="911"/>
                </a:lnTo>
                <a:lnTo>
                  <a:pt x="6727" y="869"/>
                </a:lnTo>
                <a:lnTo>
                  <a:pt x="6618" y="827"/>
                </a:lnTo>
                <a:lnTo>
                  <a:pt x="6508" y="787"/>
                </a:lnTo>
                <a:lnTo>
                  <a:pt x="6400" y="747"/>
                </a:lnTo>
                <a:lnTo>
                  <a:pt x="6290" y="707"/>
                </a:lnTo>
                <a:lnTo>
                  <a:pt x="6180" y="668"/>
                </a:lnTo>
                <a:lnTo>
                  <a:pt x="6070" y="631"/>
                </a:lnTo>
                <a:lnTo>
                  <a:pt x="5959" y="593"/>
                </a:lnTo>
                <a:lnTo>
                  <a:pt x="5848" y="556"/>
                </a:lnTo>
                <a:lnTo>
                  <a:pt x="5737" y="521"/>
                </a:lnTo>
                <a:lnTo>
                  <a:pt x="5626" y="485"/>
                </a:lnTo>
                <a:lnTo>
                  <a:pt x="5515" y="451"/>
                </a:lnTo>
                <a:lnTo>
                  <a:pt x="5404" y="418"/>
                </a:lnTo>
                <a:lnTo>
                  <a:pt x="5292" y="386"/>
                </a:lnTo>
                <a:lnTo>
                  <a:pt x="5181" y="355"/>
                </a:lnTo>
                <a:lnTo>
                  <a:pt x="5069" y="324"/>
                </a:lnTo>
                <a:lnTo>
                  <a:pt x="4958" y="295"/>
                </a:lnTo>
                <a:lnTo>
                  <a:pt x="4846" y="267"/>
                </a:lnTo>
                <a:lnTo>
                  <a:pt x="4735" y="240"/>
                </a:lnTo>
                <a:lnTo>
                  <a:pt x="4623" y="215"/>
                </a:lnTo>
                <a:lnTo>
                  <a:pt x="4511" y="191"/>
                </a:lnTo>
                <a:lnTo>
                  <a:pt x="4400" y="168"/>
                </a:lnTo>
                <a:lnTo>
                  <a:pt x="4287" y="146"/>
                </a:lnTo>
                <a:lnTo>
                  <a:pt x="4234" y="136"/>
                </a:lnTo>
                <a:lnTo>
                  <a:pt x="4162" y="125"/>
                </a:lnTo>
                <a:lnTo>
                  <a:pt x="4075" y="112"/>
                </a:lnTo>
                <a:lnTo>
                  <a:pt x="3975" y="98"/>
                </a:lnTo>
                <a:lnTo>
                  <a:pt x="3865" y="84"/>
                </a:lnTo>
                <a:lnTo>
                  <a:pt x="3749" y="69"/>
                </a:lnTo>
                <a:lnTo>
                  <a:pt x="3627" y="54"/>
                </a:lnTo>
                <a:lnTo>
                  <a:pt x="3504" y="40"/>
                </a:lnTo>
                <a:lnTo>
                  <a:pt x="3381" y="27"/>
                </a:lnTo>
                <a:lnTo>
                  <a:pt x="3262" y="17"/>
                </a:lnTo>
                <a:lnTo>
                  <a:pt x="3148" y="8"/>
                </a:lnTo>
                <a:lnTo>
                  <a:pt x="3043" y="2"/>
                </a:lnTo>
                <a:lnTo>
                  <a:pt x="2994" y="1"/>
                </a:lnTo>
                <a:lnTo>
                  <a:pt x="2949" y="0"/>
                </a:lnTo>
                <a:lnTo>
                  <a:pt x="2908" y="0"/>
                </a:lnTo>
                <a:lnTo>
                  <a:pt x="2869" y="1"/>
                </a:lnTo>
                <a:lnTo>
                  <a:pt x="2834" y="3"/>
                </a:lnTo>
                <a:lnTo>
                  <a:pt x="2806" y="7"/>
                </a:lnTo>
                <a:lnTo>
                  <a:pt x="2780" y="11"/>
                </a:lnTo>
                <a:lnTo>
                  <a:pt x="2761" y="17"/>
                </a:lnTo>
                <a:lnTo>
                  <a:pt x="2724" y="19"/>
                </a:lnTo>
                <a:lnTo>
                  <a:pt x="2689" y="24"/>
                </a:lnTo>
                <a:lnTo>
                  <a:pt x="2655" y="29"/>
                </a:lnTo>
                <a:lnTo>
                  <a:pt x="2620" y="35"/>
                </a:lnTo>
                <a:lnTo>
                  <a:pt x="2586" y="43"/>
                </a:lnTo>
                <a:lnTo>
                  <a:pt x="2552" y="53"/>
                </a:lnTo>
                <a:lnTo>
                  <a:pt x="2518" y="63"/>
                </a:lnTo>
                <a:lnTo>
                  <a:pt x="2486" y="73"/>
                </a:lnTo>
                <a:lnTo>
                  <a:pt x="2454" y="85"/>
                </a:lnTo>
                <a:lnTo>
                  <a:pt x="2423" y="97"/>
                </a:lnTo>
                <a:lnTo>
                  <a:pt x="2393" y="111"/>
                </a:lnTo>
                <a:lnTo>
                  <a:pt x="2363" y="125"/>
                </a:lnTo>
                <a:lnTo>
                  <a:pt x="2333" y="138"/>
                </a:lnTo>
                <a:lnTo>
                  <a:pt x="2306" y="153"/>
                </a:lnTo>
                <a:lnTo>
                  <a:pt x="2278" y="169"/>
                </a:lnTo>
                <a:lnTo>
                  <a:pt x="2252" y="184"/>
                </a:lnTo>
                <a:lnTo>
                  <a:pt x="2218" y="205"/>
                </a:lnTo>
                <a:lnTo>
                  <a:pt x="2187" y="224"/>
                </a:lnTo>
                <a:lnTo>
                  <a:pt x="2158" y="244"/>
                </a:lnTo>
                <a:lnTo>
                  <a:pt x="2132" y="262"/>
                </a:lnTo>
                <a:lnTo>
                  <a:pt x="2108" y="280"/>
                </a:lnTo>
                <a:lnTo>
                  <a:pt x="2086" y="298"/>
                </a:lnTo>
                <a:lnTo>
                  <a:pt x="2065" y="315"/>
                </a:lnTo>
                <a:lnTo>
                  <a:pt x="2046" y="332"/>
                </a:lnTo>
                <a:lnTo>
                  <a:pt x="2007" y="367"/>
                </a:lnTo>
                <a:lnTo>
                  <a:pt x="1968" y="405"/>
                </a:lnTo>
                <a:lnTo>
                  <a:pt x="1927" y="446"/>
                </a:lnTo>
                <a:lnTo>
                  <a:pt x="1878" y="491"/>
                </a:lnTo>
                <a:lnTo>
                  <a:pt x="1866" y="504"/>
                </a:lnTo>
                <a:lnTo>
                  <a:pt x="1853" y="517"/>
                </a:lnTo>
                <a:lnTo>
                  <a:pt x="1838" y="533"/>
                </a:lnTo>
                <a:lnTo>
                  <a:pt x="1823" y="550"/>
                </a:lnTo>
                <a:lnTo>
                  <a:pt x="1790" y="592"/>
                </a:lnTo>
                <a:lnTo>
                  <a:pt x="1754" y="637"/>
                </a:lnTo>
                <a:lnTo>
                  <a:pt x="1717" y="689"/>
                </a:lnTo>
                <a:lnTo>
                  <a:pt x="1679" y="744"/>
                </a:lnTo>
                <a:lnTo>
                  <a:pt x="1639" y="802"/>
                </a:lnTo>
                <a:lnTo>
                  <a:pt x="1600" y="863"/>
                </a:lnTo>
                <a:lnTo>
                  <a:pt x="1561" y="926"/>
                </a:lnTo>
                <a:lnTo>
                  <a:pt x="1524" y="988"/>
                </a:lnTo>
                <a:lnTo>
                  <a:pt x="1488" y="1051"/>
                </a:lnTo>
                <a:lnTo>
                  <a:pt x="1454" y="1111"/>
                </a:lnTo>
                <a:lnTo>
                  <a:pt x="1425" y="1170"/>
                </a:lnTo>
                <a:lnTo>
                  <a:pt x="1398" y="1226"/>
                </a:lnTo>
                <a:lnTo>
                  <a:pt x="1387" y="1252"/>
                </a:lnTo>
                <a:lnTo>
                  <a:pt x="1377" y="1277"/>
                </a:lnTo>
                <a:lnTo>
                  <a:pt x="1367" y="1301"/>
                </a:lnTo>
                <a:lnTo>
                  <a:pt x="1359" y="1323"/>
                </a:lnTo>
                <a:lnTo>
                  <a:pt x="1340" y="1362"/>
                </a:lnTo>
                <a:lnTo>
                  <a:pt x="1320" y="1404"/>
                </a:lnTo>
                <a:lnTo>
                  <a:pt x="1300" y="1449"/>
                </a:lnTo>
                <a:lnTo>
                  <a:pt x="1280" y="1496"/>
                </a:lnTo>
                <a:lnTo>
                  <a:pt x="1261" y="1545"/>
                </a:lnTo>
                <a:lnTo>
                  <a:pt x="1241" y="1596"/>
                </a:lnTo>
                <a:lnTo>
                  <a:pt x="1222" y="1648"/>
                </a:lnTo>
                <a:lnTo>
                  <a:pt x="1204" y="1702"/>
                </a:lnTo>
                <a:lnTo>
                  <a:pt x="1167" y="1808"/>
                </a:lnTo>
                <a:lnTo>
                  <a:pt x="1133" y="1915"/>
                </a:lnTo>
                <a:lnTo>
                  <a:pt x="1101" y="2016"/>
                </a:lnTo>
                <a:lnTo>
                  <a:pt x="1071" y="2110"/>
                </a:lnTo>
                <a:lnTo>
                  <a:pt x="1055" y="2162"/>
                </a:lnTo>
                <a:lnTo>
                  <a:pt x="1039" y="2213"/>
                </a:lnTo>
                <a:lnTo>
                  <a:pt x="1023" y="2264"/>
                </a:lnTo>
                <a:lnTo>
                  <a:pt x="1008" y="2315"/>
                </a:lnTo>
                <a:lnTo>
                  <a:pt x="992" y="2367"/>
                </a:lnTo>
                <a:lnTo>
                  <a:pt x="976" y="2418"/>
                </a:lnTo>
                <a:lnTo>
                  <a:pt x="960" y="2471"/>
                </a:lnTo>
                <a:lnTo>
                  <a:pt x="944" y="2523"/>
                </a:lnTo>
                <a:lnTo>
                  <a:pt x="929" y="2573"/>
                </a:lnTo>
                <a:lnTo>
                  <a:pt x="913" y="2626"/>
                </a:lnTo>
                <a:lnTo>
                  <a:pt x="896" y="2682"/>
                </a:lnTo>
                <a:lnTo>
                  <a:pt x="880" y="2740"/>
                </a:lnTo>
                <a:lnTo>
                  <a:pt x="864" y="2797"/>
                </a:lnTo>
                <a:lnTo>
                  <a:pt x="849" y="2852"/>
                </a:lnTo>
                <a:lnTo>
                  <a:pt x="836" y="2906"/>
                </a:lnTo>
                <a:lnTo>
                  <a:pt x="827" y="2955"/>
                </a:lnTo>
                <a:lnTo>
                  <a:pt x="818" y="2977"/>
                </a:lnTo>
                <a:lnTo>
                  <a:pt x="809" y="3003"/>
                </a:lnTo>
                <a:lnTo>
                  <a:pt x="800" y="3033"/>
                </a:lnTo>
                <a:lnTo>
                  <a:pt x="790" y="3067"/>
                </a:lnTo>
                <a:lnTo>
                  <a:pt x="770" y="3142"/>
                </a:lnTo>
                <a:lnTo>
                  <a:pt x="749" y="3225"/>
                </a:lnTo>
                <a:lnTo>
                  <a:pt x="730" y="3310"/>
                </a:lnTo>
                <a:lnTo>
                  <a:pt x="712" y="3390"/>
                </a:lnTo>
                <a:lnTo>
                  <a:pt x="696" y="3461"/>
                </a:lnTo>
                <a:lnTo>
                  <a:pt x="683" y="3519"/>
                </a:lnTo>
                <a:lnTo>
                  <a:pt x="666" y="3593"/>
                </a:lnTo>
                <a:lnTo>
                  <a:pt x="649" y="3667"/>
                </a:lnTo>
                <a:lnTo>
                  <a:pt x="633" y="3740"/>
                </a:lnTo>
                <a:lnTo>
                  <a:pt x="617" y="3813"/>
                </a:lnTo>
                <a:lnTo>
                  <a:pt x="601" y="3886"/>
                </a:lnTo>
                <a:lnTo>
                  <a:pt x="585" y="3960"/>
                </a:lnTo>
                <a:lnTo>
                  <a:pt x="569" y="4033"/>
                </a:lnTo>
                <a:lnTo>
                  <a:pt x="553" y="4108"/>
                </a:lnTo>
                <a:lnTo>
                  <a:pt x="537" y="4182"/>
                </a:lnTo>
                <a:lnTo>
                  <a:pt x="522" y="4256"/>
                </a:lnTo>
                <a:lnTo>
                  <a:pt x="506" y="4330"/>
                </a:lnTo>
                <a:lnTo>
                  <a:pt x="491" y="4406"/>
                </a:lnTo>
                <a:lnTo>
                  <a:pt x="476" y="4483"/>
                </a:lnTo>
                <a:lnTo>
                  <a:pt x="461" y="4559"/>
                </a:lnTo>
                <a:lnTo>
                  <a:pt x="447" y="4636"/>
                </a:lnTo>
                <a:lnTo>
                  <a:pt x="433" y="4714"/>
                </a:lnTo>
                <a:lnTo>
                  <a:pt x="419" y="4791"/>
                </a:lnTo>
                <a:lnTo>
                  <a:pt x="405" y="4868"/>
                </a:lnTo>
                <a:lnTo>
                  <a:pt x="392" y="4946"/>
                </a:lnTo>
                <a:lnTo>
                  <a:pt x="380" y="5024"/>
                </a:lnTo>
                <a:lnTo>
                  <a:pt x="367" y="5100"/>
                </a:lnTo>
                <a:lnTo>
                  <a:pt x="356" y="5177"/>
                </a:lnTo>
                <a:lnTo>
                  <a:pt x="346" y="5253"/>
                </a:lnTo>
                <a:lnTo>
                  <a:pt x="335" y="5328"/>
                </a:lnTo>
                <a:lnTo>
                  <a:pt x="320" y="5442"/>
                </a:lnTo>
                <a:lnTo>
                  <a:pt x="304" y="5555"/>
                </a:lnTo>
                <a:lnTo>
                  <a:pt x="289" y="5668"/>
                </a:lnTo>
                <a:lnTo>
                  <a:pt x="275" y="5781"/>
                </a:lnTo>
                <a:lnTo>
                  <a:pt x="259" y="5896"/>
                </a:lnTo>
                <a:lnTo>
                  <a:pt x="244" y="6009"/>
                </a:lnTo>
                <a:lnTo>
                  <a:pt x="229" y="6124"/>
                </a:lnTo>
                <a:lnTo>
                  <a:pt x="214" y="6238"/>
                </a:lnTo>
                <a:lnTo>
                  <a:pt x="199" y="6352"/>
                </a:lnTo>
                <a:lnTo>
                  <a:pt x="185" y="6467"/>
                </a:lnTo>
                <a:lnTo>
                  <a:pt x="173" y="6581"/>
                </a:lnTo>
                <a:lnTo>
                  <a:pt x="160" y="6697"/>
                </a:lnTo>
                <a:lnTo>
                  <a:pt x="148" y="6811"/>
                </a:lnTo>
                <a:lnTo>
                  <a:pt x="137" y="6927"/>
                </a:lnTo>
                <a:lnTo>
                  <a:pt x="127" y="7042"/>
                </a:lnTo>
                <a:lnTo>
                  <a:pt x="119" y="7158"/>
                </a:lnTo>
                <a:lnTo>
                  <a:pt x="105" y="7319"/>
                </a:lnTo>
                <a:lnTo>
                  <a:pt x="92" y="7481"/>
                </a:lnTo>
                <a:lnTo>
                  <a:pt x="79" y="7643"/>
                </a:lnTo>
                <a:lnTo>
                  <a:pt x="65" y="7805"/>
                </a:lnTo>
                <a:lnTo>
                  <a:pt x="54" y="7967"/>
                </a:lnTo>
                <a:lnTo>
                  <a:pt x="42" y="8130"/>
                </a:lnTo>
                <a:lnTo>
                  <a:pt x="31" y="8293"/>
                </a:lnTo>
                <a:lnTo>
                  <a:pt x="22" y="8456"/>
                </a:lnTo>
                <a:lnTo>
                  <a:pt x="14" y="8619"/>
                </a:lnTo>
                <a:lnTo>
                  <a:pt x="8" y="8782"/>
                </a:lnTo>
                <a:lnTo>
                  <a:pt x="3" y="8946"/>
                </a:lnTo>
                <a:lnTo>
                  <a:pt x="0" y="9109"/>
                </a:lnTo>
                <a:lnTo>
                  <a:pt x="0" y="9190"/>
                </a:lnTo>
                <a:lnTo>
                  <a:pt x="0" y="9273"/>
                </a:lnTo>
                <a:lnTo>
                  <a:pt x="1" y="9354"/>
                </a:lnTo>
                <a:lnTo>
                  <a:pt x="2" y="9437"/>
                </a:lnTo>
                <a:lnTo>
                  <a:pt x="3" y="9518"/>
                </a:lnTo>
                <a:lnTo>
                  <a:pt x="7" y="9599"/>
                </a:lnTo>
                <a:lnTo>
                  <a:pt x="10" y="9681"/>
                </a:lnTo>
                <a:lnTo>
                  <a:pt x="14" y="9763"/>
                </a:lnTo>
                <a:lnTo>
                  <a:pt x="21" y="9885"/>
                </a:lnTo>
                <a:lnTo>
                  <a:pt x="27" y="10006"/>
                </a:lnTo>
                <a:lnTo>
                  <a:pt x="34" y="10128"/>
                </a:lnTo>
                <a:lnTo>
                  <a:pt x="41" y="10249"/>
                </a:lnTo>
                <a:lnTo>
                  <a:pt x="47" y="10369"/>
                </a:lnTo>
                <a:lnTo>
                  <a:pt x="54" y="10490"/>
                </a:lnTo>
                <a:lnTo>
                  <a:pt x="61" y="10611"/>
                </a:lnTo>
                <a:lnTo>
                  <a:pt x="68" y="10731"/>
                </a:lnTo>
                <a:lnTo>
                  <a:pt x="74" y="10851"/>
                </a:lnTo>
                <a:lnTo>
                  <a:pt x="82" y="10971"/>
                </a:lnTo>
                <a:lnTo>
                  <a:pt x="90" y="11091"/>
                </a:lnTo>
                <a:lnTo>
                  <a:pt x="98" y="11213"/>
                </a:lnTo>
                <a:lnTo>
                  <a:pt x="108" y="11333"/>
                </a:lnTo>
                <a:lnTo>
                  <a:pt x="117" y="11454"/>
                </a:lnTo>
                <a:lnTo>
                  <a:pt x="127" y="11575"/>
                </a:lnTo>
                <a:lnTo>
                  <a:pt x="138" y="11697"/>
                </a:lnTo>
                <a:lnTo>
                  <a:pt x="149" y="11811"/>
                </a:lnTo>
                <a:lnTo>
                  <a:pt x="160" y="11926"/>
                </a:lnTo>
                <a:lnTo>
                  <a:pt x="172" y="12040"/>
                </a:lnTo>
                <a:lnTo>
                  <a:pt x="184" y="12154"/>
                </a:lnTo>
                <a:lnTo>
                  <a:pt x="197" y="12269"/>
                </a:lnTo>
                <a:lnTo>
                  <a:pt x="209" y="12383"/>
                </a:lnTo>
                <a:lnTo>
                  <a:pt x="223" y="12498"/>
                </a:lnTo>
                <a:lnTo>
                  <a:pt x="237" y="12611"/>
                </a:lnTo>
                <a:lnTo>
                  <a:pt x="252" y="12725"/>
                </a:lnTo>
                <a:lnTo>
                  <a:pt x="267" y="12839"/>
                </a:lnTo>
                <a:lnTo>
                  <a:pt x="281" y="12953"/>
                </a:lnTo>
                <a:lnTo>
                  <a:pt x="298" y="13066"/>
                </a:lnTo>
                <a:lnTo>
                  <a:pt x="314" y="13180"/>
                </a:lnTo>
                <a:lnTo>
                  <a:pt x="331" y="13293"/>
                </a:lnTo>
                <a:lnTo>
                  <a:pt x="349" y="13406"/>
                </a:lnTo>
                <a:lnTo>
                  <a:pt x="366" y="13519"/>
                </a:lnTo>
                <a:lnTo>
                  <a:pt x="398" y="13707"/>
                </a:lnTo>
                <a:lnTo>
                  <a:pt x="433" y="13905"/>
                </a:lnTo>
                <a:lnTo>
                  <a:pt x="470" y="14110"/>
                </a:lnTo>
                <a:lnTo>
                  <a:pt x="511" y="14322"/>
                </a:lnTo>
                <a:lnTo>
                  <a:pt x="555" y="14538"/>
                </a:lnTo>
                <a:lnTo>
                  <a:pt x="602" y="14757"/>
                </a:lnTo>
                <a:lnTo>
                  <a:pt x="650" y="14979"/>
                </a:lnTo>
                <a:lnTo>
                  <a:pt x="701" y="15200"/>
                </a:lnTo>
                <a:lnTo>
                  <a:pt x="729" y="15311"/>
                </a:lnTo>
                <a:lnTo>
                  <a:pt x="755" y="15420"/>
                </a:lnTo>
                <a:lnTo>
                  <a:pt x="784" y="15530"/>
                </a:lnTo>
                <a:lnTo>
                  <a:pt x="811" y="15639"/>
                </a:lnTo>
                <a:lnTo>
                  <a:pt x="840" y="15747"/>
                </a:lnTo>
                <a:lnTo>
                  <a:pt x="870" y="15854"/>
                </a:lnTo>
                <a:lnTo>
                  <a:pt x="899" y="15959"/>
                </a:lnTo>
                <a:lnTo>
                  <a:pt x="929" y="16064"/>
                </a:lnTo>
                <a:lnTo>
                  <a:pt x="960" y="16165"/>
                </a:lnTo>
                <a:lnTo>
                  <a:pt x="991" y="16266"/>
                </a:lnTo>
                <a:lnTo>
                  <a:pt x="1022" y="16365"/>
                </a:lnTo>
                <a:lnTo>
                  <a:pt x="1054" y="16461"/>
                </a:lnTo>
                <a:lnTo>
                  <a:pt x="1086" y="16556"/>
                </a:lnTo>
                <a:lnTo>
                  <a:pt x="1119" y="16646"/>
                </a:lnTo>
                <a:lnTo>
                  <a:pt x="1152" y="16735"/>
                </a:lnTo>
                <a:lnTo>
                  <a:pt x="1185" y="16821"/>
                </a:lnTo>
                <a:lnTo>
                  <a:pt x="1225" y="16920"/>
                </a:lnTo>
                <a:lnTo>
                  <a:pt x="1267" y="17017"/>
                </a:lnTo>
                <a:lnTo>
                  <a:pt x="1288" y="17064"/>
                </a:lnTo>
                <a:lnTo>
                  <a:pt x="1310" y="17111"/>
                </a:lnTo>
                <a:lnTo>
                  <a:pt x="1332" y="17156"/>
                </a:lnTo>
                <a:lnTo>
                  <a:pt x="1354" y="17202"/>
                </a:lnTo>
                <a:lnTo>
                  <a:pt x="1377" y="17247"/>
                </a:lnTo>
                <a:lnTo>
                  <a:pt x="1399" y="17290"/>
                </a:lnTo>
                <a:lnTo>
                  <a:pt x="1423" y="17334"/>
                </a:lnTo>
                <a:lnTo>
                  <a:pt x="1447" y="17376"/>
                </a:lnTo>
                <a:lnTo>
                  <a:pt x="1471" y="17417"/>
                </a:lnTo>
                <a:lnTo>
                  <a:pt x="1496" y="17459"/>
                </a:lnTo>
                <a:lnTo>
                  <a:pt x="1521" y="17499"/>
                </a:lnTo>
                <a:lnTo>
                  <a:pt x="1546" y="17538"/>
                </a:lnTo>
                <a:lnTo>
                  <a:pt x="1572" y="17576"/>
                </a:lnTo>
                <a:lnTo>
                  <a:pt x="1598" y="17614"/>
                </a:lnTo>
                <a:lnTo>
                  <a:pt x="1625" y="17651"/>
                </a:lnTo>
                <a:lnTo>
                  <a:pt x="1652" y="17687"/>
                </a:lnTo>
                <a:lnTo>
                  <a:pt x="1680" y="17722"/>
                </a:lnTo>
                <a:lnTo>
                  <a:pt x="1707" y="17756"/>
                </a:lnTo>
                <a:lnTo>
                  <a:pt x="1736" y="17789"/>
                </a:lnTo>
                <a:lnTo>
                  <a:pt x="1764" y="17822"/>
                </a:lnTo>
                <a:lnTo>
                  <a:pt x="1794" y="17853"/>
                </a:lnTo>
                <a:lnTo>
                  <a:pt x="1824" y="17884"/>
                </a:lnTo>
                <a:lnTo>
                  <a:pt x="1854" y="17914"/>
                </a:lnTo>
                <a:lnTo>
                  <a:pt x="1885" y="17943"/>
                </a:lnTo>
                <a:lnTo>
                  <a:pt x="1917" y="17970"/>
                </a:lnTo>
                <a:lnTo>
                  <a:pt x="1947" y="17998"/>
                </a:lnTo>
                <a:lnTo>
                  <a:pt x="1980" y="18023"/>
                </a:lnTo>
                <a:lnTo>
                  <a:pt x="2013" y="18048"/>
                </a:lnTo>
                <a:lnTo>
                  <a:pt x="2052" y="18075"/>
                </a:lnTo>
                <a:lnTo>
                  <a:pt x="2091" y="18102"/>
                </a:lnTo>
                <a:lnTo>
                  <a:pt x="2132" y="18127"/>
                </a:lnTo>
                <a:lnTo>
                  <a:pt x="2173" y="18151"/>
                </a:lnTo>
                <a:lnTo>
                  <a:pt x="2215" y="18174"/>
                </a:lnTo>
                <a:lnTo>
                  <a:pt x="2259" y="18194"/>
                </a:lnTo>
                <a:lnTo>
                  <a:pt x="2303" y="18214"/>
                </a:lnTo>
                <a:lnTo>
                  <a:pt x="2349" y="18232"/>
                </a:lnTo>
                <a:lnTo>
                  <a:pt x="2397" y="18249"/>
                </a:lnTo>
                <a:lnTo>
                  <a:pt x="2446" y="18264"/>
                </a:lnTo>
                <a:lnTo>
                  <a:pt x="2497" y="18277"/>
                </a:lnTo>
                <a:lnTo>
                  <a:pt x="2549" y="18287"/>
                </a:lnTo>
                <a:lnTo>
                  <a:pt x="2576" y="18292"/>
                </a:lnTo>
                <a:lnTo>
                  <a:pt x="2603" y="18296"/>
                </a:lnTo>
                <a:lnTo>
                  <a:pt x="2631" y="18300"/>
                </a:lnTo>
                <a:lnTo>
                  <a:pt x="2658" y="18303"/>
                </a:lnTo>
                <a:lnTo>
                  <a:pt x="2687" y="18305"/>
                </a:lnTo>
                <a:lnTo>
                  <a:pt x="2716" y="18308"/>
                </a:lnTo>
                <a:lnTo>
                  <a:pt x="2745" y="18309"/>
                </a:lnTo>
                <a:lnTo>
                  <a:pt x="2776" y="18309"/>
                </a:lnTo>
                <a:lnTo>
                  <a:pt x="2835" y="18310"/>
                </a:lnTo>
                <a:lnTo>
                  <a:pt x="2896" y="18310"/>
                </a:lnTo>
                <a:lnTo>
                  <a:pt x="2957" y="18309"/>
                </a:lnTo>
                <a:lnTo>
                  <a:pt x="3017" y="18308"/>
                </a:lnTo>
                <a:lnTo>
                  <a:pt x="3079" y="18305"/>
                </a:lnTo>
                <a:lnTo>
                  <a:pt x="3140" y="18303"/>
                </a:lnTo>
                <a:lnTo>
                  <a:pt x="3200" y="18300"/>
                </a:lnTo>
                <a:lnTo>
                  <a:pt x="3262" y="18296"/>
                </a:lnTo>
                <a:lnTo>
                  <a:pt x="3323" y="18292"/>
                </a:lnTo>
                <a:lnTo>
                  <a:pt x="3384" y="18287"/>
                </a:lnTo>
                <a:lnTo>
                  <a:pt x="3444" y="18283"/>
                </a:lnTo>
                <a:lnTo>
                  <a:pt x="3505" y="18277"/>
                </a:lnTo>
                <a:lnTo>
                  <a:pt x="3565" y="18271"/>
                </a:lnTo>
                <a:lnTo>
                  <a:pt x="3625" y="18264"/>
                </a:lnTo>
                <a:lnTo>
                  <a:pt x="3686" y="18257"/>
                </a:lnTo>
                <a:lnTo>
                  <a:pt x="3745" y="18250"/>
                </a:lnTo>
                <a:lnTo>
                  <a:pt x="3829" y="18240"/>
                </a:lnTo>
                <a:lnTo>
                  <a:pt x="3912" y="18230"/>
                </a:lnTo>
                <a:lnTo>
                  <a:pt x="3995" y="18218"/>
                </a:lnTo>
                <a:lnTo>
                  <a:pt x="4076" y="18206"/>
                </a:lnTo>
                <a:lnTo>
                  <a:pt x="4157" y="18192"/>
                </a:lnTo>
                <a:lnTo>
                  <a:pt x="4236" y="18178"/>
                </a:lnTo>
                <a:lnTo>
                  <a:pt x="4316" y="18165"/>
                </a:lnTo>
                <a:lnTo>
                  <a:pt x="4395" y="18150"/>
                </a:lnTo>
                <a:lnTo>
                  <a:pt x="4473" y="18134"/>
                </a:lnTo>
                <a:lnTo>
                  <a:pt x="4549" y="18118"/>
                </a:lnTo>
                <a:lnTo>
                  <a:pt x="4627" y="18101"/>
                </a:lnTo>
                <a:lnTo>
                  <a:pt x="4704" y="18083"/>
                </a:lnTo>
                <a:lnTo>
                  <a:pt x="4779" y="18066"/>
                </a:lnTo>
                <a:lnTo>
                  <a:pt x="4855" y="18048"/>
                </a:lnTo>
                <a:lnTo>
                  <a:pt x="4931" y="18028"/>
                </a:lnTo>
                <a:lnTo>
                  <a:pt x="5006" y="18009"/>
                </a:lnTo>
                <a:lnTo>
                  <a:pt x="5156" y="17969"/>
                </a:lnTo>
                <a:lnTo>
                  <a:pt x="5305" y="17927"/>
                </a:lnTo>
                <a:lnTo>
                  <a:pt x="5455" y="17882"/>
                </a:lnTo>
                <a:lnTo>
                  <a:pt x="5603" y="17836"/>
                </a:lnTo>
                <a:lnTo>
                  <a:pt x="5753" y="17789"/>
                </a:lnTo>
                <a:lnTo>
                  <a:pt x="5904" y="17741"/>
                </a:lnTo>
                <a:lnTo>
                  <a:pt x="6056" y="17691"/>
                </a:lnTo>
                <a:lnTo>
                  <a:pt x="6211" y="17639"/>
                </a:lnTo>
                <a:lnTo>
                  <a:pt x="6273" y="17619"/>
                </a:lnTo>
                <a:lnTo>
                  <a:pt x="6368" y="17586"/>
                </a:lnTo>
                <a:lnTo>
                  <a:pt x="6483" y="17544"/>
                </a:lnTo>
                <a:lnTo>
                  <a:pt x="6608" y="17501"/>
                </a:lnTo>
                <a:lnTo>
                  <a:pt x="6729" y="17456"/>
                </a:lnTo>
                <a:lnTo>
                  <a:pt x="6837" y="17415"/>
                </a:lnTo>
                <a:lnTo>
                  <a:pt x="6881" y="17398"/>
                </a:lnTo>
                <a:lnTo>
                  <a:pt x="6917" y="17382"/>
                </a:lnTo>
                <a:lnTo>
                  <a:pt x="6943" y="17369"/>
                </a:lnTo>
                <a:lnTo>
                  <a:pt x="6959" y="17361"/>
                </a:lnTo>
                <a:lnTo>
                  <a:pt x="6994" y="17351"/>
                </a:lnTo>
                <a:lnTo>
                  <a:pt x="7046" y="17333"/>
                </a:lnTo>
                <a:lnTo>
                  <a:pt x="7116" y="17308"/>
                </a:lnTo>
                <a:lnTo>
                  <a:pt x="7200" y="17277"/>
                </a:lnTo>
                <a:lnTo>
                  <a:pt x="7294" y="17240"/>
                </a:lnTo>
                <a:lnTo>
                  <a:pt x="7397" y="17200"/>
                </a:lnTo>
                <a:lnTo>
                  <a:pt x="7507" y="17156"/>
                </a:lnTo>
                <a:lnTo>
                  <a:pt x="7621" y="17112"/>
                </a:lnTo>
                <a:lnTo>
                  <a:pt x="7734" y="17066"/>
                </a:lnTo>
                <a:lnTo>
                  <a:pt x="7846" y="17021"/>
                </a:lnTo>
                <a:lnTo>
                  <a:pt x="7955" y="16977"/>
                </a:lnTo>
                <a:lnTo>
                  <a:pt x="8057" y="16937"/>
                </a:lnTo>
                <a:lnTo>
                  <a:pt x="8148" y="16899"/>
                </a:lnTo>
                <a:lnTo>
                  <a:pt x="8228" y="16867"/>
                </a:lnTo>
                <a:lnTo>
                  <a:pt x="8295" y="16841"/>
                </a:lnTo>
                <a:lnTo>
                  <a:pt x="8344" y="16821"/>
                </a:lnTo>
                <a:lnTo>
                  <a:pt x="8396" y="16799"/>
                </a:lnTo>
                <a:lnTo>
                  <a:pt x="8454" y="16778"/>
                </a:lnTo>
                <a:lnTo>
                  <a:pt x="8513" y="16755"/>
                </a:lnTo>
                <a:lnTo>
                  <a:pt x="8574" y="16731"/>
                </a:lnTo>
                <a:lnTo>
                  <a:pt x="8633" y="16707"/>
                </a:lnTo>
                <a:lnTo>
                  <a:pt x="8690" y="16682"/>
                </a:lnTo>
                <a:lnTo>
                  <a:pt x="8744" y="16658"/>
                </a:lnTo>
                <a:lnTo>
                  <a:pt x="8792" y="16633"/>
                </a:lnTo>
                <a:lnTo>
                  <a:pt x="8829" y="16621"/>
                </a:lnTo>
                <a:lnTo>
                  <a:pt x="8872" y="16605"/>
                </a:lnTo>
                <a:lnTo>
                  <a:pt x="8918" y="16587"/>
                </a:lnTo>
                <a:lnTo>
                  <a:pt x="8965" y="16565"/>
                </a:lnTo>
                <a:lnTo>
                  <a:pt x="9013" y="16543"/>
                </a:lnTo>
                <a:lnTo>
                  <a:pt x="9059" y="16522"/>
                </a:lnTo>
                <a:lnTo>
                  <a:pt x="9100" y="16502"/>
                </a:lnTo>
                <a:lnTo>
                  <a:pt x="9137" y="16485"/>
                </a:lnTo>
                <a:lnTo>
                  <a:pt x="9178" y="16465"/>
                </a:lnTo>
                <a:lnTo>
                  <a:pt x="9220" y="16447"/>
                </a:lnTo>
                <a:lnTo>
                  <a:pt x="9263" y="16429"/>
                </a:lnTo>
                <a:lnTo>
                  <a:pt x="9304" y="16409"/>
                </a:lnTo>
                <a:lnTo>
                  <a:pt x="9346" y="16391"/>
                </a:lnTo>
                <a:lnTo>
                  <a:pt x="9388" y="16371"/>
                </a:lnTo>
                <a:lnTo>
                  <a:pt x="9430" y="16352"/>
                </a:lnTo>
                <a:lnTo>
                  <a:pt x="9471" y="16331"/>
                </a:lnTo>
                <a:lnTo>
                  <a:pt x="9550" y="16292"/>
                </a:lnTo>
                <a:lnTo>
                  <a:pt x="9633" y="16254"/>
                </a:lnTo>
                <a:lnTo>
                  <a:pt x="9720" y="16214"/>
                </a:lnTo>
                <a:lnTo>
                  <a:pt x="9807" y="16173"/>
                </a:lnTo>
                <a:lnTo>
                  <a:pt x="9894" y="16132"/>
                </a:lnTo>
                <a:lnTo>
                  <a:pt x="9978" y="16091"/>
                </a:lnTo>
                <a:lnTo>
                  <a:pt x="10018" y="16069"/>
                </a:lnTo>
                <a:lnTo>
                  <a:pt x="10057" y="16048"/>
                </a:lnTo>
                <a:lnTo>
                  <a:pt x="10093" y="16026"/>
                </a:lnTo>
                <a:lnTo>
                  <a:pt x="10129" y="16004"/>
                </a:lnTo>
                <a:lnTo>
                  <a:pt x="10153" y="15994"/>
                </a:lnTo>
                <a:lnTo>
                  <a:pt x="10184" y="15979"/>
                </a:lnTo>
                <a:lnTo>
                  <a:pt x="10220" y="15962"/>
                </a:lnTo>
                <a:lnTo>
                  <a:pt x="10263" y="15939"/>
                </a:lnTo>
                <a:lnTo>
                  <a:pt x="10363" y="15886"/>
                </a:lnTo>
                <a:lnTo>
                  <a:pt x="10482" y="15821"/>
                </a:lnTo>
                <a:lnTo>
                  <a:pt x="10614" y="15748"/>
                </a:lnTo>
                <a:lnTo>
                  <a:pt x="10756" y="15669"/>
                </a:lnTo>
                <a:lnTo>
                  <a:pt x="10903" y="15584"/>
                </a:lnTo>
                <a:lnTo>
                  <a:pt x="11053" y="15498"/>
                </a:lnTo>
                <a:lnTo>
                  <a:pt x="11202" y="15411"/>
                </a:lnTo>
                <a:lnTo>
                  <a:pt x="11344" y="15328"/>
                </a:lnTo>
                <a:lnTo>
                  <a:pt x="11477" y="15249"/>
                </a:lnTo>
                <a:lnTo>
                  <a:pt x="11597" y="15176"/>
                </a:lnTo>
                <a:lnTo>
                  <a:pt x="11700" y="15111"/>
                </a:lnTo>
                <a:lnTo>
                  <a:pt x="11781" y="15060"/>
                </a:lnTo>
                <a:lnTo>
                  <a:pt x="11813" y="15038"/>
                </a:lnTo>
                <a:lnTo>
                  <a:pt x="11838" y="15021"/>
                </a:lnTo>
                <a:lnTo>
                  <a:pt x="11857" y="15007"/>
                </a:lnTo>
                <a:lnTo>
                  <a:pt x="11867" y="14997"/>
                </a:lnTo>
                <a:lnTo>
                  <a:pt x="11879" y="14991"/>
                </a:lnTo>
                <a:lnTo>
                  <a:pt x="11898" y="14982"/>
                </a:lnTo>
                <a:lnTo>
                  <a:pt x="11919" y="14970"/>
                </a:lnTo>
                <a:lnTo>
                  <a:pt x="11947" y="14954"/>
                </a:lnTo>
                <a:lnTo>
                  <a:pt x="12012" y="14913"/>
                </a:lnTo>
                <a:lnTo>
                  <a:pt x="12090" y="14864"/>
                </a:lnTo>
                <a:lnTo>
                  <a:pt x="12179" y="14806"/>
                </a:lnTo>
                <a:lnTo>
                  <a:pt x="12276" y="14741"/>
                </a:lnTo>
                <a:lnTo>
                  <a:pt x="12379" y="14672"/>
                </a:lnTo>
                <a:lnTo>
                  <a:pt x="12485" y="14600"/>
                </a:lnTo>
                <a:lnTo>
                  <a:pt x="12590" y="14528"/>
                </a:lnTo>
                <a:lnTo>
                  <a:pt x="12694" y="14457"/>
                </a:lnTo>
                <a:lnTo>
                  <a:pt x="12791" y="14388"/>
                </a:lnTo>
                <a:lnTo>
                  <a:pt x="12883" y="14324"/>
                </a:lnTo>
                <a:lnTo>
                  <a:pt x="12963" y="14267"/>
                </a:lnTo>
                <a:lnTo>
                  <a:pt x="13031" y="14218"/>
                </a:lnTo>
                <a:lnTo>
                  <a:pt x="13083" y="14179"/>
                </a:lnTo>
                <a:lnTo>
                  <a:pt x="13116" y="14152"/>
                </a:lnTo>
                <a:lnTo>
                  <a:pt x="13131" y="14143"/>
                </a:lnTo>
                <a:lnTo>
                  <a:pt x="13152" y="14131"/>
                </a:lnTo>
                <a:lnTo>
                  <a:pt x="13179" y="14112"/>
                </a:lnTo>
                <a:lnTo>
                  <a:pt x="13212" y="14088"/>
                </a:lnTo>
                <a:lnTo>
                  <a:pt x="13294" y="14030"/>
                </a:lnTo>
                <a:lnTo>
                  <a:pt x="13392" y="13958"/>
                </a:lnTo>
                <a:lnTo>
                  <a:pt x="13505" y="13873"/>
                </a:lnTo>
                <a:lnTo>
                  <a:pt x="13628" y="13779"/>
                </a:lnTo>
                <a:lnTo>
                  <a:pt x="13758" y="13680"/>
                </a:lnTo>
                <a:lnTo>
                  <a:pt x="13891" y="13578"/>
                </a:lnTo>
                <a:lnTo>
                  <a:pt x="14024" y="13475"/>
                </a:lnTo>
                <a:lnTo>
                  <a:pt x="14153" y="13374"/>
                </a:lnTo>
                <a:lnTo>
                  <a:pt x="14274" y="13278"/>
                </a:lnTo>
                <a:lnTo>
                  <a:pt x="14385" y="13190"/>
                </a:lnTo>
                <a:lnTo>
                  <a:pt x="14481" y="13112"/>
                </a:lnTo>
                <a:lnTo>
                  <a:pt x="14559" y="13048"/>
                </a:lnTo>
                <a:lnTo>
                  <a:pt x="14590" y="13022"/>
                </a:lnTo>
                <a:lnTo>
                  <a:pt x="14615" y="13000"/>
                </a:lnTo>
                <a:lnTo>
                  <a:pt x="14634" y="12982"/>
                </a:lnTo>
                <a:lnTo>
                  <a:pt x="14645" y="12970"/>
                </a:lnTo>
                <a:lnTo>
                  <a:pt x="14658" y="12963"/>
                </a:lnTo>
                <a:lnTo>
                  <a:pt x="14673" y="12954"/>
                </a:lnTo>
                <a:lnTo>
                  <a:pt x="14690" y="12942"/>
                </a:lnTo>
                <a:lnTo>
                  <a:pt x="14708" y="12928"/>
                </a:lnTo>
                <a:lnTo>
                  <a:pt x="14751" y="12895"/>
                </a:lnTo>
                <a:lnTo>
                  <a:pt x="14802" y="12854"/>
                </a:lnTo>
                <a:lnTo>
                  <a:pt x="14857" y="12807"/>
                </a:lnTo>
                <a:lnTo>
                  <a:pt x="14917" y="12756"/>
                </a:lnTo>
                <a:lnTo>
                  <a:pt x="14979" y="12701"/>
                </a:lnTo>
                <a:lnTo>
                  <a:pt x="15044" y="12645"/>
                </a:lnTo>
                <a:lnTo>
                  <a:pt x="15110" y="12587"/>
                </a:lnTo>
                <a:lnTo>
                  <a:pt x="15175" y="12530"/>
                </a:lnTo>
                <a:lnTo>
                  <a:pt x="15238" y="12475"/>
                </a:lnTo>
                <a:lnTo>
                  <a:pt x="15298" y="12421"/>
                </a:lnTo>
                <a:lnTo>
                  <a:pt x="15354" y="12372"/>
                </a:lnTo>
                <a:lnTo>
                  <a:pt x="15405" y="12328"/>
                </a:lnTo>
                <a:lnTo>
                  <a:pt x="15451" y="12291"/>
                </a:lnTo>
                <a:lnTo>
                  <a:pt x="15487" y="12261"/>
                </a:lnTo>
                <a:lnTo>
                  <a:pt x="15508" y="12245"/>
                </a:lnTo>
                <a:lnTo>
                  <a:pt x="15520" y="12233"/>
                </a:lnTo>
                <a:lnTo>
                  <a:pt x="15534" y="12220"/>
                </a:lnTo>
                <a:lnTo>
                  <a:pt x="15555" y="12200"/>
                </a:lnTo>
                <a:lnTo>
                  <a:pt x="15765" y="12013"/>
                </a:lnTo>
                <a:lnTo>
                  <a:pt x="15798" y="11979"/>
                </a:lnTo>
                <a:lnTo>
                  <a:pt x="15830" y="11947"/>
                </a:lnTo>
                <a:lnTo>
                  <a:pt x="15863" y="11915"/>
                </a:lnTo>
                <a:lnTo>
                  <a:pt x="15895" y="11884"/>
                </a:lnTo>
                <a:lnTo>
                  <a:pt x="15927" y="11853"/>
                </a:lnTo>
                <a:lnTo>
                  <a:pt x="15959" y="11823"/>
                </a:lnTo>
                <a:lnTo>
                  <a:pt x="15992" y="11790"/>
                </a:lnTo>
                <a:lnTo>
                  <a:pt x="16025" y="11758"/>
                </a:lnTo>
                <a:lnTo>
                  <a:pt x="16052" y="11733"/>
                </a:lnTo>
                <a:lnTo>
                  <a:pt x="16089" y="11696"/>
                </a:lnTo>
                <a:lnTo>
                  <a:pt x="16136" y="11649"/>
                </a:lnTo>
                <a:lnTo>
                  <a:pt x="16190" y="11595"/>
                </a:lnTo>
                <a:lnTo>
                  <a:pt x="16248" y="11535"/>
                </a:lnTo>
                <a:lnTo>
                  <a:pt x="16311" y="11470"/>
                </a:lnTo>
                <a:lnTo>
                  <a:pt x="16377" y="11403"/>
                </a:lnTo>
                <a:lnTo>
                  <a:pt x="16443" y="11335"/>
                </a:lnTo>
                <a:lnTo>
                  <a:pt x="16508" y="11268"/>
                </a:lnTo>
                <a:lnTo>
                  <a:pt x="16571" y="11202"/>
                </a:lnTo>
                <a:lnTo>
                  <a:pt x="16629" y="11140"/>
                </a:lnTo>
                <a:lnTo>
                  <a:pt x="16681" y="11084"/>
                </a:lnTo>
                <a:lnTo>
                  <a:pt x="16726" y="11036"/>
                </a:lnTo>
                <a:lnTo>
                  <a:pt x="16761" y="10997"/>
                </a:lnTo>
                <a:lnTo>
                  <a:pt x="16786" y="10969"/>
                </a:lnTo>
                <a:lnTo>
                  <a:pt x="16797" y="10953"/>
                </a:lnTo>
                <a:lnTo>
                  <a:pt x="16818" y="10935"/>
                </a:lnTo>
                <a:lnTo>
                  <a:pt x="16837" y="10915"/>
                </a:lnTo>
                <a:lnTo>
                  <a:pt x="16856" y="10896"/>
                </a:lnTo>
                <a:lnTo>
                  <a:pt x="16874" y="10875"/>
                </a:lnTo>
                <a:lnTo>
                  <a:pt x="16908" y="10833"/>
                </a:lnTo>
                <a:lnTo>
                  <a:pt x="16943" y="10789"/>
                </a:lnTo>
                <a:lnTo>
                  <a:pt x="17006" y="10707"/>
                </a:lnTo>
                <a:lnTo>
                  <a:pt x="17067" y="10626"/>
                </a:lnTo>
                <a:lnTo>
                  <a:pt x="17128" y="10543"/>
                </a:lnTo>
                <a:lnTo>
                  <a:pt x="17185" y="10462"/>
                </a:lnTo>
                <a:lnTo>
                  <a:pt x="17214" y="10421"/>
                </a:lnTo>
                <a:lnTo>
                  <a:pt x="17241" y="10379"/>
                </a:lnTo>
                <a:lnTo>
                  <a:pt x="17269" y="10337"/>
                </a:lnTo>
                <a:lnTo>
                  <a:pt x="17295" y="10296"/>
                </a:lnTo>
                <a:lnTo>
                  <a:pt x="17321" y="10254"/>
                </a:lnTo>
                <a:lnTo>
                  <a:pt x="17347" y="10211"/>
                </a:lnTo>
                <a:lnTo>
                  <a:pt x="17372" y="10169"/>
                </a:lnTo>
                <a:lnTo>
                  <a:pt x="17396" y="10125"/>
                </a:lnTo>
                <a:lnTo>
                  <a:pt x="17419" y="10081"/>
                </a:lnTo>
                <a:lnTo>
                  <a:pt x="17442" y="10037"/>
                </a:lnTo>
                <a:lnTo>
                  <a:pt x="17463" y="9992"/>
                </a:lnTo>
                <a:lnTo>
                  <a:pt x="17485" y="9946"/>
                </a:lnTo>
                <a:lnTo>
                  <a:pt x="17505" y="9900"/>
                </a:lnTo>
                <a:lnTo>
                  <a:pt x="17524" y="9853"/>
                </a:lnTo>
                <a:lnTo>
                  <a:pt x="17543" y="9805"/>
                </a:lnTo>
                <a:lnTo>
                  <a:pt x="17561" y="9757"/>
                </a:lnTo>
                <a:lnTo>
                  <a:pt x="17578" y="9708"/>
                </a:lnTo>
                <a:lnTo>
                  <a:pt x="17594" y="9657"/>
                </a:lnTo>
                <a:lnTo>
                  <a:pt x="17609" y="9606"/>
                </a:lnTo>
                <a:lnTo>
                  <a:pt x="17622" y="9553"/>
                </a:lnTo>
                <a:lnTo>
                  <a:pt x="17636" y="9501"/>
                </a:lnTo>
                <a:lnTo>
                  <a:pt x="17648" y="9446"/>
                </a:lnTo>
                <a:lnTo>
                  <a:pt x="17659" y="9391"/>
                </a:lnTo>
                <a:lnTo>
                  <a:pt x="17669" y="9334"/>
                </a:lnTo>
                <a:lnTo>
                  <a:pt x="17673" y="9309"/>
                </a:lnTo>
                <a:lnTo>
                  <a:pt x="17675" y="9283"/>
                </a:lnTo>
                <a:lnTo>
                  <a:pt x="17675" y="9255"/>
                </a:lnTo>
                <a:lnTo>
                  <a:pt x="17674" y="9226"/>
                </a:lnTo>
                <a:lnTo>
                  <a:pt x="17672" y="9196"/>
                </a:lnTo>
                <a:lnTo>
                  <a:pt x="17669" y="9165"/>
                </a:lnTo>
                <a:lnTo>
                  <a:pt x="17665" y="9133"/>
                </a:lnTo>
                <a:lnTo>
                  <a:pt x="17659" y="9101"/>
                </a:lnTo>
                <a:lnTo>
                  <a:pt x="17653" y="9068"/>
                </a:lnTo>
                <a:lnTo>
                  <a:pt x="17645" y="9034"/>
                </a:lnTo>
                <a:lnTo>
                  <a:pt x="17637" y="8999"/>
                </a:lnTo>
                <a:lnTo>
                  <a:pt x="17629" y="8965"/>
                </a:lnTo>
                <a:lnTo>
                  <a:pt x="17609" y="8895"/>
                </a:lnTo>
                <a:lnTo>
                  <a:pt x="17587" y="8825"/>
                </a:lnTo>
                <a:lnTo>
                  <a:pt x="17563" y="8757"/>
                </a:lnTo>
                <a:lnTo>
                  <a:pt x="17539" y="8689"/>
                </a:lnTo>
                <a:lnTo>
                  <a:pt x="17513" y="8624"/>
                </a:lnTo>
                <a:lnTo>
                  <a:pt x="17487" y="8563"/>
                </a:lnTo>
                <a:lnTo>
                  <a:pt x="17462" y="8506"/>
                </a:lnTo>
                <a:lnTo>
                  <a:pt x="17437" y="8455"/>
                </a:lnTo>
                <a:lnTo>
                  <a:pt x="17415" y="8408"/>
                </a:lnTo>
                <a:lnTo>
                  <a:pt x="17394" y="8369"/>
                </a:lnTo>
                <a:lnTo>
                  <a:pt x="17360" y="8310"/>
                </a:lnTo>
                <a:lnTo>
                  <a:pt x="17328" y="8254"/>
                </a:lnTo>
                <a:lnTo>
                  <a:pt x="17297" y="8203"/>
                </a:lnTo>
                <a:lnTo>
                  <a:pt x="17268" y="8155"/>
                </a:lnTo>
                <a:lnTo>
                  <a:pt x="17239" y="8109"/>
                </a:lnTo>
                <a:lnTo>
                  <a:pt x="17210" y="8066"/>
                </a:lnTo>
                <a:lnTo>
                  <a:pt x="17182" y="8023"/>
                </a:lnTo>
                <a:lnTo>
                  <a:pt x="17153" y="7981"/>
                </a:lnTo>
                <a:lnTo>
                  <a:pt x="17123" y="7941"/>
                </a:lnTo>
                <a:lnTo>
                  <a:pt x="17093" y="7900"/>
                </a:lnTo>
                <a:lnTo>
                  <a:pt x="17062" y="7858"/>
                </a:lnTo>
                <a:lnTo>
                  <a:pt x="17029" y="7816"/>
                </a:lnTo>
                <a:lnTo>
                  <a:pt x="16958" y="7727"/>
                </a:lnTo>
                <a:lnTo>
                  <a:pt x="16877" y="7627"/>
                </a:lnTo>
                <a:lnTo>
                  <a:pt x="16843" y="7585"/>
                </a:lnTo>
                <a:lnTo>
                  <a:pt x="16805" y="7540"/>
                </a:lnTo>
                <a:lnTo>
                  <a:pt x="16766" y="7493"/>
                </a:lnTo>
                <a:lnTo>
                  <a:pt x="16725" y="7446"/>
                </a:lnTo>
                <a:lnTo>
                  <a:pt x="16641" y="7350"/>
                </a:lnTo>
                <a:lnTo>
                  <a:pt x="16551" y="7253"/>
                </a:lnTo>
                <a:lnTo>
                  <a:pt x="16462" y="7157"/>
                </a:lnTo>
                <a:lnTo>
                  <a:pt x="16373" y="7065"/>
                </a:lnTo>
                <a:lnTo>
                  <a:pt x="16287" y="6978"/>
                </a:lnTo>
                <a:lnTo>
                  <a:pt x="16207" y="6899"/>
                </a:lnTo>
                <a:lnTo>
                  <a:pt x="16179" y="6872"/>
                </a:lnTo>
                <a:lnTo>
                  <a:pt x="16153" y="6842"/>
                </a:lnTo>
                <a:lnTo>
                  <a:pt x="16127" y="6811"/>
                </a:lnTo>
                <a:lnTo>
                  <a:pt x="16099" y="6779"/>
                </a:lnTo>
                <a:lnTo>
                  <a:pt x="16071" y="6747"/>
                </a:lnTo>
                <a:lnTo>
                  <a:pt x="16042" y="6715"/>
                </a:lnTo>
                <a:lnTo>
                  <a:pt x="16011" y="6683"/>
                </a:lnTo>
                <a:lnTo>
                  <a:pt x="15979" y="6652"/>
                </a:lnTo>
                <a:lnTo>
                  <a:pt x="14313" y="5186"/>
                </a:lnTo>
                <a:lnTo>
                  <a:pt x="14230" y="5121"/>
                </a:lnTo>
                <a:lnTo>
                  <a:pt x="14144" y="5052"/>
                </a:lnTo>
                <a:lnTo>
                  <a:pt x="14058" y="4981"/>
                </a:lnTo>
                <a:lnTo>
                  <a:pt x="13972" y="4911"/>
                </a:lnTo>
                <a:lnTo>
                  <a:pt x="13885" y="4840"/>
                </a:lnTo>
                <a:lnTo>
                  <a:pt x="13797" y="4769"/>
                </a:lnTo>
                <a:lnTo>
                  <a:pt x="13709" y="4700"/>
                </a:lnTo>
                <a:lnTo>
                  <a:pt x="13622" y="4634"/>
                </a:lnTo>
                <a:lnTo>
                  <a:pt x="13528" y="4565"/>
                </a:lnTo>
                <a:lnTo>
                  <a:pt x="13437" y="4496"/>
                </a:lnTo>
                <a:lnTo>
                  <a:pt x="13348" y="4430"/>
                </a:lnTo>
                <a:lnTo>
                  <a:pt x="13259" y="4364"/>
                </a:lnTo>
                <a:lnTo>
                  <a:pt x="13172" y="4299"/>
                </a:lnTo>
                <a:lnTo>
                  <a:pt x="13085" y="4234"/>
                </a:lnTo>
                <a:lnTo>
                  <a:pt x="12999" y="4170"/>
                </a:lnTo>
                <a:lnTo>
                  <a:pt x="12913" y="4107"/>
                </a:lnTo>
                <a:lnTo>
                  <a:pt x="12826" y="4043"/>
                </a:lnTo>
                <a:lnTo>
                  <a:pt x="12738" y="3980"/>
                </a:lnTo>
                <a:lnTo>
                  <a:pt x="12650" y="3916"/>
                </a:lnTo>
                <a:lnTo>
                  <a:pt x="12559" y="3852"/>
                </a:lnTo>
                <a:lnTo>
                  <a:pt x="12468" y="3787"/>
                </a:lnTo>
                <a:lnTo>
                  <a:pt x="12373" y="3722"/>
                </a:lnTo>
                <a:lnTo>
                  <a:pt x="12276" y="3655"/>
                </a:lnTo>
                <a:lnTo>
                  <a:pt x="12177" y="3589"/>
                </a:lnTo>
                <a:lnTo>
                  <a:pt x="12083" y="3525"/>
                </a:lnTo>
                <a:lnTo>
                  <a:pt x="11988" y="3463"/>
                </a:lnTo>
                <a:lnTo>
                  <a:pt x="11893" y="3402"/>
                </a:lnTo>
                <a:lnTo>
                  <a:pt x="11798" y="3340"/>
                </a:lnTo>
                <a:lnTo>
                  <a:pt x="11702" y="3280"/>
                </a:lnTo>
                <a:lnTo>
                  <a:pt x="11606" y="3219"/>
                </a:lnTo>
                <a:lnTo>
                  <a:pt x="11509" y="3158"/>
                </a:lnTo>
                <a:lnTo>
                  <a:pt x="11411" y="3097"/>
                </a:lnTo>
                <a:lnTo>
                  <a:pt x="11318" y="3037"/>
                </a:lnTo>
                <a:lnTo>
                  <a:pt x="11222" y="2979"/>
                </a:lnTo>
                <a:lnTo>
                  <a:pt x="11125" y="2920"/>
                </a:lnTo>
                <a:lnTo>
                  <a:pt x="11028" y="2863"/>
                </a:lnTo>
                <a:lnTo>
                  <a:pt x="10930" y="2806"/>
                </a:lnTo>
                <a:lnTo>
                  <a:pt x="10831" y="2749"/>
                </a:lnTo>
                <a:lnTo>
                  <a:pt x="10732" y="2692"/>
                </a:lnTo>
                <a:lnTo>
                  <a:pt x="10631" y="2635"/>
                </a:lnTo>
                <a:lnTo>
                  <a:pt x="10529" y="2579"/>
                </a:lnTo>
                <a:lnTo>
                  <a:pt x="10427" y="2523"/>
                </a:lnTo>
                <a:lnTo>
                  <a:pt x="10326" y="2468"/>
                </a:lnTo>
                <a:lnTo>
                  <a:pt x="10223" y="2413"/>
                </a:lnTo>
                <a:lnTo>
                  <a:pt x="10120" y="2359"/>
                </a:lnTo>
                <a:lnTo>
                  <a:pt x="10015" y="2305"/>
                </a:lnTo>
                <a:lnTo>
                  <a:pt x="9911" y="2251"/>
                </a:lnTo>
                <a:lnTo>
                  <a:pt x="9807" y="2198"/>
                </a:lnTo>
                <a:lnTo>
                  <a:pt x="9735" y="2162"/>
                </a:lnTo>
                <a:lnTo>
                  <a:pt x="9660" y="2124"/>
                </a:lnTo>
                <a:lnTo>
                  <a:pt x="9583" y="2086"/>
                </a:lnTo>
                <a:lnTo>
                  <a:pt x="9504" y="2047"/>
                </a:lnTo>
                <a:lnTo>
                  <a:pt x="9423" y="2010"/>
                </a:lnTo>
                <a:lnTo>
                  <a:pt x="9340" y="1971"/>
                </a:lnTo>
                <a:lnTo>
                  <a:pt x="9258" y="1932"/>
                </a:lnTo>
                <a:lnTo>
                  <a:pt x="9174" y="1893"/>
                </a:lnTo>
                <a:lnTo>
                  <a:pt x="9091" y="1855"/>
                </a:lnTo>
                <a:lnTo>
                  <a:pt x="9006" y="1816"/>
                </a:lnTo>
                <a:lnTo>
                  <a:pt x="8923" y="1780"/>
                </a:lnTo>
                <a:lnTo>
                  <a:pt x="8840" y="1743"/>
                </a:lnTo>
                <a:lnTo>
                  <a:pt x="8759" y="1707"/>
                </a:lnTo>
                <a:lnTo>
                  <a:pt x="8679" y="1673"/>
                </a:lnTo>
                <a:lnTo>
                  <a:pt x="8600" y="1640"/>
                </a:lnTo>
                <a:lnTo>
                  <a:pt x="8523" y="1608"/>
                </a:lnTo>
                <a:lnTo>
                  <a:pt x="8472" y="1587"/>
                </a:lnTo>
                <a:lnTo>
                  <a:pt x="8417" y="1562"/>
                </a:lnTo>
                <a:lnTo>
                  <a:pt x="8360" y="1537"/>
                </a:lnTo>
                <a:lnTo>
                  <a:pt x="8300" y="1511"/>
                </a:lnTo>
                <a:lnTo>
                  <a:pt x="8242" y="1485"/>
                </a:lnTo>
                <a:lnTo>
                  <a:pt x="8184" y="1461"/>
                </a:lnTo>
                <a:lnTo>
                  <a:pt x="8156" y="1451"/>
                </a:lnTo>
                <a:lnTo>
                  <a:pt x="8129" y="1442"/>
                </a:lnTo>
                <a:lnTo>
                  <a:pt x="8102" y="1433"/>
                </a:lnTo>
                <a:lnTo>
                  <a:pt x="8078" y="1426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339286" y="4483398"/>
            <a:ext cx="756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内容：企业需定期更新财务雷达图，反映最新财务状况。如行业环境变化，企业需重新绘制雷达图，确保分析有效性。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89183" y="4565668"/>
            <a:ext cx="126854" cy="131412"/>
          </a:xfrm>
          <a:custGeom>
            <a:avLst/>
            <a:gdLst>
              <a:gd name="T0" fmla="*/ 7371 w 17675"/>
              <a:gd name="T1" fmla="*/ 1125 h 18310"/>
              <a:gd name="T2" fmla="*/ 5959 w 17675"/>
              <a:gd name="T3" fmla="*/ 593 h 18310"/>
              <a:gd name="T4" fmla="*/ 4735 w 17675"/>
              <a:gd name="T5" fmla="*/ 240 h 18310"/>
              <a:gd name="T6" fmla="*/ 3627 w 17675"/>
              <a:gd name="T7" fmla="*/ 54 h 18310"/>
              <a:gd name="T8" fmla="*/ 2806 w 17675"/>
              <a:gd name="T9" fmla="*/ 7 h 18310"/>
              <a:gd name="T10" fmla="*/ 2454 w 17675"/>
              <a:gd name="T11" fmla="*/ 85 h 18310"/>
              <a:gd name="T12" fmla="*/ 2132 w 17675"/>
              <a:gd name="T13" fmla="*/ 262 h 18310"/>
              <a:gd name="T14" fmla="*/ 1838 w 17675"/>
              <a:gd name="T15" fmla="*/ 533 h 18310"/>
              <a:gd name="T16" fmla="*/ 1454 w 17675"/>
              <a:gd name="T17" fmla="*/ 1111 h 18310"/>
              <a:gd name="T18" fmla="*/ 1261 w 17675"/>
              <a:gd name="T19" fmla="*/ 1545 h 18310"/>
              <a:gd name="T20" fmla="*/ 1008 w 17675"/>
              <a:gd name="T21" fmla="*/ 2315 h 18310"/>
              <a:gd name="T22" fmla="*/ 836 w 17675"/>
              <a:gd name="T23" fmla="*/ 2906 h 18310"/>
              <a:gd name="T24" fmla="*/ 683 w 17675"/>
              <a:gd name="T25" fmla="*/ 3519 h 18310"/>
              <a:gd name="T26" fmla="*/ 506 w 17675"/>
              <a:gd name="T27" fmla="*/ 4330 h 18310"/>
              <a:gd name="T28" fmla="*/ 356 w 17675"/>
              <a:gd name="T29" fmla="*/ 5177 h 18310"/>
              <a:gd name="T30" fmla="*/ 199 w 17675"/>
              <a:gd name="T31" fmla="*/ 6352 h 18310"/>
              <a:gd name="T32" fmla="*/ 65 w 17675"/>
              <a:gd name="T33" fmla="*/ 7805 h 18310"/>
              <a:gd name="T34" fmla="*/ 1 w 17675"/>
              <a:gd name="T35" fmla="*/ 9354 h 18310"/>
              <a:gd name="T36" fmla="*/ 54 w 17675"/>
              <a:gd name="T37" fmla="*/ 10490 h 18310"/>
              <a:gd name="T38" fmla="*/ 149 w 17675"/>
              <a:gd name="T39" fmla="*/ 11811 h 18310"/>
              <a:gd name="T40" fmla="*/ 298 w 17675"/>
              <a:gd name="T41" fmla="*/ 13066 h 18310"/>
              <a:gd name="T42" fmla="*/ 650 w 17675"/>
              <a:gd name="T43" fmla="*/ 14979 h 18310"/>
              <a:gd name="T44" fmla="*/ 991 w 17675"/>
              <a:gd name="T45" fmla="*/ 16266 h 18310"/>
              <a:gd name="T46" fmla="*/ 1332 w 17675"/>
              <a:gd name="T47" fmla="*/ 17156 h 18310"/>
              <a:gd name="T48" fmla="*/ 1598 w 17675"/>
              <a:gd name="T49" fmla="*/ 17614 h 18310"/>
              <a:gd name="T50" fmla="*/ 1917 w 17675"/>
              <a:gd name="T51" fmla="*/ 17970 h 18310"/>
              <a:gd name="T52" fmla="*/ 2349 w 17675"/>
              <a:gd name="T53" fmla="*/ 18232 h 18310"/>
              <a:gd name="T54" fmla="*/ 2745 w 17675"/>
              <a:gd name="T55" fmla="*/ 18309 h 18310"/>
              <a:gd name="T56" fmla="*/ 3384 w 17675"/>
              <a:gd name="T57" fmla="*/ 18287 h 18310"/>
              <a:gd name="T58" fmla="*/ 4157 w 17675"/>
              <a:gd name="T59" fmla="*/ 18192 h 18310"/>
              <a:gd name="T60" fmla="*/ 5006 w 17675"/>
              <a:gd name="T61" fmla="*/ 18009 h 18310"/>
              <a:gd name="T62" fmla="*/ 6483 w 17675"/>
              <a:gd name="T63" fmla="*/ 17544 h 18310"/>
              <a:gd name="T64" fmla="*/ 7200 w 17675"/>
              <a:gd name="T65" fmla="*/ 17277 h 18310"/>
              <a:gd name="T66" fmla="*/ 8295 w 17675"/>
              <a:gd name="T67" fmla="*/ 16841 h 18310"/>
              <a:gd name="T68" fmla="*/ 8872 w 17675"/>
              <a:gd name="T69" fmla="*/ 16605 h 18310"/>
              <a:gd name="T70" fmla="*/ 9346 w 17675"/>
              <a:gd name="T71" fmla="*/ 16391 h 18310"/>
              <a:gd name="T72" fmla="*/ 10057 w 17675"/>
              <a:gd name="T73" fmla="*/ 16048 h 18310"/>
              <a:gd name="T74" fmla="*/ 10903 w 17675"/>
              <a:gd name="T75" fmla="*/ 15584 h 18310"/>
              <a:gd name="T76" fmla="*/ 11867 w 17675"/>
              <a:gd name="T77" fmla="*/ 14997 h 18310"/>
              <a:gd name="T78" fmla="*/ 12590 w 17675"/>
              <a:gd name="T79" fmla="*/ 14528 h 18310"/>
              <a:gd name="T80" fmla="*/ 13212 w 17675"/>
              <a:gd name="T81" fmla="*/ 14088 h 18310"/>
              <a:gd name="T82" fmla="*/ 14481 w 17675"/>
              <a:gd name="T83" fmla="*/ 13112 h 18310"/>
              <a:gd name="T84" fmla="*/ 14802 w 17675"/>
              <a:gd name="T85" fmla="*/ 12854 h 18310"/>
              <a:gd name="T86" fmla="*/ 15451 w 17675"/>
              <a:gd name="T87" fmla="*/ 12291 h 18310"/>
              <a:gd name="T88" fmla="*/ 15927 w 17675"/>
              <a:gd name="T89" fmla="*/ 11853 h 18310"/>
              <a:gd name="T90" fmla="*/ 16443 w 17675"/>
              <a:gd name="T91" fmla="*/ 11335 h 18310"/>
              <a:gd name="T92" fmla="*/ 16856 w 17675"/>
              <a:gd name="T93" fmla="*/ 10896 h 18310"/>
              <a:gd name="T94" fmla="*/ 17295 w 17675"/>
              <a:gd name="T95" fmla="*/ 10296 h 18310"/>
              <a:gd name="T96" fmla="*/ 17543 w 17675"/>
              <a:gd name="T97" fmla="*/ 9805 h 18310"/>
              <a:gd name="T98" fmla="*/ 17675 w 17675"/>
              <a:gd name="T99" fmla="*/ 9283 h 18310"/>
              <a:gd name="T100" fmla="*/ 17609 w 17675"/>
              <a:gd name="T101" fmla="*/ 8895 h 18310"/>
              <a:gd name="T102" fmla="*/ 17328 w 17675"/>
              <a:gd name="T103" fmla="*/ 8254 h 18310"/>
              <a:gd name="T104" fmla="*/ 16958 w 17675"/>
              <a:gd name="T105" fmla="*/ 7727 h 18310"/>
              <a:gd name="T106" fmla="*/ 16207 w 17675"/>
              <a:gd name="T107" fmla="*/ 6899 h 18310"/>
              <a:gd name="T108" fmla="*/ 14144 w 17675"/>
              <a:gd name="T109" fmla="*/ 5052 h 18310"/>
              <a:gd name="T110" fmla="*/ 13172 w 17675"/>
              <a:gd name="T111" fmla="*/ 4299 h 18310"/>
              <a:gd name="T112" fmla="*/ 12177 w 17675"/>
              <a:gd name="T113" fmla="*/ 3589 h 18310"/>
              <a:gd name="T114" fmla="*/ 11125 w 17675"/>
              <a:gd name="T115" fmla="*/ 2920 h 18310"/>
              <a:gd name="T116" fmla="*/ 10015 w 17675"/>
              <a:gd name="T117" fmla="*/ 2305 h 18310"/>
              <a:gd name="T118" fmla="*/ 9091 w 17675"/>
              <a:gd name="T119" fmla="*/ 1855 h 18310"/>
              <a:gd name="T120" fmla="*/ 8300 w 17675"/>
              <a:gd name="T121" fmla="*/ 1511 h 18310"/>
            </a:gdLst>
            <a:ahLst/>
            <a:cxnLst/>
            <a:rect l="0" t="0" r="r" b="b"/>
            <a:pathLst>
              <a:path w="17675" h="18310">
                <a:moveTo>
                  <a:pt x="8078" y="1426"/>
                </a:moveTo>
                <a:lnTo>
                  <a:pt x="8047" y="1409"/>
                </a:lnTo>
                <a:lnTo>
                  <a:pt x="8014" y="1392"/>
                </a:lnTo>
                <a:lnTo>
                  <a:pt x="7978" y="1376"/>
                </a:lnTo>
                <a:lnTo>
                  <a:pt x="7940" y="1360"/>
                </a:lnTo>
                <a:lnTo>
                  <a:pt x="7901" y="1345"/>
                </a:lnTo>
                <a:lnTo>
                  <a:pt x="7862" y="1330"/>
                </a:lnTo>
                <a:lnTo>
                  <a:pt x="7825" y="1315"/>
                </a:lnTo>
                <a:lnTo>
                  <a:pt x="7791" y="1301"/>
                </a:lnTo>
                <a:lnTo>
                  <a:pt x="7583" y="1213"/>
                </a:lnTo>
                <a:lnTo>
                  <a:pt x="7371" y="1125"/>
                </a:lnTo>
                <a:lnTo>
                  <a:pt x="7158" y="1038"/>
                </a:lnTo>
                <a:lnTo>
                  <a:pt x="6943" y="953"/>
                </a:lnTo>
                <a:lnTo>
                  <a:pt x="6836" y="911"/>
                </a:lnTo>
                <a:lnTo>
                  <a:pt x="6727" y="869"/>
                </a:lnTo>
                <a:lnTo>
                  <a:pt x="6618" y="827"/>
                </a:lnTo>
                <a:lnTo>
                  <a:pt x="6508" y="787"/>
                </a:lnTo>
                <a:lnTo>
                  <a:pt x="6400" y="747"/>
                </a:lnTo>
                <a:lnTo>
                  <a:pt x="6290" y="707"/>
                </a:lnTo>
                <a:lnTo>
                  <a:pt x="6180" y="668"/>
                </a:lnTo>
                <a:lnTo>
                  <a:pt x="6070" y="631"/>
                </a:lnTo>
                <a:lnTo>
                  <a:pt x="5959" y="593"/>
                </a:lnTo>
                <a:lnTo>
                  <a:pt x="5848" y="556"/>
                </a:lnTo>
                <a:lnTo>
                  <a:pt x="5737" y="521"/>
                </a:lnTo>
                <a:lnTo>
                  <a:pt x="5626" y="485"/>
                </a:lnTo>
                <a:lnTo>
                  <a:pt x="5515" y="451"/>
                </a:lnTo>
                <a:lnTo>
                  <a:pt x="5404" y="418"/>
                </a:lnTo>
                <a:lnTo>
                  <a:pt x="5292" y="386"/>
                </a:lnTo>
                <a:lnTo>
                  <a:pt x="5181" y="355"/>
                </a:lnTo>
                <a:lnTo>
                  <a:pt x="5069" y="324"/>
                </a:lnTo>
                <a:lnTo>
                  <a:pt x="4958" y="295"/>
                </a:lnTo>
                <a:lnTo>
                  <a:pt x="4846" y="267"/>
                </a:lnTo>
                <a:lnTo>
                  <a:pt x="4735" y="240"/>
                </a:lnTo>
                <a:lnTo>
                  <a:pt x="4623" y="215"/>
                </a:lnTo>
                <a:lnTo>
                  <a:pt x="4511" y="191"/>
                </a:lnTo>
                <a:lnTo>
                  <a:pt x="4400" y="168"/>
                </a:lnTo>
                <a:lnTo>
                  <a:pt x="4287" y="146"/>
                </a:lnTo>
                <a:lnTo>
                  <a:pt x="4234" y="136"/>
                </a:lnTo>
                <a:lnTo>
                  <a:pt x="4162" y="125"/>
                </a:lnTo>
                <a:lnTo>
                  <a:pt x="4075" y="112"/>
                </a:lnTo>
                <a:lnTo>
                  <a:pt x="3975" y="98"/>
                </a:lnTo>
                <a:lnTo>
                  <a:pt x="3865" y="84"/>
                </a:lnTo>
                <a:lnTo>
                  <a:pt x="3749" y="69"/>
                </a:lnTo>
                <a:lnTo>
                  <a:pt x="3627" y="54"/>
                </a:lnTo>
                <a:lnTo>
                  <a:pt x="3504" y="40"/>
                </a:lnTo>
                <a:lnTo>
                  <a:pt x="3381" y="27"/>
                </a:lnTo>
                <a:lnTo>
                  <a:pt x="3262" y="17"/>
                </a:lnTo>
                <a:lnTo>
                  <a:pt x="3148" y="8"/>
                </a:lnTo>
                <a:lnTo>
                  <a:pt x="3043" y="2"/>
                </a:lnTo>
                <a:lnTo>
                  <a:pt x="2994" y="1"/>
                </a:lnTo>
                <a:lnTo>
                  <a:pt x="2949" y="0"/>
                </a:lnTo>
                <a:lnTo>
                  <a:pt x="2908" y="0"/>
                </a:lnTo>
                <a:lnTo>
                  <a:pt x="2869" y="1"/>
                </a:lnTo>
                <a:lnTo>
                  <a:pt x="2834" y="3"/>
                </a:lnTo>
                <a:lnTo>
                  <a:pt x="2806" y="7"/>
                </a:lnTo>
                <a:lnTo>
                  <a:pt x="2780" y="11"/>
                </a:lnTo>
                <a:lnTo>
                  <a:pt x="2761" y="17"/>
                </a:lnTo>
                <a:lnTo>
                  <a:pt x="2724" y="19"/>
                </a:lnTo>
                <a:lnTo>
                  <a:pt x="2689" y="24"/>
                </a:lnTo>
                <a:lnTo>
                  <a:pt x="2655" y="29"/>
                </a:lnTo>
                <a:lnTo>
                  <a:pt x="2620" y="35"/>
                </a:lnTo>
                <a:lnTo>
                  <a:pt x="2586" y="43"/>
                </a:lnTo>
                <a:lnTo>
                  <a:pt x="2552" y="53"/>
                </a:lnTo>
                <a:lnTo>
                  <a:pt x="2518" y="63"/>
                </a:lnTo>
                <a:lnTo>
                  <a:pt x="2486" y="73"/>
                </a:lnTo>
                <a:lnTo>
                  <a:pt x="2454" y="85"/>
                </a:lnTo>
                <a:lnTo>
                  <a:pt x="2423" y="97"/>
                </a:lnTo>
                <a:lnTo>
                  <a:pt x="2393" y="111"/>
                </a:lnTo>
                <a:lnTo>
                  <a:pt x="2363" y="125"/>
                </a:lnTo>
                <a:lnTo>
                  <a:pt x="2333" y="138"/>
                </a:lnTo>
                <a:lnTo>
                  <a:pt x="2306" y="153"/>
                </a:lnTo>
                <a:lnTo>
                  <a:pt x="2278" y="169"/>
                </a:lnTo>
                <a:lnTo>
                  <a:pt x="2252" y="184"/>
                </a:lnTo>
                <a:lnTo>
                  <a:pt x="2218" y="205"/>
                </a:lnTo>
                <a:lnTo>
                  <a:pt x="2187" y="224"/>
                </a:lnTo>
                <a:lnTo>
                  <a:pt x="2158" y="244"/>
                </a:lnTo>
                <a:lnTo>
                  <a:pt x="2132" y="262"/>
                </a:lnTo>
                <a:lnTo>
                  <a:pt x="2108" y="280"/>
                </a:lnTo>
                <a:lnTo>
                  <a:pt x="2086" y="298"/>
                </a:lnTo>
                <a:lnTo>
                  <a:pt x="2065" y="315"/>
                </a:lnTo>
                <a:lnTo>
                  <a:pt x="2046" y="332"/>
                </a:lnTo>
                <a:lnTo>
                  <a:pt x="2007" y="367"/>
                </a:lnTo>
                <a:lnTo>
                  <a:pt x="1968" y="405"/>
                </a:lnTo>
                <a:lnTo>
                  <a:pt x="1927" y="446"/>
                </a:lnTo>
                <a:lnTo>
                  <a:pt x="1878" y="491"/>
                </a:lnTo>
                <a:lnTo>
                  <a:pt x="1866" y="504"/>
                </a:lnTo>
                <a:lnTo>
                  <a:pt x="1853" y="517"/>
                </a:lnTo>
                <a:lnTo>
                  <a:pt x="1838" y="533"/>
                </a:lnTo>
                <a:lnTo>
                  <a:pt x="1823" y="550"/>
                </a:lnTo>
                <a:lnTo>
                  <a:pt x="1790" y="592"/>
                </a:lnTo>
                <a:lnTo>
                  <a:pt x="1754" y="637"/>
                </a:lnTo>
                <a:lnTo>
                  <a:pt x="1717" y="689"/>
                </a:lnTo>
                <a:lnTo>
                  <a:pt x="1679" y="744"/>
                </a:lnTo>
                <a:lnTo>
                  <a:pt x="1639" y="802"/>
                </a:lnTo>
                <a:lnTo>
                  <a:pt x="1600" y="863"/>
                </a:lnTo>
                <a:lnTo>
                  <a:pt x="1561" y="926"/>
                </a:lnTo>
                <a:lnTo>
                  <a:pt x="1524" y="988"/>
                </a:lnTo>
                <a:lnTo>
                  <a:pt x="1488" y="1051"/>
                </a:lnTo>
                <a:lnTo>
                  <a:pt x="1454" y="1111"/>
                </a:lnTo>
                <a:lnTo>
                  <a:pt x="1425" y="1170"/>
                </a:lnTo>
                <a:lnTo>
                  <a:pt x="1398" y="1226"/>
                </a:lnTo>
                <a:lnTo>
                  <a:pt x="1387" y="1252"/>
                </a:lnTo>
                <a:lnTo>
                  <a:pt x="1377" y="1277"/>
                </a:lnTo>
                <a:lnTo>
                  <a:pt x="1367" y="1301"/>
                </a:lnTo>
                <a:lnTo>
                  <a:pt x="1359" y="1323"/>
                </a:lnTo>
                <a:lnTo>
                  <a:pt x="1340" y="1362"/>
                </a:lnTo>
                <a:lnTo>
                  <a:pt x="1320" y="1404"/>
                </a:lnTo>
                <a:lnTo>
                  <a:pt x="1300" y="1449"/>
                </a:lnTo>
                <a:lnTo>
                  <a:pt x="1280" y="1496"/>
                </a:lnTo>
                <a:lnTo>
                  <a:pt x="1261" y="1545"/>
                </a:lnTo>
                <a:lnTo>
                  <a:pt x="1241" y="1596"/>
                </a:lnTo>
                <a:lnTo>
                  <a:pt x="1222" y="1648"/>
                </a:lnTo>
                <a:lnTo>
                  <a:pt x="1204" y="1702"/>
                </a:lnTo>
                <a:lnTo>
                  <a:pt x="1167" y="1808"/>
                </a:lnTo>
                <a:lnTo>
                  <a:pt x="1133" y="1915"/>
                </a:lnTo>
                <a:lnTo>
                  <a:pt x="1101" y="2016"/>
                </a:lnTo>
                <a:lnTo>
                  <a:pt x="1071" y="2110"/>
                </a:lnTo>
                <a:lnTo>
                  <a:pt x="1055" y="2162"/>
                </a:lnTo>
                <a:lnTo>
                  <a:pt x="1039" y="2213"/>
                </a:lnTo>
                <a:lnTo>
                  <a:pt x="1023" y="2264"/>
                </a:lnTo>
                <a:lnTo>
                  <a:pt x="1008" y="2315"/>
                </a:lnTo>
                <a:lnTo>
                  <a:pt x="992" y="2367"/>
                </a:lnTo>
                <a:lnTo>
                  <a:pt x="976" y="2418"/>
                </a:lnTo>
                <a:lnTo>
                  <a:pt x="960" y="2471"/>
                </a:lnTo>
                <a:lnTo>
                  <a:pt x="944" y="2523"/>
                </a:lnTo>
                <a:lnTo>
                  <a:pt x="929" y="2573"/>
                </a:lnTo>
                <a:lnTo>
                  <a:pt x="913" y="2626"/>
                </a:lnTo>
                <a:lnTo>
                  <a:pt x="896" y="2682"/>
                </a:lnTo>
                <a:lnTo>
                  <a:pt x="880" y="2740"/>
                </a:lnTo>
                <a:lnTo>
                  <a:pt x="864" y="2797"/>
                </a:lnTo>
                <a:lnTo>
                  <a:pt x="849" y="2852"/>
                </a:lnTo>
                <a:lnTo>
                  <a:pt x="836" y="2906"/>
                </a:lnTo>
                <a:lnTo>
                  <a:pt x="827" y="2955"/>
                </a:lnTo>
                <a:lnTo>
                  <a:pt x="818" y="2977"/>
                </a:lnTo>
                <a:lnTo>
                  <a:pt x="809" y="3003"/>
                </a:lnTo>
                <a:lnTo>
                  <a:pt x="800" y="3033"/>
                </a:lnTo>
                <a:lnTo>
                  <a:pt x="790" y="3067"/>
                </a:lnTo>
                <a:lnTo>
                  <a:pt x="770" y="3142"/>
                </a:lnTo>
                <a:lnTo>
                  <a:pt x="749" y="3225"/>
                </a:lnTo>
                <a:lnTo>
                  <a:pt x="730" y="3310"/>
                </a:lnTo>
                <a:lnTo>
                  <a:pt x="712" y="3390"/>
                </a:lnTo>
                <a:lnTo>
                  <a:pt x="696" y="3461"/>
                </a:lnTo>
                <a:lnTo>
                  <a:pt x="683" y="3519"/>
                </a:lnTo>
                <a:lnTo>
                  <a:pt x="666" y="3593"/>
                </a:lnTo>
                <a:lnTo>
                  <a:pt x="649" y="3667"/>
                </a:lnTo>
                <a:lnTo>
                  <a:pt x="633" y="3740"/>
                </a:lnTo>
                <a:lnTo>
                  <a:pt x="617" y="3813"/>
                </a:lnTo>
                <a:lnTo>
                  <a:pt x="601" y="3886"/>
                </a:lnTo>
                <a:lnTo>
                  <a:pt x="585" y="3960"/>
                </a:lnTo>
                <a:lnTo>
                  <a:pt x="569" y="4033"/>
                </a:lnTo>
                <a:lnTo>
                  <a:pt x="553" y="4108"/>
                </a:lnTo>
                <a:lnTo>
                  <a:pt x="537" y="4182"/>
                </a:lnTo>
                <a:lnTo>
                  <a:pt x="522" y="4256"/>
                </a:lnTo>
                <a:lnTo>
                  <a:pt x="506" y="4330"/>
                </a:lnTo>
                <a:lnTo>
                  <a:pt x="491" y="4406"/>
                </a:lnTo>
                <a:lnTo>
                  <a:pt x="476" y="4483"/>
                </a:lnTo>
                <a:lnTo>
                  <a:pt x="461" y="4559"/>
                </a:lnTo>
                <a:lnTo>
                  <a:pt x="447" y="4636"/>
                </a:lnTo>
                <a:lnTo>
                  <a:pt x="433" y="4714"/>
                </a:lnTo>
                <a:lnTo>
                  <a:pt x="419" y="4791"/>
                </a:lnTo>
                <a:lnTo>
                  <a:pt x="405" y="4868"/>
                </a:lnTo>
                <a:lnTo>
                  <a:pt x="392" y="4946"/>
                </a:lnTo>
                <a:lnTo>
                  <a:pt x="380" y="5024"/>
                </a:lnTo>
                <a:lnTo>
                  <a:pt x="367" y="5100"/>
                </a:lnTo>
                <a:lnTo>
                  <a:pt x="356" y="5177"/>
                </a:lnTo>
                <a:lnTo>
                  <a:pt x="346" y="5253"/>
                </a:lnTo>
                <a:lnTo>
                  <a:pt x="335" y="5328"/>
                </a:lnTo>
                <a:lnTo>
                  <a:pt x="320" y="5442"/>
                </a:lnTo>
                <a:lnTo>
                  <a:pt x="304" y="5555"/>
                </a:lnTo>
                <a:lnTo>
                  <a:pt x="289" y="5668"/>
                </a:lnTo>
                <a:lnTo>
                  <a:pt x="275" y="5781"/>
                </a:lnTo>
                <a:lnTo>
                  <a:pt x="259" y="5896"/>
                </a:lnTo>
                <a:lnTo>
                  <a:pt x="244" y="6009"/>
                </a:lnTo>
                <a:lnTo>
                  <a:pt x="229" y="6124"/>
                </a:lnTo>
                <a:lnTo>
                  <a:pt x="214" y="6238"/>
                </a:lnTo>
                <a:lnTo>
                  <a:pt x="199" y="6352"/>
                </a:lnTo>
                <a:lnTo>
                  <a:pt x="185" y="6467"/>
                </a:lnTo>
                <a:lnTo>
                  <a:pt x="173" y="6581"/>
                </a:lnTo>
                <a:lnTo>
                  <a:pt x="160" y="6697"/>
                </a:lnTo>
                <a:lnTo>
                  <a:pt x="148" y="6811"/>
                </a:lnTo>
                <a:lnTo>
                  <a:pt x="137" y="6927"/>
                </a:lnTo>
                <a:lnTo>
                  <a:pt x="127" y="7042"/>
                </a:lnTo>
                <a:lnTo>
                  <a:pt x="119" y="7158"/>
                </a:lnTo>
                <a:lnTo>
                  <a:pt x="105" y="7319"/>
                </a:lnTo>
                <a:lnTo>
                  <a:pt x="92" y="7481"/>
                </a:lnTo>
                <a:lnTo>
                  <a:pt x="79" y="7643"/>
                </a:lnTo>
                <a:lnTo>
                  <a:pt x="65" y="7805"/>
                </a:lnTo>
                <a:lnTo>
                  <a:pt x="54" y="7967"/>
                </a:lnTo>
                <a:lnTo>
                  <a:pt x="42" y="8130"/>
                </a:lnTo>
                <a:lnTo>
                  <a:pt x="31" y="8293"/>
                </a:lnTo>
                <a:lnTo>
                  <a:pt x="22" y="8456"/>
                </a:lnTo>
                <a:lnTo>
                  <a:pt x="14" y="8619"/>
                </a:lnTo>
                <a:lnTo>
                  <a:pt x="8" y="8782"/>
                </a:lnTo>
                <a:lnTo>
                  <a:pt x="3" y="8946"/>
                </a:lnTo>
                <a:lnTo>
                  <a:pt x="0" y="9109"/>
                </a:lnTo>
                <a:lnTo>
                  <a:pt x="0" y="9190"/>
                </a:lnTo>
                <a:lnTo>
                  <a:pt x="0" y="9273"/>
                </a:lnTo>
                <a:lnTo>
                  <a:pt x="1" y="9354"/>
                </a:lnTo>
                <a:lnTo>
                  <a:pt x="2" y="9437"/>
                </a:lnTo>
                <a:lnTo>
                  <a:pt x="3" y="9518"/>
                </a:lnTo>
                <a:lnTo>
                  <a:pt x="7" y="9599"/>
                </a:lnTo>
                <a:lnTo>
                  <a:pt x="10" y="9681"/>
                </a:lnTo>
                <a:lnTo>
                  <a:pt x="14" y="9763"/>
                </a:lnTo>
                <a:lnTo>
                  <a:pt x="21" y="9885"/>
                </a:lnTo>
                <a:lnTo>
                  <a:pt x="27" y="10006"/>
                </a:lnTo>
                <a:lnTo>
                  <a:pt x="34" y="10128"/>
                </a:lnTo>
                <a:lnTo>
                  <a:pt x="41" y="10249"/>
                </a:lnTo>
                <a:lnTo>
                  <a:pt x="47" y="10369"/>
                </a:lnTo>
                <a:lnTo>
                  <a:pt x="54" y="10490"/>
                </a:lnTo>
                <a:lnTo>
                  <a:pt x="61" y="10611"/>
                </a:lnTo>
                <a:lnTo>
                  <a:pt x="68" y="10731"/>
                </a:lnTo>
                <a:lnTo>
                  <a:pt x="74" y="10851"/>
                </a:lnTo>
                <a:lnTo>
                  <a:pt x="82" y="10971"/>
                </a:lnTo>
                <a:lnTo>
                  <a:pt x="90" y="11091"/>
                </a:lnTo>
                <a:lnTo>
                  <a:pt x="98" y="11213"/>
                </a:lnTo>
                <a:lnTo>
                  <a:pt x="108" y="11333"/>
                </a:lnTo>
                <a:lnTo>
                  <a:pt x="117" y="11454"/>
                </a:lnTo>
                <a:lnTo>
                  <a:pt x="127" y="11575"/>
                </a:lnTo>
                <a:lnTo>
                  <a:pt x="138" y="11697"/>
                </a:lnTo>
                <a:lnTo>
                  <a:pt x="149" y="11811"/>
                </a:lnTo>
                <a:lnTo>
                  <a:pt x="160" y="11926"/>
                </a:lnTo>
                <a:lnTo>
                  <a:pt x="172" y="12040"/>
                </a:lnTo>
                <a:lnTo>
                  <a:pt x="184" y="12154"/>
                </a:lnTo>
                <a:lnTo>
                  <a:pt x="197" y="12269"/>
                </a:lnTo>
                <a:lnTo>
                  <a:pt x="209" y="12383"/>
                </a:lnTo>
                <a:lnTo>
                  <a:pt x="223" y="12498"/>
                </a:lnTo>
                <a:lnTo>
                  <a:pt x="237" y="12611"/>
                </a:lnTo>
                <a:lnTo>
                  <a:pt x="252" y="12725"/>
                </a:lnTo>
                <a:lnTo>
                  <a:pt x="267" y="12839"/>
                </a:lnTo>
                <a:lnTo>
                  <a:pt x="281" y="12953"/>
                </a:lnTo>
                <a:lnTo>
                  <a:pt x="298" y="13066"/>
                </a:lnTo>
                <a:lnTo>
                  <a:pt x="314" y="13180"/>
                </a:lnTo>
                <a:lnTo>
                  <a:pt x="331" y="13293"/>
                </a:lnTo>
                <a:lnTo>
                  <a:pt x="349" y="13406"/>
                </a:lnTo>
                <a:lnTo>
                  <a:pt x="366" y="13519"/>
                </a:lnTo>
                <a:lnTo>
                  <a:pt x="398" y="13707"/>
                </a:lnTo>
                <a:lnTo>
                  <a:pt x="433" y="13905"/>
                </a:lnTo>
                <a:lnTo>
                  <a:pt x="470" y="14110"/>
                </a:lnTo>
                <a:lnTo>
                  <a:pt x="511" y="14322"/>
                </a:lnTo>
                <a:lnTo>
                  <a:pt x="555" y="14538"/>
                </a:lnTo>
                <a:lnTo>
                  <a:pt x="602" y="14757"/>
                </a:lnTo>
                <a:lnTo>
                  <a:pt x="650" y="14979"/>
                </a:lnTo>
                <a:lnTo>
                  <a:pt x="701" y="15200"/>
                </a:lnTo>
                <a:lnTo>
                  <a:pt x="729" y="15311"/>
                </a:lnTo>
                <a:lnTo>
                  <a:pt x="755" y="15420"/>
                </a:lnTo>
                <a:lnTo>
                  <a:pt x="784" y="15530"/>
                </a:lnTo>
                <a:lnTo>
                  <a:pt x="811" y="15639"/>
                </a:lnTo>
                <a:lnTo>
                  <a:pt x="840" y="15747"/>
                </a:lnTo>
                <a:lnTo>
                  <a:pt x="870" y="15854"/>
                </a:lnTo>
                <a:lnTo>
                  <a:pt x="899" y="15959"/>
                </a:lnTo>
                <a:lnTo>
                  <a:pt x="929" y="16064"/>
                </a:lnTo>
                <a:lnTo>
                  <a:pt x="960" y="16165"/>
                </a:lnTo>
                <a:lnTo>
                  <a:pt x="991" y="16266"/>
                </a:lnTo>
                <a:lnTo>
                  <a:pt x="1022" y="16365"/>
                </a:lnTo>
                <a:lnTo>
                  <a:pt x="1054" y="16461"/>
                </a:lnTo>
                <a:lnTo>
                  <a:pt x="1086" y="16556"/>
                </a:lnTo>
                <a:lnTo>
                  <a:pt x="1119" y="16646"/>
                </a:lnTo>
                <a:lnTo>
                  <a:pt x="1152" y="16735"/>
                </a:lnTo>
                <a:lnTo>
                  <a:pt x="1185" y="16821"/>
                </a:lnTo>
                <a:lnTo>
                  <a:pt x="1225" y="16920"/>
                </a:lnTo>
                <a:lnTo>
                  <a:pt x="1267" y="17017"/>
                </a:lnTo>
                <a:lnTo>
                  <a:pt x="1288" y="17064"/>
                </a:lnTo>
                <a:lnTo>
                  <a:pt x="1310" y="17111"/>
                </a:lnTo>
                <a:lnTo>
                  <a:pt x="1332" y="17156"/>
                </a:lnTo>
                <a:lnTo>
                  <a:pt x="1354" y="17202"/>
                </a:lnTo>
                <a:lnTo>
                  <a:pt x="1377" y="17247"/>
                </a:lnTo>
                <a:lnTo>
                  <a:pt x="1399" y="17290"/>
                </a:lnTo>
                <a:lnTo>
                  <a:pt x="1423" y="17334"/>
                </a:lnTo>
                <a:lnTo>
                  <a:pt x="1447" y="17376"/>
                </a:lnTo>
                <a:lnTo>
                  <a:pt x="1471" y="17417"/>
                </a:lnTo>
                <a:lnTo>
                  <a:pt x="1496" y="17459"/>
                </a:lnTo>
                <a:lnTo>
                  <a:pt x="1521" y="17499"/>
                </a:lnTo>
                <a:lnTo>
                  <a:pt x="1546" y="17538"/>
                </a:lnTo>
                <a:lnTo>
                  <a:pt x="1572" y="17576"/>
                </a:lnTo>
                <a:lnTo>
                  <a:pt x="1598" y="17614"/>
                </a:lnTo>
                <a:lnTo>
                  <a:pt x="1625" y="17651"/>
                </a:lnTo>
                <a:lnTo>
                  <a:pt x="1652" y="17687"/>
                </a:lnTo>
                <a:lnTo>
                  <a:pt x="1680" y="17722"/>
                </a:lnTo>
                <a:lnTo>
                  <a:pt x="1707" y="17756"/>
                </a:lnTo>
                <a:lnTo>
                  <a:pt x="1736" y="17789"/>
                </a:lnTo>
                <a:lnTo>
                  <a:pt x="1764" y="17822"/>
                </a:lnTo>
                <a:lnTo>
                  <a:pt x="1794" y="17853"/>
                </a:lnTo>
                <a:lnTo>
                  <a:pt x="1824" y="17884"/>
                </a:lnTo>
                <a:lnTo>
                  <a:pt x="1854" y="17914"/>
                </a:lnTo>
                <a:lnTo>
                  <a:pt x="1885" y="17943"/>
                </a:lnTo>
                <a:lnTo>
                  <a:pt x="1917" y="17970"/>
                </a:lnTo>
                <a:lnTo>
                  <a:pt x="1947" y="17998"/>
                </a:lnTo>
                <a:lnTo>
                  <a:pt x="1980" y="18023"/>
                </a:lnTo>
                <a:lnTo>
                  <a:pt x="2013" y="18048"/>
                </a:lnTo>
                <a:lnTo>
                  <a:pt x="2052" y="18075"/>
                </a:lnTo>
                <a:lnTo>
                  <a:pt x="2091" y="18102"/>
                </a:lnTo>
                <a:lnTo>
                  <a:pt x="2132" y="18127"/>
                </a:lnTo>
                <a:lnTo>
                  <a:pt x="2173" y="18151"/>
                </a:lnTo>
                <a:lnTo>
                  <a:pt x="2215" y="18174"/>
                </a:lnTo>
                <a:lnTo>
                  <a:pt x="2259" y="18194"/>
                </a:lnTo>
                <a:lnTo>
                  <a:pt x="2303" y="18214"/>
                </a:lnTo>
                <a:lnTo>
                  <a:pt x="2349" y="18232"/>
                </a:lnTo>
                <a:lnTo>
                  <a:pt x="2397" y="18249"/>
                </a:lnTo>
                <a:lnTo>
                  <a:pt x="2446" y="18264"/>
                </a:lnTo>
                <a:lnTo>
                  <a:pt x="2497" y="18277"/>
                </a:lnTo>
                <a:lnTo>
                  <a:pt x="2549" y="18287"/>
                </a:lnTo>
                <a:lnTo>
                  <a:pt x="2576" y="18292"/>
                </a:lnTo>
                <a:lnTo>
                  <a:pt x="2603" y="18296"/>
                </a:lnTo>
                <a:lnTo>
                  <a:pt x="2631" y="18300"/>
                </a:lnTo>
                <a:lnTo>
                  <a:pt x="2658" y="18303"/>
                </a:lnTo>
                <a:lnTo>
                  <a:pt x="2687" y="18305"/>
                </a:lnTo>
                <a:lnTo>
                  <a:pt x="2716" y="18308"/>
                </a:lnTo>
                <a:lnTo>
                  <a:pt x="2745" y="18309"/>
                </a:lnTo>
                <a:lnTo>
                  <a:pt x="2776" y="18309"/>
                </a:lnTo>
                <a:lnTo>
                  <a:pt x="2835" y="18310"/>
                </a:lnTo>
                <a:lnTo>
                  <a:pt x="2896" y="18310"/>
                </a:lnTo>
                <a:lnTo>
                  <a:pt x="2957" y="18309"/>
                </a:lnTo>
                <a:lnTo>
                  <a:pt x="3017" y="18308"/>
                </a:lnTo>
                <a:lnTo>
                  <a:pt x="3079" y="18305"/>
                </a:lnTo>
                <a:lnTo>
                  <a:pt x="3140" y="18303"/>
                </a:lnTo>
                <a:lnTo>
                  <a:pt x="3200" y="18300"/>
                </a:lnTo>
                <a:lnTo>
                  <a:pt x="3262" y="18296"/>
                </a:lnTo>
                <a:lnTo>
                  <a:pt x="3323" y="18292"/>
                </a:lnTo>
                <a:lnTo>
                  <a:pt x="3384" y="18287"/>
                </a:lnTo>
                <a:lnTo>
                  <a:pt x="3444" y="18283"/>
                </a:lnTo>
                <a:lnTo>
                  <a:pt x="3505" y="18277"/>
                </a:lnTo>
                <a:lnTo>
                  <a:pt x="3565" y="18271"/>
                </a:lnTo>
                <a:lnTo>
                  <a:pt x="3625" y="18264"/>
                </a:lnTo>
                <a:lnTo>
                  <a:pt x="3686" y="18257"/>
                </a:lnTo>
                <a:lnTo>
                  <a:pt x="3745" y="18250"/>
                </a:lnTo>
                <a:lnTo>
                  <a:pt x="3829" y="18240"/>
                </a:lnTo>
                <a:lnTo>
                  <a:pt x="3912" y="18230"/>
                </a:lnTo>
                <a:lnTo>
                  <a:pt x="3995" y="18218"/>
                </a:lnTo>
                <a:lnTo>
                  <a:pt x="4076" y="18206"/>
                </a:lnTo>
                <a:lnTo>
                  <a:pt x="4157" y="18192"/>
                </a:lnTo>
                <a:lnTo>
                  <a:pt x="4236" y="18178"/>
                </a:lnTo>
                <a:lnTo>
                  <a:pt x="4316" y="18165"/>
                </a:lnTo>
                <a:lnTo>
                  <a:pt x="4395" y="18150"/>
                </a:lnTo>
                <a:lnTo>
                  <a:pt x="4473" y="18134"/>
                </a:lnTo>
                <a:lnTo>
                  <a:pt x="4549" y="18118"/>
                </a:lnTo>
                <a:lnTo>
                  <a:pt x="4627" y="18101"/>
                </a:lnTo>
                <a:lnTo>
                  <a:pt x="4704" y="18083"/>
                </a:lnTo>
                <a:lnTo>
                  <a:pt x="4779" y="18066"/>
                </a:lnTo>
                <a:lnTo>
                  <a:pt x="4855" y="18048"/>
                </a:lnTo>
                <a:lnTo>
                  <a:pt x="4931" y="18028"/>
                </a:lnTo>
                <a:lnTo>
                  <a:pt x="5006" y="18009"/>
                </a:lnTo>
                <a:lnTo>
                  <a:pt x="5156" y="17969"/>
                </a:lnTo>
                <a:lnTo>
                  <a:pt x="5305" y="17927"/>
                </a:lnTo>
                <a:lnTo>
                  <a:pt x="5455" y="17882"/>
                </a:lnTo>
                <a:lnTo>
                  <a:pt x="5603" y="17836"/>
                </a:lnTo>
                <a:lnTo>
                  <a:pt x="5753" y="17789"/>
                </a:lnTo>
                <a:lnTo>
                  <a:pt x="5904" y="17741"/>
                </a:lnTo>
                <a:lnTo>
                  <a:pt x="6056" y="17691"/>
                </a:lnTo>
                <a:lnTo>
                  <a:pt x="6211" y="17639"/>
                </a:lnTo>
                <a:lnTo>
                  <a:pt x="6273" y="17619"/>
                </a:lnTo>
                <a:lnTo>
                  <a:pt x="6368" y="17586"/>
                </a:lnTo>
                <a:lnTo>
                  <a:pt x="6483" y="17544"/>
                </a:lnTo>
                <a:lnTo>
                  <a:pt x="6608" y="17501"/>
                </a:lnTo>
                <a:lnTo>
                  <a:pt x="6729" y="17456"/>
                </a:lnTo>
                <a:lnTo>
                  <a:pt x="6837" y="17415"/>
                </a:lnTo>
                <a:lnTo>
                  <a:pt x="6881" y="17398"/>
                </a:lnTo>
                <a:lnTo>
                  <a:pt x="6917" y="17382"/>
                </a:lnTo>
                <a:lnTo>
                  <a:pt x="6943" y="17369"/>
                </a:lnTo>
                <a:lnTo>
                  <a:pt x="6959" y="17361"/>
                </a:lnTo>
                <a:lnTo>
                  <a:pt x="6994" y="17351"/>
                </a:lnTo>
                <a:lnTo>
                  <a:pt x="7046" y="17333"/>
                </a:lnTo>
                <a:lnTo>
                  <a:pt x="7116" y="17308"/>
                </a:lnTo>
                <a:lnTo>
                  <a:pt x="7200" y="17277"/>
                </a:lnTo>
                <a:lnTo>
                  <a:pt x="7294" y="17240"/>
                </a:lnTo>
                <a:lnTo>
                  <a:pt x="7397" y="17200"/>
                </a:lnTo>
                <a:lnTo>
                  <a:pt x="7507" y="17156"/>
                </a:lnTo>
                <a:lnTo>
                  <a:pt x="7621" y="17112"/>
                </a:lnTo>
                <a:lnTo>
                  <a:pt x="7734" y="17066"/>
                </a:lnTo>
                <a:lnTo>
                  <a:pt x="7846" y="17021"/>
                </a:lnTo>
                <a:lnTo>
                  <a:pt x="7955" y="16977"/>
                </a:lnTo>
                <a:lnTo>
                  <a:pt x="8057" y="16937"/>
                </a:lnTo>
                <a:lnTo>
                  <a:pt x="8148" y="16899"/>
                </a:lnTo>
                <a:lnTo>
                  <a:pt x="8228" y="16867"/>
                </a:lnTo>
                <a:lnTo>
                  <a:pt x="8295" y="16841"/>
                </a:lnTo>
                <a:lnTo>
                  <a:pt x="8344" y="16821"/>
                </a:lnTo>
                <a:lnTo>
                  <a:pt x="8396" y="16799"/>
                </a:lnTo>
                <a:lnTo>
                  <a:pt x="8454" y="16778"/>
                </a:lnTo>
                <a:lnTo>
                  <a:pt x="8513" y="16755"/>
                </a:lnTo>
                <a:lnTo>
                  <a:pt x="8574" y="16731"/>
                </a:lnTo>
                <a:lnTo>
                  <a:pt x="8633" y="16707"/>
                </a:lnTo>
                <a:lnTo>
                  <a:pt x="8690" y="16682"/>
                </a:lnTo>
                <a:lnTo>
                  <a:pt x="8744" y="16658"/>
                </a:lnTo>
                <a:lnTo>
                  <a:pt x="8792" y="16633"/>
                </a:lnTo>
                <a:lnTo>
                  <a:pt x="8829" y="16621"/>
                </a:lnTo>
                <a:lnTo>
                  <a:pt x="8872" y="16605"/>
                </a:lnTo>
                <a:lnTo>
                  <a:pt x="8918" y="16587"/>
                </a:lnTo>
                <a:lnTo>
                  <a:pt x="8965" y="16565"/>
                </a:lnTo>
                <a:lnTo>
                  <a:pt x="9013" y="16543"/>
                </a:lnTo>
                <a:lnTo>
                  <a:pt x="9059" y="16522"/>
                </a:lnTo>
                <a:lnTo>
                  <a:pt x="9100" y="16502"/>
                </a:lnTo>
                <a:lnTo>
                  <a:pt x="9137" y="16485"/>
                </a:lnTo>
                <a:lnTo>
                  <a:pt x="9178" y="16465"/>
                </a:lnTo>
                <a:lnTo>
                  <a:pt x="9220" y="16447"/>
                </a:lnTo>
                <a:lnTo>
                  <a:pt x="9263" y="16429"/>
                </a:lnTo>
                <a:lnTo>
                  <a:pt x="9304" y="16409"/>
                </a:lnTo>
                <a:lnTo>
                  <a:pt x="9346" y="16391"/>
                </a:lnTo>
                <a:lnTo>
                  <a:pt x="9388" y="16371"/>
                </a:lnTo>
                <a:lnTo>
                  <a:pt x="9430" y="16352"/>
                </a:lnTo>
                <a:lnTo>
                  <a:pt x="9471" y="16331"/>
                </a:lnTo>
                <a:lnTo>
                  <a:pt x="9550" y="16292"/>
                </a:lnTo>
                <a:lnTo>
                  <a:pt x="9633" y="16254"/>
                </a:lnTo>
                <a:lnTo>
                  <a:pt x="9720" y="16214"/>
                </a:lnTo>
                <a:lnTo>
                  <a:pt x="9807" y="16173"/>
                </a:lnTo>
                <a:lnTo>
                  <a:pt x="9894" y="16132"/>
                </a:lnTo>
                <a:lnTo>
                  <a:pt x="9978" y="16091"/>
                </a:lnTo>
                <a:lnTo>
                  <a:pt x="10018" y="16069"/>
                </a:lnTo>
                <a:lnTo>
                  <a:pt x="10057" y="16048"/>
                </a:lnTo>
                <a:lnTo>
                  <a:pt x="10093" y="16026"/>
                </a:lnTo>
                <a:lnTo>
                  <a:pt x="10129" y="16004"/>
                </a:lnTo>
                <a:lnTo>
                  <a:pt x="10153" y="15994"/>
                </a:lnTo>
                <a:lnTo>
                  <a:pt x="10184" y="15979"/>
                </a:lnTo>
                <a:lnTo>
                  <a:pt x="10220" y="15962"/>
                </a:lnTo>
                <a:lnTo>
                  <a:pt x="10263" y="15939"/>
                </a:lnTo>
                <a:lnTo>
                  <a:pt x="10363" y="15886"/>
                </a:lnTo>
                <a:lnTo>
                  <a:pt x="10482" y="15821"/>
                </a:lnTo>
                <a:lnTo>
                  <a:pt x="10614" y="15748"/>
                </a:lnTo>
                <a:lnTo>
                  <a:pt x="10756" y="15669"/>
                </a:lnTo>
                <a:lnTo>
                  <a:pt x="10903" y="15584"/>
                </a:lnTo>
                <a:lnTo>
                  <a:pt x="11053" y="15498"/>
                </a:lnTo>
                <a:lnTo>
                  <a:pt x="11202" y="15411"/>
                </a:lnTo>
                <a:lnTo>
                  <a:pt x="11344" y="15328"/>
                </a:lnTo>
                <a:lnTo>
                  <a:pt x="11477" y="15249"/>
                </a:lnTo>
                <a:lnTo>
                  <a:pt x="11597" y="15176"/>
                </a:lnTo>
                <a:lnTo>
                  <a:pt x="11700" y="15111"/>
                </a:lnTo>
                <a:lnTo>
                  <a:pt x="11781" y="15060"/>
                </a:lnTo>
                <a:lnTo>
                  <a:pt x="11813" y="15038"/>
                </a:lnTo>
                <a:lnTo>
                  <a:pt x="11838" y="15021"/>
                </a:lnTo>
                <a:lnTo>
                  <a:pt x="11857" y="15007"/>
                </a:lnTo>
                <a:lnTo>
                  <a:pt x="11867" y="14997"/>
                </a:lnTo>
                <a:lnTo>
                  <a:pt x="11879" y="14991"/>
                </a:lnTo>
                <a:lnTo>
                  <a:pt x="11898" y="14982"/>
                </a:lnTo>
                <a:lnTo>
                  <a:pt x="11919" y="14970"/>
                </a:lnTo>
                <a:lnTo>
                  <a:pt x="11947" y="14954"/>
                </a:lnTo>
                <a:lnTo>
                  <a:pt x="12012" y="14913"/>
                </a:lnTo>
                <a:lnTo>
                  <a:pt x="12090" y="14864"/>
                </a:lnTo>
                <a:lnTo>
                  <a:pt x="12179" y="14806"/>
                </a:lnTo>
                <a:lnTo>
                  <a:pt x="12276" y="14741"/>
                </a:lnTo>
                <a:lnTo>
                  <a:pt x="12379" y="14672"/>
                </a:lnTo>
                <a:lnTo>
                  <a:pt x="12485" y="14600"/>
                </a:lnTo>
                <a:lnTo>
                  <a:pt x="12590" y="14528"/>
                </a:lnTo>
                <a:lnTo>
                  <a:pt x="12694" y="14457"/>
                </a:lnTo>
                <a:lnTo>
                  <a:pt x="12791" y="14388"/>
                </a:lnTo>
                <a:lnTo>
                  <a:pt x="12883" y="14324"/>
                </a:lnTo>
                <a:lnTo>
                  <a:pt x="12963" y="14267"/>
                </a:lnTo>
                <a:lnTo>
                  <a:pt x="13031" y="14218"/>
                </a:lnTo>
                <a:lnTo>
                  <a:pt x="13083" y="14179"/>
                </a:lnTo>
                <a:lnTo>
                  <a:pt x="13116" y="14152"/>
                </a:lnTo>
                <a:lnTo>
                  <a:pt x="13131" y="14143"/>
                </a:lnTo>
                <a:lnTo>
                  <a:pt x="13152" y="14131"/>
                </a:lnTo>
                <a:lnTo>
                  <a:pt x="13179" y="14112"/>
                </a:lnTo>
                <a:lnTo>
                  <a:pt x="13212" y="14088"/>
                </a:lnTo>
                <a:lnTo>
                  <a:pt x="13294" y="14030"/>
                </a:lnTo>
                <a:lnTo>
                  <a:pt x="13392" y="13958"/>
                </a:lnTo>
                <a:lnTo>
                  <a:pt x="13505" y="13873"/>
                </a:lnTo>
                <a:lnTo>
                  <a:pt x="13628" y="13779"/>
                </a:lnTo>
                <a:lnTo>
                  <a:pt x="13758" y="13680"/>
                </a:lnTo>
                <a:lnTo>
                  <a:pt x="13891" y="13578"/>
                </a:lnTo>
                <a:lnTo>
                  <a:pt x="14024" y="13475"/>
                </a:lnTo>
                <a:lnTo>
                  <a:pt x="14153" y="13374"/>
                </a:lnTo>
                <a:lnTo>
                  <a:pt x="14274" y="13278"/>
                </a:lnTo>
                <a:lnTo>
                  <a:pt x="14385" y="13190"/>
                </a:lnTo>
                <a:lnTo>
                  <a:pt x="14481" y="13112"/>
                </a:lnTo>
                <a:lnTo>
                  <a:pt x="14559" y="13048"/>
                </a:lnTo>
                <a:lnTo>
                  <a:pt x="14590" y="13022"/>
                </a:lnTo>
                <a:lnTo>
                  <a:pt x="14615" y="13000"/>
                </a:lnTo>
                <a:lnTo>
                  <a:pt x="14634" y="12982"/>
                </a:lnTo>
                <a:lnTo>
                  <a:pt x="14645" y="12970"/>
                </a:lnTo>
                <a:lnTo>
                  <a:pt x="14658" y="12963"/>
                </a:lnTo>
                <a:lnTo>
                  <a:pt x="14673" y="12954"/>
                </a:lnTo>
                <a:lnTo>
                  <a:pt x="14690" y="12942"/>
                </a:lnTo>
                <a:lnTo>
                  <a:pt x="14708" y="12928"/>
                </a:lnTo>
                <a:lnTo>
                  <a:pt x="14751" y="12895"/>
                </a:lnTo>
                <a:lnTo>
                  <a:pt x="14802" y="12854"/>
                </a:lnTo>
                <a:lnTo>
                  <a:pt x="14857" y="12807"/>
                </a:lnTo>
                <a:lnTo>
                  <a:pt x="14917" y="12756"/>
                </a:lnTo>
                <a:lnTo>
                  <a:pt x="14979" y="12701"/>
                </a:lnTo>
                <a:lnTo>
                  <a:pt x="15044" y="12645"/>
                </a:lnTo>
                <a:lnTo>
                  <a:pt x="15110" y="12587"/>
                </a:lnTo>
                <a:lnTo>
                  <a:pt x="15175" y="12530"/>
                </a:lnTo>
                <a:lnTo>
                  <a:pt x="15238" y="12475"/>
                </a:lnTo>
                <a:lnTo>
                  <a:pt x="15298" y="12421"/>
                </a:lnTo>
                <a:lnTo>
                  <a:pt x="15354" y="12372"/>
                </a:lnTo>
                <a:lnTo>
                  <a:pt x="15405" y="12328"/>
                </a:lnTo>
                <a:lnTo>
                  <a:pt x="15451" y="12291"/>
                </a:lnTo>
                <a:lnTo>
                  <a:pt x="15487" y="12261"/>
                </a:lnTo>
                <a:lnTo>
                  <a:pt x="15508" y="12245"/>
                </a:lnTo>
                <a:lnTo>
                  <a:pt x="15520" y="12233"/>
                </a:lnTo>
                <a:lnTo>
                  <a:pt x="15534" y="12220"/>
                </a:lnTo>
                <a:lnTo>
                  <a:pt x="15555" y="12200"/>
                </a:lnTo>
                <a:lnTo>
                  <a:pt x="15765" y="12013"/>
                </a:lnTo>
                <a:lnTo>
                  <a:pt x="15798" y="11979"/>
                </a:lnTo>
                <a:lnTo>
                  <a:pt x="15830" y="11947"/>
                </a:lnTo>
                <a:lnTo>
                  <a:pt x="15863" y="11915"/>
                </a:lnTo>
                <a:lnTo>
                  <a:pt x="15895" y="11884"/>
                </a:lnTo>
                <a:lnTo>
                  <a:pt x="15927" y="11853"/>
                </a:lnTo>
                <a:lnTo>
                  <a:pt x="15959" y="11823"/>
                </a:lnTo>
                <a:lnTo>
                  <a:pt x="15992" y="11790"/>
                </a:lnTo>
                <a:lnTo>
                  <a:pt x="16025" y="11758"/>
                </a:lnTo>
                <a:lnTo>
                  <a:pt x="16052" y="11733"/>
                </a:lnTo>
                <a:lnTo>
                  <a:pt x="16089" y="11696"/>
                </a:lnTo>
                <a:lnTo>
                  <a:pt x="16136" y="11649"/>
                </a:lnTo>
                <a:lnTo>
                  <a:pt x="16190" y="11595"/>
                </a:lnTo>
                <a:lnTo>
                  <a:pt x="16248" y="11535"/>
                </a:lnTo>
                <a:lnTo>
                  <a:pt x="16311" y="11470"/>
                </a:lnTo>
                <a:lnTo>
                  <a:pt x="16377" y="11403"/>
                </a:lnTo>
                <a:lnTo>
                  <a:pt x="16443" y="11335"/>
                </a:lnTo>
                <a:lnTo>
                  <a:pt x="16508" y="11268"/>
                </a:lnTo>
                <a:lnTo>
                  <a:pt x="16571" y="11202"/>
                </a:lnTo>
                <a:lnTo>
                  <a:pt x="16629" y="11140"/>
                </a:lnTo>
                <a:lnTo>
                  <a:pt x="16681" y="11084"/>
                </a:lnTo>
                <a:lnTo>
                  <a:pt x="16726" y="11036"/>
                </a:lnTo>
                <a:lnTo>
                  <a:pt x="16761" y="10997"/>
                </a:lnTo>
                <a:lnTo>
                  <a:pt x="16786" y="10969"/>
                </a:lnTo>
                <a:lnTo>
                  <a:pt x="16797" y="10953"/>
                </a:lnTo>
                <a:lnTo>
                  <a:pt x="16818" y="10935"/>
                </a:lnTo>
                <a:lnTo>
                  <a:pt x="16837" y="10915"/>
                </a:lnTo>
                <a:lnTo>
                  <a:pt x="16856" y="10896"/>
                </a:lnTo>
                <a:lnTo>
                  <a:pt x="16874" y="10875"/>
                </a:lnTo>
                <a:lnTo>
                  <a:pt x="16908" y="10833"/>
                </a:lnTo>
                <a:lnTo>
                  <a:pt x="16943" y="10789"/>
                </a:lnTo>
                <a:lnTo>
                  <a:pt x="17006" y="10707"/>
                </a:lnTo>
                <a:lnTo>
                  <a:pt x="17067" y="10626"/>
                </a:lnTo>
                <a:lnTo>
                  <a:pt x="17128" y="10543"/>
                </a:lnTo>
                <a:lnTo>
                  <a:pt x="17185" y="10462"/>
                </a:lnTo>
                <a:lnTo>
                  <a:pt x="17214" y="10421"/>
                </a:lnTo>
                <a:lnTo>
                  <a:pt x="17241" y="10379"/>
                </a:lnTo>
                <a:lnTo>
                  <a:pt x="17269" y="10337"/>
                </a:lnTo>
                <a:lnTo>
                  <a:pt x="17295" y="10296"/>
                </a:lnTo>
                <a:lnTo>
                  <a:pt x="17321" y="10254"/>
                </a:lnTo>
                <a:lnTo>
                  <a:pt x="17347" y="10211"/>
                </a:lnTo>
                <a:lnTo>
                  <a:pt x="17372" y="10169"/>
                </a:lnTo>
                <a:lnTo>
                  <a:pt x="17396" y="10125"/>
                </a:lnTo>
                <a:lnTo>
                  <a:pt x="17419" y="10081"/>
                </a:lnTo>
                <a:lnTo>
                  <a:pt x="17442" y="10037"/>
                </a:lnTo>
                <a:lnTo>
                  <a:pt x="17463" y="9992"/>
                </a:lnTo>
                <a:lnTo>
                  <a:pt x="17485" y="9946"/>
                </a:lnTo>
                <a:lnTo>
                  <a:pt x="17505" y="9900"/>
                </a:lnTo>
                <a:lnTo>
                  <a:pt x="17524" y="9853"/>
                </a:lnTo>
                <a:lnTo>
                  <a:pt x="17543" y="9805"/>
                </a:lnTo>
                <a:lnTo>
                  <a:pt x="17561" y="9757"/>
                </a:lnTo>
                <a:lnTo>
                  <a:pt x="17578" y="9708"/>
                </a:lnTo>
                <a:lnTo>
                  <a:pt x="17594" y="9657"/>
                </a:lnTo>
                <a:lnTo>
                  <a:pt x="17609" y="9606"/>
                </a:lnTo>
                <a:lnTo>
                  <a:pt x="17622" y="9553"/>
                </a:lnTo>
                <a:lnTo>
                  <a:pt x="17636" y="9501"/>
                </a:lnTo>
                <a:lnTo>
                  <a:pt x="17648" y="9446"/>
                </a:lnTo>
                <a:lnTo>
                  <a:pt x="17659" y="9391"/>
                </a:lnTo>
                <a:lnTo>
                  <a:pt x="17669" y="9334"/>
                </a:lnTo>
                <a:lnTo>
                  <a:pt x="17673" y="9309"/>
                </a:lnTo>
                <a:lnTo>
                  <a:pt x="17675" y="9283"/>
                </a:lnTo>
                <a:lnTo>
                  <a:pt x="17675" y="9255"/>
                </a:lnTo>
                <a:lnTo>
                  <a:pt x="17674" y="9226"/>
                </a:lnTo>
                <a:lnTo>
                  <a:pt x="17672" y="9196"/>
                </a:lnTo>
                <a:lnTo>
                  <a:pt x="17669" y="9165"/>
                </a:lnTo>
                <a:lnTo>
                  <a:pt x="17665" y="9133"/>
                </a:lnTo>
                <a:lnTo>
                  <a:pt x="17659" y="9101"/>
                </a:lnTo>
                <a:lnTo>
                  <a:pt x="17653" y="9068"/>
                </a:lnTo>
                <a:lnTo>
                  <a:pt x="17645" y="9034"/>
                </a:lnTo>
                <a:lnTo>
                  <a:pt x="17637" y="8999"/>
                </a:lnTo>
                <a:lnTo>
                  <a:pt x="17629" y="8965"/>
                </a:lnTo>
                <a:lnTo>
                  <a:pt x="17609" y="8895"/>
                </a:lnTo>
                <a:lnTo>
                  <a:pt x="17587" y="8825"/>
                </a:lnTo>
                <a:lnTo>
                  <a:pt x="17563" y="8757"/>
                </a:lnTo>
                <a:lnTo>
                  <a:pt x="17539" y="8689"/>
                </a:lnTo>
                <a:lnTo>
                  <a:pt x="17513" y="8624"/>
                </a:lnTo>
                <a:lnTo>
                  <a:pt x="17487" y="8563"/>
                </a:lnTo>
                <a:lnTo>
                  <a:pt x="17462" y="8506"/>
                </a:lnTo>
                <a:lnTo>
                  <a:pt x="17437" y="8455"/>
                </a:lnTo>
                <a:lnTo>
                  <a:pt x="17415" y="8408"/>
                </a:lnTo>
                <a:lnTo>
                  <a:pt x="17394" y="8369"/>
                </a:lnTo>
                <a:lnTo>
                  <a:pt x="17360" y="8310"/>
                </a:lnTo>
                <a:lnTo>
                  <a:pt x="17328" y="8254"/>
                </a:lnTo>
                <a:lnTo>
                  <a:pt x="17297" y="8203"/>
                </a:lnTo>
                <a:lnTo>
                  <a:pt x="17268" y="8155"/>
                </a:lnTo>
                <a:lnTo>
                  <a:pt x="17239" y="8109"/>
                </a:lnTo>
                <a:lnTo>
                  <a:pt x="17210" y="8066"/>
                </a:lnTo>
                <a:lnTo>
                  <a:pt x="17182" y="8023"/>
                </a:lnTo>
                <a:lnTo>
                  <a:pt x="17153" y="7981"/>
                </a:lnTo>
                <a:lnTo>
                  <a:pt x="17123" y="7941"/>
                </a:lnTo>
                <a:lnTo>
                  <a:pt x="17093" y="7900"/>
                </a:lnTo>
                <a:lnTo>
                  <a:pt x="17062" y="7858"/>
                </a:lnTo>
                <a:lnTo>
                  <a:pt x="17029" y="7816"/>
                </a:lnTo>
                <a:lnTo>
                  <a:pt x="16958" y="7727"/>
                </a:lnTo>
                <a:lnTo>
                  <a:pt x="16877" y="7627"/>
                </a:lnTo>
                <a:lnTo>
                  <a:pt x="16843" y="7585"/>
                </a:lnTo>
                <a:lnTo>
                  <a:pt x="16805" y="7540"/>
                </a:lnTo>
                <a:lnTo>
                  <a:pt x="16766" y="7493"/>
                </a:lnTo>
                <a:lnTo>
                  <a:pt x="16725" y="7446"/>
                </a:lnTo>
                <a:lnTo>
                  <a:pt x="16641" y="7350"/>
                </a:lnTo>
                <a:lnTo>
                  <a:pt x="16551" y="7253"/>
                </a:lnTo>
                <a:lnTo>
                  <a:pt x="16462" y="7157"/>
                </a:lnTo>
                <a:lnTo>
                  <a:pt x="16373" y="7065"/>
                </a:lnTo>
                <a:lnTo>
                  <a:pt x="16287" y="6978"/>
                </a:lnTo>
                <a:lnTo>
                  <a:pt x="16207" y="6899"/>
                </a:lnTo>
                <a:lnTo>
                  <a:pt x="16179" y="6872"/>
                </a:lnTo>
                <a:lnTo>
                  <a:pt x="16153" y="6842"/>
                </a:lnTo>
                <a:lnTo>
                  <a:pt x="16127" y="6811"/>
                </a:lnTo>
                <a:lnTo>
                  <a:pt x="16099" y="6779"/>
                </a:lnTo>
                <a:lnTo>
                  <a:pt x="16071" y="6747"/>
                </a:lnTo>
                <a:lnTo>
                  <a:pt x="16042" y="6715"/>
                </a:lnTo>
                <a:lnTo>
                  <a:pt x="16011" y="6683"/>
                </a:lnTo>
                <a:lnTo>
                  <a:pt x="15979" y="6652"/>
                </a:lnTo>
                <a:lnTo>
                  <a:pt x="14313" y="5186"/>
                </a:lnTo>
                <a:lnTo>
                  <a:pt x="14230" y="5121"/>
                </a:lnTo>
                <a:lnTo>
                  <a:pt x="14144" y="5052"/>
                </a:lnTo>
                <a:lnTo>
                  <a:pt x="14058" y="4981"/>
                </a:lnTo>
                <a:lnTo>
                  <a:pt x="13972" y="4911"/>
                </a:lnTo>
                <a:lnTo>
                  <a:pt x="13885" y="4840"/>
                </a:lnTo>
                <a:lnTo>
                  <a:pt x="13797" y="4769"/>
                </a:lnTo>
                <a:lnTo>
                  <a:pt x="13709" y="4700"/>
                </a:lnTo>
                <a:lnTo>
                  <a:pt x="13622" y="4634"/>
                </a:lnTo>
                <a:lnTo>
                  <a:pt x="13528" y="4565"/>
                </a:lnTo>
                <a:lnTo>
                  <a:pt x="13437" y="4496"/>
                </a:lnTo>
                <a:lnTo>
                  <a:pt x="13348" y="4430"/>
                </a:lnTo>
                <a:lnTo>
                  <a:pt x="13259" y="4364"/>
                </a:lnTo>
                <a:lnTo>
                  <a:pt x="13172" y="4299"/>
                </a:lnTo>
                <a:lnTo>
                  <a:pt x="13085" y="4234"/>
                </a:lnTo>
                <a:lnTo>
                  <a:pt x="12999" y="4170"/>
                </a:lnTo>
                <a:lnTo>
                  <a:pt x="12913" y="4107"/>
                </a:lnTo>
                <a:lnTo>
                  <a:pt x="12826" y="4043"/>
                </a:lnTo>
                <a:lnTo>
                  <a:pt x="12738" y="3980"/>
                </a:lnTo>
                <a:lnTo>
                  <a:pt x="12650" y="3916"/>
                </a:lnTo>
                <a:lnTo>
                  <a:pt x="12559" y="3852"/>
                </a:lnTo>
                <a:lnTo>
                  <a:pt x="12468" y="3787"/>
                </a:lnTo>
                <a:lnTo>
                  <a:pt x="12373" y="3722"/>
                </a:lnTo>
                <a:lnTo>
                  <a:pt x="12276" y="3655"/>
                </a:lnTo>
                <a:lnTo>
                  <a:pt x="12177" y="3589"/>
                </a:lnTo>
                <a:lnTo>
                  <a:pt x="12083" y="3525"/>
                </a:lnTo>
                <a:lnTo>
                  <a:pt x="11988" y="3463"/>
                </a:lnTo>
                <a:lnTo>
                  <a:pt x="11893" y="3402"/>
                </a:lnTo>
                <a:lnTo>
                  <a:pt x="11798" y="3340"/>
                </a:lnTo>
                <a:lnTo>
                  <a:pt x="11702" y="3280"/>
                </a:lnTo>
                <a:lnTo>
                  <a:pt x="11606" y="3219"/>
                </a:lnTo>
                <a:lnTo>
                  <a:pt x="11509" y="3158"/>
                </a:lnTo>
                <a:lnTo>
                  <a:pt x="11411" y="3097"/>
                </a:lnTo>
                <a:lnTo>
                  <a:pt x="11318" y="3037"/>
                </a:lnTo>
                <a:lnTo>
                  <a:pt x="11222" y="2979"/>
                </a:lnTo>
                <a:lnTo>
                  <a:pt x="11125" y="2920"/>
                </a:lnTo>
                <a:lnTo>
                  <a:pt x="11028" y="2863"/>
                </a:lnTo>
                <a:lnTo>
                  <a:pt x="10930" y="2806"/>
                </a:lnTo>
                <a:lnTo>
                  <a:pt x="10831" y="2749"/>
                </a:lnTo>
                <a:lnTo>
                  <a:pt x="10732" y="2692"/>
                </a:lnTo>
                <a:lnTo>
                  <a:pt x="10631" y="2635"/>
                </a:lnTo>
                <a:lnTo>
                  <a:pt x="10529" y="2579"/>
                </a:lnTo>
                <a:lnTo>
                  <a:pt x="10427" y="2523"/>
                </a:lnTo>
                <a:lnTo>
                  <a:pt x="10326" y="2468"/>
                </a:lnTo>
                <a:lnTo>
                  <a:pt x="10223" y="2413"/>
                </a:lnTo>
                <a:lnTo>
                  <a:pt x="10120" y="2359"/>
                </a:lnTo>
                <a:lnTo>
                  <a:pt x="10015" y="2305"/>
                </a:lnTo>
                <a:lnTo>
                  <a:pt x="9911" y="2251"/>
                </a:lnTo>
                <a:lnTo>
                  <a:pt x="9807" y="2198"/>
                </a:lnTo>
                <a:lnTo>
                  <a:pt x="9735" y="2162"/>
                </a:lnTo>
                <a:lnTo>
                  <a:pt x="9660" y="2124"/>
                </a:lnTo>
                <a:lnTo>
                  <a:pt x="9583" y="2086"/>
                </a:lnTo>
                <a:lnTo>
                  <a:pt x="9504" y="2047"/>
                </a:lnTo>
                <a:lnTo>
                  <a:pt x="9423" y="2010"/>
                </a:lnTo>
                <a:lnTo>
                  <a:pt x="9340" y="1971"/>
                </a:lnTo>
                <a:lnTo>
                  <a:pt x="9258" y="1932"/>
                </a:lnTo>
                <a:lnTo>
                  <a:pt x="9174" y="1893"/>
                </a:lnTo>
                <a:lnTo>
                  <a:pt x="9091" y="1855"/>
                </a:lnTo>
                <a:lnTo>
                  <a:pt x="9006" y="1816"/>
                </a:lnTo>
                <a:lnTo>
                  <a:pt x="8923" y="1780"/>
                </a:lnTo>
                <a:lnTo>
                  <a:pt x="8840" y="1743"/>
                </a:lnTo>
                <a:lnTo>
                  <a:pt x="8759" y="1707"/>
                </a:lnTo>
                <a:lnTo>
                  <a:pt x="8679" y="1673"/>
                </a:lnTo>
                <a:lnTo>
                  <a:pt x="8600" y="1640"/>
                </a:lnTo>
                <a:lnTo>
                  <a:pt x="8523" y="1608"/>
                </a:lnTo>
                <a:lnTo>
                  <a:pt x="8472" y="1587"/>
                </a:lnTo>
                <a:lnTo>
                  <a:pt x="8417" y="1562"/>
                </a:lnTo>
                <a:lnTo>
                  <a:pt x="8360" y="1537"/>
                </a:lnTo>
                <a:lnTo>
                  <a:pt x="8300" y="1511"/>
                </a:lnTo>
                <a:lnTo>
                  <a:pt x="8242" y="1485"/>
                </a:lnTo>
                <a:lnTo>
                  <a:pt x="8184" y="1461"/>
                </a:lnTo>
                <a:lnTo>
                  <a:pt x="8156" y="1451"/>
                </a:lnTo>
                <a:lnTo>
                  <a:pt x="8129" y="1442"/>
                </a:lnTo>
                <a:lnTo>
                  <a:pt x="8102" y="1433"/>
                </a:lnTo>
                <a:lnTo>
                  <a:pt x="8078" y="1426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566457" y="1512278"/>
            <a:ext cx="5400000" cy="50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251999" tIns="324000" rIns="180000" bIns="216000" rtlCol="0" anchor="b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812642" y="1610390"/>
            <a:ext cx="491908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宁德时代与比亚迪对比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可视化呈现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3561644" y="2929934"/>
            <a:ext cx="18000" cy="2310938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3485925" y="2827689"/>
            <a:ext cx="169438" cy="169438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317501" y="1883500"/>
            <a:ext cx="18000" cy="2124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241782" y="3987280"/>
            <a:ext cx="169438" cy="169438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-7755888" y="2178900"/>
            <a:ext cx="25719878" cy="2996019"/>
          </a:xfrm>
          <a:custGeom>
            <a:avLst/>
            <a:gdLst>
              <a:gd name="connsiteX0" fmla="*/ 0 w 14502203"/>
              <a:gd name="connsiteY0" fmla="*/ 2996019 h 2996019"/>
              <a:gd name="connsiteX1" fmla="*/ 3659015 w 14502203"/>
              <a:gd name="connsiteY1" fmla="*/ 15 h 2996019"/>
              <a:gd name="connsiteX2" fmla="*/ 6417832 w 14502203"/>
              <a:gd name="connsiteY2" fmla="*/ 2593504 h 2996019"/>
              <a:gd name="connsiteX3" fmla="*/ 9110279 w 14502203"/>
              <a:gd name="connsiteY3" fmla="*/ 82000 h 2996019"/>
              <a:gd name="connsiteX4" fmla="*/ 11851658 w 14502203"/>
              <a:gd name="connsiteY4" fmla="*/ 2765135 h 2996019"/>
              <a:gd name="connsiteX5" fmla="*/ 14502203 w 14502203"/>
              <a:gd name="connsiteY5" fmla="*/ 184688 h 2996019"/>
              <a:gd name="connsiteX6" fmla="*/ 14160650 w 14160650"/>
              <a:gd name="connsiteY6" fmla="*/ 0 h 3617807"/>
              <a:gd name="connsiteX7" fmla="*/ 14160650 w 14160650"/>
              <a:gd name="connsiteY7" fmla="*/ 0 h 3617807"/>
              <a:gd name="connsiteX8" fmla="*/ 14160650 w 14160650"/>
              <a:gd name="connsiteY8" fmla="*/ 0 h 3617807"/>
            </a:gdLst>
            <a:ahLst/>
            <a:cxnLst/>
            <a:rect l="l" t="t" r="r" b="b"/>
            <a:pathLst>
              <a:path w="14502203" h="2996019">
                <a:moveTo>
                  <a:pt x="0" y="2996019"/>
                </a:moveTo>
                <a:cubicBezTo>
                  <a:pt x="813920" y="1773606"/>
                  <a:pt x="2377404" y="-5773"/>
                  <a:pt x="3659015" y="15"/>
                </a:cubicBezTo>
                <a:cubicBezTo>
                  <a:pt x="4940626" y="5803"/>
                  <a:pt x="5509288" y="2579840"/>
                  <a:pt x="6417832" y="2593504"/>
                </a:cubicBezTo>
                <a:cubicBezTo>
                  <a:pt x="7326376" y="2607168"/>
                  <a:pt x="7894925" y="53395"/>
                  <a:pt x="9110279" y="82000"/>
                </a:cubicBezTo>
                <a:cubicBezTo>
                  <a:pt x="10325633" y="110605"/>
                  <a:pt x="10584295" y="2703775"/>
                  <a:pt x="11851658" y="2765135"/>
                </a:cubicBezTo>
                <a:cubicBezTo>
                  <a:pt x="13119021" y="2826495"/>
                  <a:pt x="14256806" y="389358"/>
                  <a:pt x="14502203" y="184688"/>
                </a:cubicBezTo>
              </a:path>
            </a:pathLst>
          </a:custGeom>
          <a:noFill/>
          <a:ln w="1270000" cap="sq">
            <a:solidFill>
              <a:schemeClr val="accent1"/>
            </a:solidFill>
            <a:miter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-7755889" y="2212321"/>
            <a:ext cx="25719878" cy="2996019"/>
          </a:xfrm>
          <a:custGeom>
            <a:avLst/>
            <a:gdLst>
              <a:gd name="connsiteX0" fmla="*/ 0 w 14502203"/>
              <a:gd name="connsiteY0" fmla="*/ 2996019 h 2996019"/>
              <a:gd name="connsiteX1" fmla="*/ 3659015 w 14502203"/>
              <a:gd name="connsiteY1" fmla="*/ 15 h 2996019"/>
              <a:gd name="connsiteX2" fmla="*/ 6417832 w 14502203"/>
              <a:gd name="connsiteY2" fmla="*/ 2593504 h 2996019"/>
              <a:gd name="connsiteX3" fmla="*/ 9110279 w 14502203"/>
              <a:gd name="connsiteY3" fmla="*/ 82000 h 2996019"/>
              <a:gd name="connsiteX4" fmla="*/ 11851658 w 14502203"/>
              <a:gd name="connsiteY4" fmla="*/ 2765135 h 2996019"/>
              <a:gd name="connsiteX5" fmla="*/ 14502203 w 14502203"/>
              <a:gd name="connsiteY5" fmla="*/ 184688 h 2996019"/>
              <a:gd name="connsiteX6" fmla="*/ 14160650 w 14160650"/>
              <a:gd name="connsiteY6" fmla="*/ 0 h 3617807"/>
              <a:gd name="connsiteX7" fmla="*/ 14160650 w 14160650"/>
              <a:gd name="connsiteY7" fmla="*/ 0 h 3617807"/>
              <a:gd name="connsiteX8" fmla="*/ 14160650 w 14160650"/>
              <a:gd name="connsiteY8" fmla="*/ 0 h 3617807"/>
            </a:gdLst>
            <a:ahLst/>
            <a:cxnLst/>
            <a:rect l="l" t="t" r="r" b="b"/>
            <a:pathLst>
              <a:path w="14502203" h="2996019">
                <a:moveTo>
                  <a:pt x="0" y="2996019"/>
                </a:moveTo>
                <a:cubicBezTo>
                  <a:pt x="813920" y="1773606"/>
                  <a:pt x="2377404" y="-5773"/>
                  <a:pt x="3659015" y="15"/>
                </a:cubicBezTo>
                <a:cubicBezTo>
                  <a:pt x="4940626" y="5803"/>
                  <a:pt x="5509288" y="2579840"/>
                  <a:pt x="6417832" y="2593504"/>
                </a:cubicBezTo>
                <a:cubicBezTo>
                  <a:pt x="7326376" y="2607168"/>
                  <a:pt x="7894925" y="53395"/>
                  <a:pt x="9110279" y="82000"/>
                </a:cubicBezTo>
                <a:cubicBezTo>
                  <a:pt x="10325633" y="110605"/>
                  <a:pt x="10584295" y="2703775"/>
                  <a:pt x="11851658" y="2765135"/>
                </a:cubicBezTo>
                <a:cubicBezTo>
                  <a:pt x="13119021" y="2826495"/>
                  <a:pt x="14256806" y="389358"/>
                  <a:pt x="14502203" y="184688"/>
                </a:cubicBezTo>
              </a:path>
            </a:pathLst>
          </a:custGeom>
          <a:noFill/>
          <a:ln w="127000" cap="sq">
            <a:solidFill>
              <a:schemeClr val="bg1"/>
            </a:solidFill>
            <a:miter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447800" y="862967"/>
            <a:ext cx="4343400" cy="65790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管理层能力赋值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444742" y="1656012"/>
            <a:ext cx="4350034" cy="1010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9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内容：管理层能力是重要非财务指标，可通过管理层经验、决策能力等维度量化赋值。高管理层能力企业战略执行能力强，运营效率高。
内容：管理层能力赋值需结合企业实际。如某企业管理层经验丰富，决策果断，可赋予较高分值。
内容：企业可通过培训、引进人才提升管理层能力。如某企业通过高管培训，提升管理层决策能力，进而提升企业整体运营效率。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956300" y="4064000"/>
            <a:ext cx="4737100" cy="584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品牌价值赋值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954906" y="4792361"/>
            <a:ext cx="4743191" cy="12908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18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内容：品牌价值是重要非财务指标，可通过品牌知名度、美誉度等维度量化赋值。高品牌价值企业市场竞争力强，客户忠诚度高。
内容：品牌价值赋值需结合市场调研。如某企业品牌知名度高，美誉度好，可赋予较高分值。
内容：企业可通过品牌建设、市场推广提升品牌价值。如某企业通过广告宣传，提升品牌知名度，进而提升企业市场竞争力。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非财务指标量化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240665" y="11684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四、财务预警模型应用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659983" y="1513417"/>
            <a:ext cx="970546" cy="63366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gradFill>
                  <a:gsLst>
                    <a:gs pos="0">
                      <a:srgbClr val="F6BA92">
                        <a:alpha val="100000"/>
                      </a:srgbClr>
                    </a:gs>
                    <a:gs pos="100000">
                      <a:srgbClr val="FFFFFF">
                        <a:alpha val="100000"/>
                      </a:srgbClr>
                    </a:gs>
                  </a:gsLst>
                  <a:lin ang="5400000" scaled="0"/>
                </a:gra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347161" y="1966609"/>
            <a:ext cx="1596190" cy="1569226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455831" y="2073444"/>
            <a:ext cx="1378848" cy="1355556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774725" y="2426833"/>
            <a:ext cx="741062" cy="648779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299034" y="2999061"/>
            <a:ext cx="336884" cy="33119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4461452"/>
            <a:ext cx="4969710" cy="131498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8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内容：Z = 1.2X1 + 1.4X2 + 3.3X3 + 0.6X4 + 1.0X5，其中X1=营运资本/总资产，X2=留存收益/总资产，X3=EBIT/总资产，X4=市值/总负债，X5=营收/总资产。该模型通过多个财务指标综合评估企业财务风险。
内容：Z- score模型各指标反映企业不同方面。如营运资本/总资产反映短期偿债能力，留存收益/总资产反映内部积累能力。
内容：企业可通过优化各指标，降低财务风险。如某企业通过增加营运资本，提升短期偿债能力，进而降低财务风险。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3633008"/>
            <a:ext cx="4969710" cy="82844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模型公式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32062" y="1513417"/>
            <a:ext cx="970546" cy="63366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gradFill>
                  <a:gsLst>
                    <a:gs pos="0">
                      <a:srgbClr val="F6BA92">
                        <a:alpha val="100000"/>
                      </a:srgbClr>
                    </a:gs>
                    <a:gs pos="100000">
                      <a:srgbClr val="FFFFFF">
                        <a:alpha val="100000"/>
                      </a:srgbClr>
                    </a:gs>
                  </a:gsLst>
                  <a:lin ang="5400000" scaled="0"/>
                </a:gra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219240" y="1966609"/>
            <a:ext cx="1596190" cy="1569226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27910" y="2073444"/>
            <a:ext cx="1378848" cy="1355556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46804" y="2408456"/>
            <a:ext cx="741062" cy="685534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71113" y="2999061"/>
            <a:ext cx="336884" cy="33119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532479" y="4461452"/>
            <a:ext cx="4969710" cy="131498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内容：Z- score模型通过计算Z值，判断企业财务风险。Z值低于临界值，表明企业面临较高财务风险，需关注。
内容：企业可通过定期计算Z值，提前发现财务风险。如某企业Z值持续下降，需分析原因，采取措施降低风险。
内容：企业需结合实际情况，调整Z- score模型。如行业环境变化，需重新设定临界值，确保模型有效性。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532479" y="3633008"/>
            <a:ext cx="4969710" cy="82844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预警信号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Z-score模型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555715"/>
            <a:ext cx="3240000" cy="3043896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62204" y="2973732"/>
            <a:ext cx="364819" cy="364819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0400" y="3756569"/>
            <a:ext cx="2700000" cy="12493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内容：本土化改良Z- score模型，加入“经营活动现金流/流动负债”指标。该指标反映企业经营活动现金流对偿债能力的支持，增强模型实用性。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1650" y="2555715"/>
            <a:ext cx="3456000" cy="3043896"/>
          </a:xfrm>
          <a:prstGeom prst="snip1Rect">
            <a:avLst>
              <a:gd name="adj" fmla="val 26607"/>
            </a:avLst>
          </a:prstGeom>
          <a:solidFill>
            <a:schemeClr val="bg1"/>
          </a:solidFill>
          <a:ln w="19050" cap="sq">
            <a:solidFill>
              <a:schemeClr val="tx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665551" y="2940141"/>
            <a:ext cx="466992" cy="432000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49650" y="3756569"/>
            <a:ext cx="2880000" cy="12493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内容：经营活动现金流/流动负债指标需结合企业业务模式分析。如电商企业经营活动现金流受平台结算影响，需合理评估该指标。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78900" y="2555715"/>
            <a:ext cx="3240000" cy="3043896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48900" y="2979588"/>
            <a:ext cx="364879" cy="353107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48900" y="3672144"/>
            <a:ext cx="2700000" cy="1674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内容：企业可通过优化现金流管理，提升该指标。如某企业通过加强应收账款管理，增加经营活动现金流，进而提升偿债能力。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3101" y="1330768"/>
            <a:ext cx="10845798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加入现金流指标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本土化改良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5899346"/>
            <a:ext cx="12192000" cy="958654"/>
            <a:chOff x="0" y="5899346"/>
            <a:chExt cx="12192000" cy="958654"/>
          </a:xfrm>
        </p:grpSpPr>
        <p:sp>
          <p:nvSpPr>
            <p:cNvPr id="4" name="标题 1"/>
            <p:cNvSpPr txBox="1"/>
            <p:nvPr/>
          </p:nvSpPr>
          <p:spPr>
            <a:xfrm>
              <a:off x="0" y="5899346"/>
              <a:ext cx="12192000" cy="958654"/>
            </a:xfrm>
            <a:custGeom>
              <a:avLst/>
              <a:gdLst>
                <a:gd name="connsiteX0" fmla="*/ 0 w 12192000"/>
                <a:gd name="connsiteY0" fmla="*/ 0 h 3563982"/>
                <a:gd name="connsiteX1" fmla="*/ 21223 w 12192000"/>
                <a:gd name="connsiteY1" fmla="*/ 27596 h 3563982"/>
                <a:gd name="connsiteX2" fmla="*/ 6096000 w 12192000"/>
                <a:gd name="connsiteY2" fmla="*/ 3055905 h 3563982"/>
                <a:gd name="connsiteX3" fmla="*/ 12170777 w 12192000"/>
                <a:gd name="connsiteY3" fmla="*/ 27596 h 3563982"/>
                <a:gd name="connsiteX4" fmla="*/ 12192000 w 12192000"/>
                <a:gd name="connsiteY4" fmla="*/ 0 h 3563982"/>
                <a:gd name="connsiteX5" fmla="*/ 12192000 w 12192000"/>
                <a:gd name="connsiteY5" fmla="*/ 3563982 h 3563982"/>
                <a:gd name="connsiteX6" fmla="*/ 0 w 12192000"/>
                <a:gd name="connsiteY6" fmla="*/ 3563982 h 3563982"/>
              </a:gdLst>
              <a:ahLst/>
              <a:cxnLst/>
              <a:rect l="l" t="t" r="r" b="b"/>
              <a:pathLst>
                <a:path w="12192000" h="3563982">
                  <a:moveTo>
                    <a:pt x="0" y="0"/>
                  </a:moveTo>
                  <a:lnTo>
                    <a:pt x="21223" y="27596"/>
                  </a:lnTo>
                  <a:cubicBezTo>
                    <a:pt x="1522464" y="1887950"/>
                    <a:pt x="3688133" y="3055905"/>
                    <a:pt x="6096000" y="3055905"/>
                  </a:cubicBezTo>
                  <a:cubicBezTo>
                    <a:pt x="8503868" y="3055905"/>
                    <a:pt x="10669536" y="1887950"/>
                    <a:pt x="12170777" y="27596"/>
                  </a:cubicBezTo>
                  <a:lnTo>
                    <a:pt x="12192000" y="0"/>
                  </a:lnTo>
                  <a:lnTo>
                    <a:pt x="12192000" y="3563982"/>
                  </a:lnTo>
                  <a:lnTo>
                    <a:pt x="0" y="356398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0" y="6188758"/>
              <a:ext cx="12192000" cy="669242"/>
            </a:xfrm>
            <a:custGeom>
              <a:avLst/>
              <a:gdLst>
                <a:gd name="connsiteX0" fmla="*/ 0 w 12192000"/>
                <a:gd name="connsiteY0" fmla="*/ 0 h 2488036"/>
                <a:gd name="connsiteX1" fmla="*/ 21223 w 12192000"/>
                <a:gd name="connsiteY1" fmla="*/ 18287 h 2488036"/>
                <a:gd name="connsiteX2" fmla="*/ 6096000 w 12192000"/>
                <a:gd name="connsiteY2" fmla="*/ 2025118 h 2488036"/>
                <a:gd name="connsiteX3" fmla="*/ 12170777 w 12192000"/>
                <a:gd name="connsiteY3" fmla="*/ 18287 h 2488036"/>
                <a:gd name="connsiteX4" fmla="*/ 12192000 w 12192000"/>
                <a:gd name="connsiteY4" fmla="*/ 0 h 2488036"/>
                <a:gd name="connsiteX5" fmla="*/ 12192000 w 12192000"/>
                <a:gd name="connsiteY5" fmla="*/ 2488036 h 2488036"/>
                <a:gd name="connsiteX6" fmla="*/ 0 w 12192000"/>
                <a:gd name="connsiteY6" fmla="*/ 2488036 h 2488036"/>
              </a:gdLst>
              <a:ahLst/>
              <a:cxnLst/>
              <a:rect l="l" t="t" r="r" b="b"/>
              <a:pathLst>
                <a:path w="12192000" h="2488036">
                  <a:moveTo>
                    <a:pt x="0" y="0"/>
                  </a:moveTo>
                  <a:lnTo>
                    <a:pt x="21223" y="18287"/>
                  </a:lnTo>
                  <a:cubicBezTo>
                    <a:pt x="1522464" y="1251126"/>
                    <a:pt x="3688133" y="2025118"/>
                    <a:pt x="6096000" y="2025118"/>
                  </a:cubicBezTo>
                  <a:cubicBezTo>
                    <a:pt x="8503868" y="2025118"/>
                    <a:pt x="10669536" y="1251126"/>
                    <a:pt x="12170777" y="18287"/>
                  </a:cubicBezTo>
                  <a:lnTo>
                    <a:pt x="12192000" y="0"/>
                  </a:lnTo>
                  <a:lnTo>
                    <a:pt x="12192000" y="2488036"/>
                  </a:lnTo>
                  <a:lnTo>
                    <a:pt x="0" y="248803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3175" cap="sq">
              <a:solidFill>
                <a:schemeClr val="accent1">
                  <a:lumMod val="20000"/>
                  <a:lumOff val="80000"/>
                </a:schemeClr>
              </a:solidFill>
              <a:miter/>
            </a:ln>
            <a:effectLst>
              <a:outerShdw blurRad="368300" dist="38100" dir="16200000" rotWithShape="0">
                <a:schemeClr val="accent1">
                  <a:alpha val="26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7970981" y="2085203"/>
            <a:ext cx="3495964" cy="3747113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689401" y="2403633"/>
            <a:ext cx="2059124" cy="425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616632" y="2401679"/>
            <a:ext cx="2204662" cy="42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9361024" y="3080949"/>
            <a:ext cx="715878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0" name="标题 1"/>
          <p:cNvSpPr txBox="1"/>
          <p:nvPr/>
        </p:nvSpPr>
        <p:spPr>
          <a:xfrm>
            <a:off x="8145478" y="3168030"/>
            <a:ext cx="3146970" cy="25856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内容：企业可通过改善经营状况，提升市值。如某企业通过优化成本结构，提升盈利能力，进而提升市值。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91573" y="2087157"/>
            <a:ext cx="3495964" cy="3747113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409993" y="2405587"/>
            <a:ext cx="2059124" cy="425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6070" y="3169984"/>
            <a:ext cx="3146970" cy="25856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内容：亏损上市公司市值评估是难题，需结合企业未来盈利预期、行业前景等因素综合评估。如生鲜电商每日优鲜，需考虑其市场潜力和未来盈利能力。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37224" y="2403633"/>
            <a:ext cx="2204662" cy="42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2081616" y="3082903"/>
            <a:ext cx="715878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>
            <a:off x="4319440" y="2085203"/>
            <a:ext cx="3495964" cy="3747113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037860" y="2403633"/>
            <a:ext cx="2059124" cy="425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965091" y="2401679"/>
            <a:ext cx="2204662" cy="42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>
            <a:off x="5709483" y="3080949"/>
            <a:ext cx="715878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20" name="标题 1"/>
          <p:cNvSpPr txBox="1"/>
          <p:nvPr/>
        </p:nvSpPr>
        <p:spPr>
          <a:xfrm>
            <a:off x="4493937" y="3168030"/>
            <a:ext cx="3146970" cy="25856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内容：亏损上市公司市值评估需结合市场调研。如某企业市场前景好，未来盈利能力强，可赋予较高市值。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339956" y="1392447"/>
            <a:ext cx="9454933" cy="5033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亏损上市公司市值评估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特殊企业处理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五、小赵分析报告案例复盘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790186"/>
            <a:ext cx="10440000" cy="108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508000" dist="190500" dir="5400000" sx="105000" sy="105000" algn="t" rotWithShape="0">
              <a:schemeClr val="accent1">
                <a:alpha val="25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317963" y="924313"/>
            <a:ext cx="6930093" cy="864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目录</a:t>
            </a:r>
            <a:endParaRPr kumimoji="1" lang="zh-CN" altLang="en-US"/>
          </a:p>
        </p:txBody>
      </p:sp>
      <p:cxnSp>
        <p:nvCxnSpPr>
          <p:cNvPr id="5" name="标题 1"/>
          <p:cNvCxnSpPr/>
          <p:nvPr/>
        </p:nvCxnSpPr>
        <p:spPr>
          <a:xfrm>
            <a:off x="0" y="625202"/>
            <a:ext cx="5947954" cy="0"/>
          </a:xfrm>
          <a:prstGeom prst="line">
            <a:avLst/>
          </a:prstGeom>
          <a:noFill/>
          <a:ln w="19050" cap="sq">
            <a:solidFill>
              <a:schemeClr val="accent1"/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1122105" y="2518818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94105" y="2663375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055223" y="2518818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一、杜邦分析体系拆解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22148" y="2518818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94148" y="2663375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555540" y="2518818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二、沃尔评分法实战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05" y="3517779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194105" y="3662336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055223" y="3517779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三、财务雷达图构建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22148" y="3517779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94148" y="3662336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555540" y="3517779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四、财务预警模型应用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64010" y="1019991"/>
            <a:ext cx="648000" cy="648000"/>
          </a:xfrm>
          <a:custGeom>
            <a:avLst/>
            <a:gdLst>
              <a:gd name="connsiteX0" fmla="*/ 0 w 875537"/>
              <a:gd name="connsiteY0" fmla="*/ 0 h 875537"/>
              <a:gd name="connsiteX1" fmla="*/ 875538 w 875537"/>
              <a:gd name="connsiteY1" fmla="*/ 875538 h 875537"/>
            </a:gdLst>
            <a:ahLst/>
            <a:cxnLst/>
            <a:rect l="l" t="t" r="r" b="b"/>
            <a:pathLst>
              <a:path w="875537" h="875537">
                <a:moveTo>
                  <a:pt x="0" y="0"/>
                </a:moveTo>
                <a:lnTo>
                  <a:pt x="875538" y="875538"/>
                </a:lnTo>
              </a:path>
            </a:pathLst>
          </a:custGeom>
          <a:noFill/>
          <a:ln w="19050" cap="flat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77545" y="1033526"/>
            <a:ext cx="634465" cy="634465"/>
          </a:xfrm>
          <a:custGeom>
            <a:avLst/>
            <a:gdLst>
              <a:gd name="connsiteX0" fmla="*/ 857250 w 857249"/>
              <a:gd name="connsiteY0" fmla="*/ 0 h 857249"/>
              <a:gd name="connsiteX1" fmla="*/ 857250 w 857249"/>
              <a:gd name="connsiteY1" fmla="*/ 857250 h 857249"/>
              <a:gd name="connsiteX2" fmla="*/ 0 w 857249"/>
              <a:gd name="connsiteY2" fmla="*/ 857250 h 857249"/>
            </a:gdLst>
            <a:ahLst/>
            <a:cxnLst/>
            <a:rect l="l" t="t" r="r" b="b"/>
            <a:pathLst>
              <a:path w="857249" h="857249">
                <a:moveTo>
                  <a:pt x="857250" y="0"/>
                </a:moveTo>
                <a:lnTo>
                  <a:pt x="857250" y="857250"/>
                </a:lnTo>
                <a:lnTo>
                  <a:pt x="0" y="857250"/>
                </a:lnTo>
              </a:path>
            </a:pathLst>
          </a:custGeom>
          <a:noFill/>
          <a:ln w="15875" cap="flat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122105" y="4516740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94105" y="4661297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2055223" y="4516740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五、小赵分析报告案例复盘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622148" y="4516740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694148" y="4661297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06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7555540" y="4516740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122105" y="5515700"/>
            <a:ext cx="720001" cy="720000"/>
          </a:xfrm>
          <a:prstGeom prst="roundRect">
            <a:avLst>
              <a:gd name="adj" fmla="val 1319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194105" y="5660257"/>
            <a:ext cx="576000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L" panose="00020600040101010101" charset="-122"/>
                <a:ea typeface="OPPOSans L" panose="00020600040101010101" charset="-122"/>
                <a:cs typeface="OPPOSans L" panose="00020600040101010101" charset="-122"/>
              </a:rPr>
              <a:t>07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2055223" y="5515700"/>
            <a:ext cx="396336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655694" y="1686192"/>
            <a:ext cx="1787594" cy="2871986"/>
          </a:xfrm>
          <a:custGeom>
            <a:avLst/>
            <a:gdLst>
              <a:gd name="T0" fmla="*/ 1037 w 1444"/>
              <a:gd name="T1" fmla="*/ 2320 h 2320"/>
              <a:gd name="T2" fmla="*/ 789 w 1444"/>
              <a:gd name="T3" fmla="*/ 2073 h 2320"/>
              <a:gd name="T4" fmla="*/ 980 w 1444"/>
              <a:gd name="T5" fmla="*/ 1881 h 2320"/>
              <a:gd name="T6" fmla="*/ 423 w 1444"/>
              <a:gd name="T7" fmla="*/ 1163 h 2320"/>
              <a:gd name="T8" fmla="*/ 1164 w 1444"/>
              <a:gd name="T9" fmla="*/ 423 h 2320"/>
              <a:gd name="T10" fmla="*/ 1268 w 1444"/>
              <a:gd name="T11" fmla="*/ 430 h 2320"/>
              <a:gd name="T12" fmla="*/ 1444 w 1444"/>
              <a:gd name="T13" fmla="*/ 254 h 2320"/>
              <a:gd name="T14" fmla="*/ 1189 w 1444"/>
              <a:gd name="T15" fmla="*/ 0 h 2320"/>
              <a:gd name="T16" fmla="*/ 1164 w 1444"/>
              <a:gd name="T17" fmla="*/ 0 h 2320"/>
              <a:gd name="T18" fmla="*/ 0 w 1444"/>
              <a:gd name="T19" fmla="*/ 1163 h 2320"/>
              <a:gd name="T20" fmla="*/ 1037 w 1444"/>
              <a:gd name="T21" fmla="*/ 2320 h 2320"/>
            </a:gdLst>
            <a:ahLst/>
            <a:cxnLst/>
            <a:rect l="0" t="0" r="r" b="b"/>
            <a:pathLst>
              <a:path w="1444" h="2320">
                <a:moveTo>
                  <a:pt x="1037" y="2320"/>
                </a:moveTo>
                <a:cubicBezTo>
                  <a:pt x="789" y="2073"/>
                  <a:pt x="789" y="2073"/>
                  <a:pt x="789" y="2073"/>
                </a:cubicBezTo>
                <a:cubicBezTo>
                  <a:pt x="980" y="1881"/>
                  <a:pt x="980" y="1881"/>
                  <a:pt x="980" y="1881"/>
                </a:cubicBezTo>
                <a:cubicBezTo>
                  <a:pt x="660" y="1800"/>
                  <a:pt x="423" y="1509"/>
                  <a:pt x="423" y="1163"/>
                </a:cubicBezTo>
                <a:cubicBezTo>
                  <a:pt x="423" y="754"/>
                  <a:pt x="755" y="423"/>
                  <a:pt x="1164" y="423"/>
                </a:cubicBezTo>
                <a:cubicBezTo>
                  <a:pt x="1199" y="423"/>
                  <a:pt x="1234" y="425"/>
                  <a:pt x="1268" y="430"/>
                </a:cubicBezTo>
                <a:cubicBezTo>
                  <a:pt x="1444" y="254"/>
                  <a:pt x="1444" y="254"/>
                  <a:pt x="1444" y="254"/>
                </a:cubicBezTo>
                <a:cubicBezTo>
                  <a:pt x="1189" y="0"/>
                  <a:pt x="1189" y="0"/>
                  <a:pt x="1189" y="0"/>
                </a:cubicBezTo>
                <a:cubicBezTo>
                  <a:pt x="1181" y="0"/>
                  <a:pt x="1172" y="0"/>
                  <a:pt x="1164" y="0"/>
                </a:cubicBezTo>
                <a:cubicBezTo>
                  <a:pt x="521" y="0"/>
                  <a:pt x="0" y="521"/>
                  <a:pt x="0" y="1163"/>
                </a:cubicBezTo>
                <a:cubicBezTo>
                  <a:pt x="0" y="1763"/>
                  <a:pt x="453" y="2257"/>
                  <a:pt x="1037" y="232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750032" y="1686192"/>
            <a:ext cx="1787071" cy="2871986"/>
          </a:xfrm>
          <a:custGeom>
            <a:avLst/>
            <a:gdLst>
              <a:gd name="T0" fmla="*/ 254 w 1444"/>
              <a:gd name="T1" fmla="*/ 2320 h 2320"/>
              <a:gd name="T2" fmla="*/ 280 w 1444"/>
              <a:gd name="T3" fmla="*/ 2320 h 2320"/>
              <a:gd name="T4" fmla="*/ 1444 w 1444"/>
              <a:gd name="T5" fmla="*/ 1156 h 2320"/>
              <a:gd name="T6" fmla="*/ 407 w 1444"/>
              <a:gd name="T7" fmla="*/ 0 h 2320"/>
              <a:gd name="T8" fmla="*/ 654 w 1444"/>
              <a:gd name="T9" fmla="*/ 247 h 2320"/>
              <a:gd name="T10" fmla="*/ 463 w 1444"/>
              <a:gd name="T11" fmla="*/ 439 h 2320"/>
              <a:gd name="T12" fmla="*/ 1020 w 1444"/>
              <a:gd name="T13" fmla="*/ 1156 h 2320"/>
              <a:gd name="T14" fmla="*/ 280 w 1444"/>
              <a:gd name="T15" fmla="*/ 1897 h 2320"/>
              <a:gd name="T16" fmla="*/ 176 w 1444"/>
              <a:gd name="T17" fmla="*/ 1890 h 2320"/>
              <a:gd name="T18" fmla="*/ 0 w 1444"/>
              <a:gd name="T19" fmla="*/ 2066 h 2320"/>
              <a:gd name="T20" fmla="*/ 254 w 1444"/>
              <a:gd name="T21" fmla="*/ 2320 h 2320"/>
            </a:gdLst>
            <a:ahLst/>
            <a:cxnLst/>
            <a:rect l="0" t="0" r="r" b="b"/>
            <a:pathLst>
              <a:path w="1444" h="2320">
                <a:moveTo>
                  <a:pt x="254" y="2320"/>
                </a:moveTo>
                <a:cubicBezTo>
                  <a:pt x="262" y="2320"/>
                  <a:pt x="271" y="2320"/>
                  <a:pt x="280" y="2320"/>
                </a:cubicBezTo>
                <a:cubicBezTo>
                  <a:pt x="922" y="2320"/>
                  <a:pt x="1444" y="1799"/>
                  <a:pt x="1444" y="1156"/>
                </a:cubicBezTo>
                <a:cubicBezTo>
                  <a:pt x="1444" y="557"/>
                  <a:pt x="990" y="63"/>
                  <a:pt x="407" y="0"/>
                </a:cubicBezTo>
                <a:cubicBezTo>
                  <a:pt x="654" y="247"/>
                  <a:pt x="654" y="247"/>
                  <a:pt x="654" y="247"/>
                </a:cubicBezTo>
                <a:cubicBezTo>
                  <a:pt x="463" y="439"/>
                  <a:pt x="463" y="439"/>
                  <a:pt x="463" y="439"/>
                </a:cubicBezTo>
                <a:cubicBezTo>
                  <a:pt x="783" y="520"/>
                  <a:pt x="1020" y="811"/>
                  <a:pt x="1020" y="1156"/>
                </a:cubicBezTo>
                <a:cubicBezTo>
                  <a:pt x="1020" y="1566"/>
                  <a:pt x="689" y="1897"/>
                  <a:pt x="280" y="1897"/>
                </a:cubicBezTo>
                <a:cubicBezTo>
                  <a:pt x="244" y="1897"/>
                  <a:pt x="210" y="1895"/>
                  <a:pt x="176" y="1890"/>
                </a:cubicBezTo>
                <a:cubicBezTo>
                  <a:pt x="0" y="2066"/>
                  <a:pt x="0" y="2066"/>
                  <a:pt x="0" y="2066"/>
                </a:cubicBezTo>
                <a:lnTo>
                  <a:pt x="254" y="2320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252380" y="2752439"/>
            <a:ext cx="739494" cy="739494"/>
            <a:chOff x="7252380" y="2752439"/>
            <a:chExt cx="739494" cy="739494"/>
          </a:xfrm>
        </p:grpSpPr>
        <p:sp>
          <p:nvSpPr>
            <p:cNvPr id="6" name="标题 1"/>
            <p:cNvSpPr txBox="1"/>
            <p:nvPr/>
          </p:nvSpPr>
          <p:spPr>
            <a:xfrm>
              <a:off x="7252380" y="2752439"/>
              <a:ext cx="739494" cy="739494"/>
            </a:xfrm>
            <a:prstGeom prst="ellipse">
              <a:avLst/>
            </a:prstGeom>
            <a:solidFill>
              <a:schemeClr val="accent2"/>
            </a:solidFill>
            <a:ln w="28575" cap="sq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>
              <a:off x="7455750" y="2955811"/>
              <a:ext cx="332752" cy="332752"/>
            </a:xfrm>
            <a:custGeom>
              <a:avLst/>
              <a:gdLst>
                <a:gd name="connsiteX0" fmla="*/ 438553 w 720000"/>
                <a:gd name="connsiteY0" fmla="*/ 189601 h 720000"/>
                <a:gd name="connsiteX1" fmla="*/ 503636 w 720000"/>
                <a:gd name="connsiteY1" fmla="*/ 216365 h 720000"/>
                <a:gd name="connsiteX2" fmla="*/ 503636 w 720000"/>
                <a:gd name="connsiteY2" fmla="*/ 346445 h 720000"/>
                <a:gd name="connsiteX3" fmla="*/ 362260 w 720000"/>
                <a:gd name="connsiteY3" fmla="*/ 487907 h 720000"/>
                <a:gd name="connsiteX4" fmla="*/ 191861 w 720000"/>
                <a:gd name="connsiteY4" fmla="*/ 528226 h 720000"/>
                <a:gd name="connsiteX5" fmla="*/ 232180 w 720000"/>
                <a:gd name="connsiteY5" fmla="*/ 357827 h 720000"/>
                <a:gd name="connsiteX6" fmla="*/ 373556 w 720000"/>
                <a:gd name="connsiteY6" fmla="*/ 216452 h 720000"/>
                <a:gd name="connsiteX7" fmla="*/ 438553 w 720000"/>
                <a:gd name="connsiteY7" fmla="*/ 189601 h 720000"/>
                <a:gd name="connsiteX8" fmla="*/ 438553 w 720000"/>
                <a:gd name="connsiteY8" fmla="*/ 141636 h 720000"/>
                <a:gd name="connsiteX9" fmla="*/ 339581 w 720000"/>
                <a:gd name="connsiteY9" fmla="*/ 182476 h 720000"/>
                <a:gd name="connsiteX10" fmla="*/ 198205 w 720000"/>
                <a:gd name="connsiteY10" fmla="*/ 323852 h 720000"/>
                <a:gd name="connsiteX11" fmla="*/ 141637 w 720000"/>
                <a:gd name="connsiteY11" fmla="*/ 578364 h 720000"/>
                <a:gd name="connsiteX12" fmla="*/ 396149 w 720000"/>
                <a:gd name="connsiteY12" fmla="*/ 521796 h 720000"/>
                <a:gd name="connsiteX13" fmla="*/ 537524 w 720000"/>
                <a:gd name="connsiteY13" fmla="*/ 380420 h 720000"/>
                <a:gd name="connsiteX14" fmla="*/ 537524 w 720000"/>
                <a:gd name="connsiteY14" fmla="*/ 182476 h 720000"/>
                <a:gd name="connsiteX15" fmla="*/ 438553 w 720000"/>
                <a:gd name="connsiteY15" fmla="*/ 141636 h 720000"/>
                <a:gd name="connsiteX16" fmla="*/ 120000 w 720000"/>
                <a:gd name="connsiteY16" fmla="*/ 0 h 720000"/>
                <a:gd name="connsiteX17" fmla="*/ 600000 w 720000"/>
                <a:gd name="connsiteY17" fmla="*/ 0 h 720000"/>
                <a:gd name="connsiteX18" fmla="*/ 720000 w 720000"/>
                <a:gd name="connsiteY18" fmla="*/ 120000 h 720000"/>
                <a:gd name="connsiteX19" fmla="*/ 720000 w 720000"/>
                <a:gd name="connsiteY19" fmla="*/ 600000 h 720000"/>
                <a:gd name="connsiteX20" fmla="*/ 600000 w 720000"/>
                <a:gd name="connsiteY20" fmla="*/ 720000 h 720000"/>
                <a:gd name="connsiteX21" fmla="*/ 120000 w 720000"/>
                <a:gd name="connsiteY21" fmla="*/ 720000 h 720000"/>
                <a:gd name="connsiteX22" fmla="*/ 0 w 720000"/>
                <a:gd name="connsiteY22" fmla="*/ 600000 h 720000"/>
                <a:gd name="connsiteX23" fmla="*/ 0 w 720000"/>
                <a:gd name="connsiteY23" fmla="*/ 120000 h 720000"/>
                <a:gd name="connsiteX24" fmla="*/ 120000 w 720000"/>
                <a:gd name="connsiteY24" fmla="*/ 0 h 720000"/>
              </a:gdLst>
              <a:ahLst/>
              <a:cxnLst/>
              <a:rect l="l" t="t" r="r" b="b"/>
              <a:pathLst>
                <a:path w="720000" h="720000">
                  <a:moveTo>
                    <a:pt x="438553" y="189601"/>
                  </a:moveTo>
                  <a:cubicBezTo>
                    <a:pt x="463230" y="189601"/>
                    <a:pt x="486344" y="199073"/>
                    <a:pt x="503636" y="216365"/>
                  </a:cubicBezTo>
                  <a:cubicBezTo>
                    <a:pt x="539523" y="252252"/>
                    <a:pt x="539523" y="310557"/>
                    <a:pt x="503636" y="346445"/>
                  </a:cubicBezTo>
                  <a:lnTo>
                    <a:pt x="362260" y="487907"/>
                  </a:lnTo>
                  <a:cubicBezTo>
                    <a:pt x="342622" y="507545"/>
                    <a:pt x="266503" y="522665"/>
                    <a:pt x="191861" y="528226"/>
                  </a:cubicBezTo>
                  <a:cubicBezTo>
                    <a:pt x="197336" y="453584"/>
                    <a:pt x="212456" y="377465"/>
                    <a:pt x="232180" y="357827"/>
                  </a:cubicBezTo>
                  <a:lnTo>
                    <a:pt x="373556" y="216452"/>
                  </a:lnTo>
                  <a:cubicBezTo>
                    <a:pt x="390761" y="199073"/>
                    <a:pt x="413875" y="189601"/>
                    <a:pt x="438553" y="189601"/>
                  </a:cubicBezTo>
                  <a:close/>
                  <a:moveTo>
                    <a:pt x="438553" y="141636"/>
                  </a:moveTo>
                  <a:cubicBezTo>
                    <a:pt x="402666" y="141636"/>
                    <a:pt x="366778" y="155278"/>
                    <a:pt x="339581" y="182476"/>
                  </a:cubicBezTo>
                  <a:lnTo>
                    <a:pt x="198205" y="323852"/>
                  </a:lnTo>
                  <a:cubicBezTo>
                    <a:pt x="143723" y="378335"/>
                    <a:pt x="141637" y="578364"/>
                    <a:pt x="141637" y="578364"/>
                  </a:cubicBezTo>
                  <a:cubicBezTo>
                    <a:pt x="141637" y="578364"/>
                    <a:pt x="341753" y="576278"/>
                    <a:pt x="396149" y="521796"/>
                  </a:cubicBezTo>
                  <a:lnTo>
                    <a:pt x="537524" y="380420"/>
                  </a:lnTo>
                  <a:cubicBezTo>
                    <a:pt x="592007" y="325938"/>
                    <a:pt x="592007" y="236872"/>
                    <a:pt x="537524" y="182476"/>
                  </a:cubicBezTo>
                  <a:cubicBezTo>
                    <a:pt x="510327" y="155191"/>
                    <a:pt x="474440" y="141636"/>
                    <a:pt x="438553" y="141636"/>
                  </a:cubicBezTo>
                  <a:close/>
                  <a:moveTo>
                    <a:pt x="120000" y="0"/>
                  </a:moveTo>
                  <a:lnTo>
                    <a:pt x="600000" y="0"/>
                  </a:lnTo>
                  <a:cubicBezTo>
                    <a:pt x="666040" y="0"/>
                    <a:pt x="720000" y="54048"/>
                    <a:pt x="720000" y="120000"/>
                  </a:cubicBezTo>
                  <a:lnTo>
                    <a:pt x="720000" y="600000"/>
                  </a:lnTo>
                  <a:cubicBezTo>
                    <a:pt x="720000" y="666039"/>
                    <a:pt x="666040" y="720000"/>
                    <a:pt x="600000" y="720000"/>
                  </a:cubicBezTo>
                  <a:lnTo>
                    <a:pt x="120000" y="720000"/>
                  </a:lnTo>
                  <a:cubicBezTo>
                    <a:pt x="53961" y="720000"/>
                    <a:pt x="0" y="666039"/>
                    <a:pt x="0" y="600000"/>
                  </a:cubicBezTo>
                  <a:lnTo>
                    <a:pt x="0" y="120000"/>
                  </a:lnTo>
                  <a:cubicBezTo>
                    <a:pt x="0" y="53961"/>
                    <a:pt x="53961" y="0"/>
                    <a:pt x="120000" y="0"/>
                  </a:cubicBezTo>
                  <a:close/>
                </a:path>
              </a:pathLst>
            </a:custGeom>
            <a:solidFill>
              <a:schemeClr val="bg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00923" y="2752439"/>
            <a:ext cx="739494" cy="739494"/>
            <a:chOff x="4200923" y="2752439"/>
            <a:chExt cx="739494" cy="739494"/>
          </a:xfrm>
        </p:grpSpPr>
        <p:sp>
          <p:nvSpPr>
            <p:cNvPr id="9" name="标题 1"/>
            <p:cNvSpPr txBox="1"/>
            <p:nvPr/>
          </p:nvSpPr>
          <p:spPr>
            <a:xfrm>
              <a:off x="4200923" y="2752439"/>
              <a:ext cx="739494" cy="739494"/>
            </a:xfrm>
            <a:prstGeom prst="ellipse">
              <a:avLst/>
            </a:prstGeom>
            <a:solidFill>
              <a:schemeClr val="accent1"/>
            </a:solidFill>
            <a:ln w="28575" cap="sq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4404293" y="2965372"/>
              <a:ext cx="332752" cy="313626"/>
            </a:xfrm>
            <a:custGeom>
              <a:avLst/>
              <a:gdLst>
                <a:gd name="connsiteX0" fmla="*/ 565749 w 763907"/>
                <a:gd name="connsiteY0" fmla="*/ 529546 h 720000"/>
                <a:gd name="connsiteX1" fmla="*/ 585849 w 763907"/>
                <a:gd name="connsiteY1" fmla="*/ 537865 h 720000"/>
                <a:gd name="connsiteX2" fmla="*/ 698960 w 763907"/>
                <a:gd name="connsiteY2" fmla="*/ 650977 h 720000"/>
                <a:gd name="connsiteX3" fmla="*/ 698960 w 763907"/>
                <a:gd name="connsiteY3" fmla="*/ 691178 h 720000"/>
                <a:gd name="connsiteX4" fmla="*/ 678860 w 763907"/>
                <a:gd name="connsiteY4" fmla="*/ 699521 h 720000"/>
                <a:gd name="connsiteX5" fmla="*/ 658760 w 763907"/>
                <a:gd name="connsiteY5" fmla="*/ 691178 h 720000"/>
                <a:gd name="connsiteX6" fmla="*/ 545648 w 763907"/>
                <a:gd name="connsiteY6" fmla="*/ 578066 h 720000"/>
                <a:gd name="connsiteX7" fmla="*/ 545648 w 763907"/>
                <a:gd name="connsiteY7" fmla="*/ 537865 h 720000"/>
                <a:gd name="connsiteX8" fmla="*/ 565749 w 763907"/>
                <a:gd name="connsiteY8" fmla="*/ 529546 h 720000"/>
                <a:gd name="connsiteX9" fmla="*/ 565749 w 763907"/>
                <a:gd name="connsiteY9" fmla="*/ 359807 h 720000"/>
                <a:gd name="connsiteX10" fmla="*/ 735464 w 763907"/>
                <a:gd name="connsiteY10" fmla="*/ 359807 h 720000"/>
                <a:gd name="connsiteX11" fmla="*/ 763907 w 763907"/>
                <a:gd name="connsiteY11" fmla="*/ 388251 h 720000"/>
                <a:gd name="connsiteX12" fmla="*/ 735464 w 763907"/>
                <a:gd name="connsiteY12" fmla="*/ 416695 h 720000"/>
                <a:gd name="connsiteX13" fmla="*/ 565749 w 763907"/>
                <a:gd name="connsiteY13" fmla="*/ 416695 h 720000"/>
                <a:gd name="connsiteX14" fmla="*/ 537305 w 763907"/>
                <a:gd name="connsiteY14" fmla="*/ 388251 h 720000"/>
                <a:gd name="connsiteX15" fmla="*/ 565749 w 763907"/>
                <a:gd name="connsiteY15" fmla="*/ 359807 h 720000"/>
                <a:gd name="connsiteX16" fmla="*/ 678860 w 763907"/>
                <a:gd name="connsiteY16" fmla="*/ 77005 h 720000"/>
                <a:gd name="connsiteX17" fmla="*/ 698960 w 763907"/>
                <a:gd name="connsiteY17" fmla="*/ 85325 h 720000"/>
                <a:gd name="connsiteX18" fmla="*/ 698960 w 763907"/>
                <a:gd name="connsiteY18" fmla="*/ 125525 h 720000"/>
                <a:gd name="connsiteX19" fmla="*/ 585849 w 763907"/>
                <a:gd name="connsiteY19" fmla="*/ 238636 h 720000"/>
                <a:gd name="connsiteX20" fmla="*/ 565749 w 763907"/>
                <a:gd name="connsiteY20" fmla="*/ 246980 h 720000"/>
                <a:gd name="connsiteX21" fmla="*/ 545648 w 763907"/>
                <a:gd name="connsiteY21" fmla="*/ 238636 h 720000"/>
                <a:gd name="connsiteX22" fmla="*/ 545648 w 763907"/>
                <a:gd name="connsiteY22" fmla="*/ 198436 h 720000"/>
                <a:gd name="connsiteX23" fmla="*/ 658760 w 763907"/>
                <a:gd name="connsiteY23" fmla="*/ 85325 h 720000"/>
                <a:gd name="connsiteX24" fmla="*/ 678860 w 763907"/>
                <a:gd name="connsiteY24" fmla="*/ 77005 h 720000"/>
                <a:gd name="connsiteX25" fmla="*/ 362802 w 763907"/>
                <a:gd name="connsiteY25" fmla="*/ 5 h 720000"/>
                <a:gd name="connsiteX26" fmla="*/ 422012 w 763907"/>
                <a:gd name="connsiteY26" fmla="*/ 16490 h 720000"/>
                <a:gd name="connsiteX27" fmla="*/ 481080 w 763907"/>
                <a:gd name="connsiteY27" fmla="*/ 119457 h 720000"/>
                <a:gd name="connsiteX28" fmla="*/ 481080 w 763907"/>
                <a:gd name="connsiteY28" fmla="*/ 600631 h 720000"/>
                <a:gd name="connsiteX29" fmla="*/ 422012 w 763907"/>
                <a:gd name="connsiteY29" fmla="*/ 703598 h 720000"/>
                <a:gd name="connsiteX30" fmla="*/ 361806 w 763907"/>
                <a:gd name="connsiteY30" fmla="*/ 720000 h 720000"/>
                <a:gd name="connsiteX31" fmla="*/ 303306 w 763907"/>
                <a:gd name="connsiteY31" fmla="*/ 704546 h 720000"/>
                <a:gd name="connsiteX32" fmla="*/ 60870 w 763907"/>
                <a:gd name="connsiteY32" fmla="*/ 568300 h 720000"/>
                <a:gd name="connsiteX33" fmla="*/ 0 w 763907"/>
                <a:gd name="connsiteY33" fmla="*/ 464291 h 720000"/>
                <a:gd name="connsiteX34" fmla="*/ 0 w 763907"/>
                <a:gd name="connsiteY34" fmla="*/ 255702 h 720000"/>
                <a:gd name="connsiteX35" fmla="*/ 60870 w 763907"/>
                <a:gd name="connsiteY35" fmla="*/ 151693 h 720000"/>
                <a:gd name="connsiteX36" fmla="*/ 303306 w 763907"/>
                <a:gd name="connsiteY36" fmla="*/ 15447 h 720000"/>
                <a:gd name="connsiteX37" fmla="*/ 362802 w 763907"/>
                <a:gd name="connsiteY37" fmla="*/ 5 h 720000"/>
              </a:gdLst>
              <a:ahLst/>
              <a:cxnLst/>
              <a:rect l="l" t="t" r="r" b="b"/>
              <a:pathLst>
                <a:path w="763907" h="720000">
                  <a:moveTo>
                    <a:pt x="565749" y="529546"/>
                  </a:moveTo>
                  <a:cubicBezTo>
                    <a:pt x="573025" y="529546"/>
                    <a:pt x="580302" y="532319"/>
                    <a:pt x="585849" y="537865"/>
                  </a:cubicBezTo>
                  <a:lnTo>
                    <a:pt x="698960" y="650977"/>
                  </a:lnTo>
                  <a:cubicBezTo>
                    <a:pt x="710054" y="662070"/>
                    <a:pt x="710054" y="680084"/>
                    <a:pt x="698960" y="691178"/>
                  </a:cubicBezTo>
                  <a:cubicBezTo>
                    <a:pt x="693461" y="696677"/>
                    <a:pt x="686161" y="699521"/>
                    <a:pt x="678860" y="699521"/>
                  </a:cubicBezTo>
                  <a:cubicBezTo>
                    <a:pt x="671560" y="699521"/>
                    <a:pt x="664259" y="696771"/>
                    <a:pt x="658760" y="691178"/>
                  </a:cubicBezTo>
                  <a:lnTo>
                    <a:pt x="545648" y="578066"/>
                  </a:lnTo>
                  <a:cubicBezTo>
                    <a:pt x="534555" y="566973"/>
                    <a:pt x="534555" y="548959"/>
                    <a:pt x="545648" y="537865"/>
                  </a:cubicBezTo>
                  <a:cubicBezTo>
                    <a:pt x="551195" y="532319"/>
                    <a:pt x="558471" y="529546"/>
                    <a:pt x="565749" y="529546"/>
                  </a:cubicBezTo>
                  <a:close/>
                  <a:moveTo>
                    <a:pt x="565749" y="359807"/>
                  </a:moveTo>
                  <a:lnTo>
                    <a:pt x="735464" y="359807"/>
                  </a:lnTo>
                  <a:cubicBezTo>
                    <a:pt x="751202" y="359807"/>
                    <a:pt x="763907" y="372512"/>
                    <a:pt x="763907" y="388251"/>
                  </a:cubicBezTo>
                  <a:cubicBezTo>
                    <a:pt x="763907" y="403990"/>
                    <a:pt x="751107" y="416695"/>
                    <a:pt x="735464" y="416695"/>
                  </a:cubicBezTo>
                  <a:lnTo>
                    <a:pt x="565749" y="416695"/>
                  </a:lnTo>
                  <a:cubicBezTo>
                    <a:pt x="550010" y="416695"/>
                    <a:pt x="537305" y="403990"/>
                    <a:pt x="537305" y="388251"/>
                  </a:cubicBezTo>
                  <a:cubicBezTo>
                    <a:pt x="537305" y="372512"/>
                    <a:pt x="550010" y="359807"/>
                    <a:pt x="565749" y="359807"/>
                  </a:cubicBezTo>
                  <a:close/>
                  <a:moveTo>
                    <a:pt x="678860" y="77005"/>
                  </a:moveTo>
                  <a:cubicBezTo>
                    <a:pt x="686137" y="77005"/>
                    <a:pt x="693414" y="79778"/>
                    <a:pt x="698960" y="85325"/>
                  </a:cubicBezTo>
                  <a:cubicBezTo>
                    <a:pt x="710054" y="96418"/>
                    <a:pt x="710054" y="114432"/>
                    <a:pt x="698960" y="125525"/>
                  </a:cubicBezTo>
                  <a:lnTo>
                    <a:pt x="585849" y="238636"/>
                  </a:lnTo>
                  <a:cubicBezTo>
                    <a:pt x="580350" y="244231"/>
                    <a:pt x="573049" y="246980"/>
                    <a:pt x="565749" y="246980"/>
                  </a:cubicBezTo>
                  <a:cubicBezTo>
                    <a:pt x="558448" y="246980"/>
                    <a:pt x="551147" y="244231"/>
                    <a:pt x="545648" y="238636"/>
                  </a:cubicBezTo>
                  <a:cubicBezTo>
                    <a:pt x="534555" y="227543"/>
                    <a:pt x="534555" y="209529"/>
                    <a:pt x="545648" y="198436"/>
                  </a:cubicBezTo>
                  <a:lnTo>
                    <a:pt x="658760" y="85325"/>
                  </a:lnTo>
                  <a:cubicBezTo>
                    <a:pt x="664306" y="79778"/>
                    <a:pt x="671583" y="77005"/>
                    <a:pt x="678860" y="77005"/>
                  </a:cubicBezTo>
                  <a:close/>
                  <a:moveTo>
                    <a:pt x="362802" y="5"/>
                  </a:moveTo>
                  <a:cubicBezTo>
                    <a:pt x="383186" y="183"/>
                    <a:pt x="403524" y="5682"/>
                    <a:pt x="422012" y="16490"/>
                  </a:cubicBezTo>
                  <a:cubicBezTo>
                    <a:pt x="458989" y="38108"/>
                    <a:pt x="481080" y="76601"/>
                    <a:pt x="481080" y="119457"/>
                  </a:cubicBezTo>
                  <a:lnTo>
                    <a:pt x="481080" y="600631"/>
                  </a:lnTo>
                  <a:cubicBezTo>
                    <a:pt x="481080" y="643486"/>
                    <a:pt x="458989" y="681980"/>
                    <a:pt x="422012" y="703598"/>
                  </a:cubicBezTo>
                  <a:cubicBezTo>
                    <a:pt x="403240" y="714501"/>
                    <a:pt x="382475" y="720000"/>
                    <a:pt x="361806" y="720000"/>
                  </a:cubicBezTo>
                  <a:cubicBezTo>
                    <a:pt x="341706" y="720000"/>
                    <a:pt x="321700" y="714881"/>
                    <a:pt x="303306" y="704546"/>
                  </a:cubicBezTo>
                  <a:lnTo>
                    <a:pt x="60870" y="568300"/>
                  </a:lnTo>
                  <a:cubicBezTo>
                    <a:pt x="23324" y="547157"/>
                    <a:pt x="0" y="507336"/>
                    <a:pt x="0" y="464291"/>
                  </a:cubicBezTo>
                  <a:lnTo>
                    <a:pt x="0" y="255702"/>
                  </a:lnTo>
                  <a:cubicBezTo>
                    <a:pt x="0" y="212657"/>
                    <a:pt x="23324" y="172742"/>
                    <a:pt x="60870" y="151693"/>
                  </a:cubicBezTo>
                  <a:lnTo>
                    <a:pt x="303306" y="15447"/>
                  </a:lnTo>
                  <a:cubicBezTo>
                    <a:pt x="321984" y="4970"/>
                    <a:pt x="342417" y="-173"/>
                    <a:pt x="362802" y="5"/>
                  </a:cubicBezTo>
                  <a:close/>
                </a:path>
              </a:pathLst>
            </a:custGeom>
            <a:solidFill>
              <a:schemeClr val="bg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1" name="标题 1"/>
          <p:cNvSpPr txBox="1"/>
          <p:nvPr/>
        </p:nvSpPr>
        <p:spPr>
          <a:xfrm>
            <a:off x="970279" y="3047159"/>
            <a:ext cx="2159479" cy="4474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数据堆砌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70280" y="3704753"/>
            <a:ext cx="2153691" cy="22554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4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内容：数据堆砌缺乏结论是常见误区。分析报告需从大量数据中提炼关键信息，形成明确结论。如小赵报告中列出大量数据，但未给出明确建议。
内容：企业可通过建立数据分析框架，避免数据堆砌。如某企业通过设定分析目标，筛选关键数据，形成清晰报告。
内容：企业需培养员工数据分析能力，提升报告质量。如某企业通过培训，提升员工数据分析和报告撰写能力。</a:t>
            </a: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 flipH="1" flipV="1">
            <a:off x="698632" y="3601982"/>
            <a:ext cx="2566478" cy="0"/>
          </a:xfrm>
          <a:prstGeom prst="line">
            <a:avLst/>
          </a:prstGeom>
          <a:noFill/>
          <a:ln w="12700" cap="sq">
            <a:solidFill>
              <a:schemeClr val="bg1">
                <a:lumMod val="75000"/>
              </a:schemeClr>
            </a:solidFill>
            <a:miter/>
            <a:headEnd type="none"/>
          </a:ln>
        </p:spPr>
      </p:cxnSp>
      <p:sp>
        <p:nvSpPr>
          <p:cNvPr id="14" name="标题 1"/>
          <p:cNvSpPr txBox="1"/>
          <p:nvPr/>
        </p:nvSpPr>
        <p:spPr>
          <a:xfrm>
            <a:off x="3265110" y="3138183"/>
            <a:ext cx="739849" cy="463799"/>
          </a:xfrm>
          <a:custGeom>
            <a:avLst/>
            <a:gdLst>
              <a:gd name="T0" fmla="*/ 0 w 1149"/>
              <a:gd name="T1" fmla="*/ 830 h 830"/>
              <a:gd name="T2" fmla="*/ 273 w 1149"/>
              <a:gd name="T3" fmla="*/ 717 h 830"/>
              <a:gd name="T4" fmla="*/ 876 w 1149"/>
              <a:gd name="T5" fmla="*/ 113 h 830"/>
              <a:gd name="T6" fmla="*/ 1149 w 1149"/>
              <a:gd name="T7" fmla="*/ 0 h 830"/>
            </a:gdLst>
            <a:ahLst/>
            <a:cxnLst/>
            <a:rect l="0" t="0" r="r" b="b"/>
            <a:pathLst>
              <a:path w="1149" h="830">
                <a:moveTo>
                  <a:pt x="0" y="830"/>
                </a:moveTo>
                <a:cubicBezTo>
                  <a:pt x="88" y="830"/>
                  <a:pt x="211" y="779"/>
                  <a:pt x="273" y="717"/>
                </a:cubicBezTo>
                <a:cubicBezTo>
                  <a:pt x="876" y="113"/>
                  <a:pt x="876" y="113"/>
                  <a:pt x="876" y="113"/>
                </a:cubicBezTo>
                <a:cubicBezTo>
                  <a:pt x="938" y="51"/>
                  <a:pt x="1061" y="0"/>
                  <a:pt x="1149" y="0"/>
                </a:cubicBezTo>
              </a:path>
            </a:pathLst>
          </a:custGeom>
          <a:noFill/>
          <a:ln w="12700" cap="flat">
            <a:solidFill>
              <a:schemeClr val="bg1">
                <a:lumMod val="75000"/>
              </a:schemeClr>
            </a:solidFill>
            <a:miter/>
            <a:headEnd type="none"/>
            <a:tailEnd type="oval"/>
          </a:ln>
        </p:spPr>
        <p:txBody>
          <a:bodyPr vert="horz" wrap="square" lIns="68580" tIns="34290" rIns="68580" bIns="3429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 flipH="1" flipV="1">
            <a:off x="8871055" y="3601982"/>
            <a:ext cx="2566478" cy="0"/>
          </a:xfrm>
          <a:prstGeom prst="line">
            <a:avLst/>
          </a:prstGeom>
          <a:noFill/>
          <a:ln w="12700" cap="sq">
            <a:solidFill>
              <a:schemeClr val="bg1">
                <a:lumMod val="75000"/>
              </a:schemeClr>
            </a:solidFill>
            <a:miter/>
            <a:headEnd type="none"/>
          </a:ln>
        </p:spPr>
      </p:cxnSp>
      <p:sp>
        <p:nvSpPr>
          <p:cNvPr id="16" name="标题 1"/>
          <p:cNvSpPr txBox="1"/>
          <p:nvPr/>
        </p:nvSpPr>
        <p:spPr>
          <a:xfrm flipH="1">
            <a:off x="8135533" y="3138183"/>
            <a:ext cx="739849" cy="463799"/>
          </a:xfrm>
          <a:custGeom>
            <a:avLst/>
            <a:gdLst>
              <a:gd name="T0" fmla="*/ 0 w 1149"/>
              <a:gd name="T1" fmla="*/ 830 h 830"/>
              <a:gd name="T2" fmla="*/ 273 w 1149"/>
              <a:gd name="T3" fmla="*/ 717 h 830"/>
              <a:gd name="T4" fmla="*/ 876 w 1149"/>
              <a:gd name="T5" fmla="*/ 113 h 830"/>
              <a:gd name="T6" fmla="*/ 1149 w 1149"/>
              <a:gd name="T7" fmla="*/ 0 h 830"/>
            </a:gdLst>
            <a:ahLst/>
            <a:cxnLst/>
            <a:rect l="0" t="0" r="r" b="b"/>
            <a:pathLst>
              <a:path w="1149" h="830">
                <a:moveTo>
                  <a:pt x="0" y="830"/>
                </a:moveTo>
                <a:cubicBezTo>
                  <a:pt x="88" y="830"/>
                  <a:pt x="211" y="779"/>
                  <a:pt x="273" y="717"/>
                </a:cubicBezTo>
                <a:cubicBezTo>
                  <a:pt x="876" y="113"/>
                  <a:pt x="876" y="113"/>
                  <a:pt x="876" y="113"/>
                </a:cubicBezTo>
                <a:cubicBezTo>
                  <a:pt x="938" y="51"/>
                  <a:pt x="1061" y="0"/>
                  <a:pt x="1149" y="0"/>
                </a:cubicBezTo>
              </a:path>
            </a:pathLst>
          </a:custGeom>
          <a:noFill/>
          <a:ln w="12700" cap="flat">
            <a:solidFill>
              <a:schemeClr val="bg1">
                <a:lumMod val="75000"/>
              </a:schemeClr>
            </a:solidFill>
            <a:miter/>
            <a:headEnd type="none"/>
            <a:tailEnd type="oval"/>
          </a:ln>
        </p:spPr>
        <p:txBody>
          <a:bodyPr vert="horz" wrap="square" lIns="68580" tIns="34290" rIns="68580" bIns="3429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806180" y="3704753"/>
            <a:ext cx="2153691" cy="22554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4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内容：忽视非财务因素是常见误区。非财务因素如行业政策、市场竞争等对企业影响大，需纳入分析。如小赵报告中未考虑行业政策突变对企业的影响。
内容：企业可通过建立综合分析框架，纳入非财务因素。如某企业通过设定分析维度，综合考虑财务和非财务因素。
内容：企业需关注行业动态，及时调整分析策略。如行业政策变化，企业需重新评估非财务因素影响。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806179" y="3047159"/>
            <a:ext cx="2159479" cy="4474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忽视非财务因素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典型误区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435541" y="2012860"/>
            <a:ext cx="2878407" cy="2111375"/>
          </a:xfrm>
          <a:custGeom>
            <a:avLst/>
            <a:gdLst>
              <a:gd name="T0" fmla="*/ 7349 w 9135"/>
              <a:gd name="T1" fmla="*/ 4439 h 4440"/>
              <a:gd name="T2" fmla="*/ 0 w 9135"/>
              <a:gd name="T3" fmla="*/ 4439 h 4440"/>
              <a:gd name="T4" fmla="*/ 1786 w 9135"/>
              <a:gd name="T5" fmla="*/ 2219 h 4440"/>
              <a:gd name="T6" fmla="*/ 0 w 9135"/>
              <a:gd name="T7" fmla="*/ 0 h 4440"/>
              <a:gd name="T8" fmla="*/ 7349 w 9135"/>
              <a:gd name="T9" fmla="*/ 0 h 4440"/>
              <a:gd name="T10" fmla="*/ 9134 w 9135"/>
              <a:gd name="T11" fmla="*/ 2219 h 4440"/>
              <a:gd name="T12" fmla="*/ 7349 w 9135"/>
              <a:gd name="T13" fmla="*/ 4439 h 4440"/>
            </a:gdLst>
            <a:ahLst/>
            <a:cxnLst/>
            <a:rect l="0" t="0" r="r" b="b"/>
            <a:pathLst>
              <a:path w="9135" h="4440">
                <a:moveTo>
                  <a:pt x="7349" y="4439"/>
                </a:moveTo>
                <a:lnTo>
                  <a:pt x="0" y="4439"/>
                </a:lnTo>
                <a:lnTo>
                  <a:pt x="1786" y="2219"/>
                </a:lnTo>
                <a:lnTo>
                  <a:pt x="0" y="0"/>
                </a:lnTo>
                <a:lnTo>
                  <a:pt x="7349" y="0"/>
                </a:lnTo>
                <a:lnTo>
                  <a:pt x="9134" y="2219"/>
                </a:lnTo>
                <a:lnTo>
                  <a:pt x="7349" y="4439"/>
                </a:lnTo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229422" y="2688695"/>
            <a:ext cx="1547214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98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内容：建立“指标异常→原因追溯→影响预判→对策建议”逻辑链是优化路径。如小赵报告中发现某指标异常，需追溯原因，预判影响，给出建议。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879442" y="2012860"/>
            <a:ext cx="2877018" cy="2111375"/>
          </a:xfrm>
          <a:custGeom>
            <a:avLst/>
            <a:gdLst>
              <a:gd name="T0" fmla="*/ 7347 w 9133"/>
              <a:gd name="T1" fmla="*/ 4439 h 4440"/>
              <a:gd name="T2" fmla="*/ 0 w 9133"/>
              <a:gd name="T3" fmla="*/ 4439 h 4440"/>
              <a:gd name="T4" fmla="*/ 1784 w 9133"/>
              <a:gd name="T5" fmla="*/ 2219 h 4440"/>
              <a:gd name="T6" fmla="*/ 0 w 9133"/>
              <a:gd name="T7" fmla="*/ 0 h 4440"/>
              <a:gd name="T8" fmla="*/ 7347 w 9133"/>
              <a:gd name="T9" fmla="*/ 0 h 4440"/>
              <a:gd name="T10" fmla="*/ 9132 w 9133"/>
              <a:gd name="T11" fmla="*/ 2219 h 4440"/>
              <a:gd name="T12" fmla="*/ 7347 w 9133"/>
              <a:gd name="T13" fmla="*/ 4439 h 4440"/>
            </a:gdLst>
            <a:ahLst/>
            <a:cxnLst/>
            <a:rect l="0" t="0" r="r" b="b"/>
            <a:pathLst>
              <a:path w="9133" h="4440">
                <a:moveTo>
                  <a:pt x="7347" y="4439"/>
                </a:moveTo>
                <a:lnTo>
                  <a:pt x="0" y="4439"/>
                </a:lnTo>
                <a:lnTo>
                  <a:pt x="1784" y="2219"/>
                </a:lnTo>
                <a:lnTo>
                  <a:pt x="0" y="0"/>
                </a:lnTo>
                <a:lnTo>
                  <a:pt x="7347" y="0"/>
                </a:lnTo>
                <a:lnTo>
                  <a:pt x="9132" y="2219"/>
                </a:lnTo>
                <a:lnTo>
                  <a:pt x="7347" y="4439"/>
                </a:lnTo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672097" y="2669645"/>
            <a:ext cx="1515708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15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内容：企业需建立标准化分析流程，确保报告质量。如某企业通过制定分析模板，规范报告撰写流程。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658186" y="2012860"/>
            <a:ext cx="2877019" cy="2111375"/>
          </a:xfrm>
          <a:custGeom>
            <a:avLst/>
            <a:gdLst>
              <a:gd name="T0" fmla="*/ 7348 w 9133"/>
              <a:gd name="T1" fmla="*/ 4439 h 4440"/>
              <a:gd name="T2" fmla="*/ 0 w 9133"/>
              <a:gd name="T3" fmla="*/ 4439 h 4440"/>
              <a:gd name="T4" fmla="*/ 1785 w 9133"/>
              <a:gd name="T5" fmla="*/ 2219 h 4440"/>
              <a:gd name="T6" fmla="*/ 0 w 9133"/>
              <a:gd name="T7" fmla="*/ 0 h 4440"/>
              <a:gd name="T8" fmla="*/ 7348 w 9133"/>
              <a:gd name="T9" fmla="*/ 0 h 4440"/>
              <a:gd name="T10" fmla="*/ 9132 w 9133"/>
              <a:gd name="T11" fmla="*/ 2219 h 4440"/>
              <a:gd name="T12" fmla="*/ 7348 w 9133"/>
              <a:gd name="T13" fmla="*/ 4439 h 4440"/>
            </a:gdLst>
            <a:ahLst/>
            <a:cxnLst/>
            <a:rect l="0" t="0" r="r" b="b"/>
            <a:pathLst>
              <a:path w="9133" h="4440">
                <a:moveTo>
                  <a:pt x="7348" y="4439"/>
                </a:moveTo>
                <a:lnTo>
                  <a:pt x="0" y="4439"/>
                </a:lnTo>
                <a:lnTo>
                  <a:pt x="1785" y="2219"/>
                </a:lnTo>
                <a:lnTo>
                  <a:pt x="0" y="0"/>
                </a:lnTo>
                <a:lnTo>
                  <a:pt x="7348" y="0"/>
                </a:lnTo>
                <a:lnTo>
                  <a:pt x="9132" y="2219"/>
                </a:lnTo>
                <a:lnTo>
                  <a:pt x="7348" y="4439"/>
                </a:lnTo>
              </a:path>
            </a:pathLst>
          </a:custGeom>
          <a:solidFill>
            <a:schemeClr val="accent2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487481" y="2677265"/>
            <a:ext cx="1489437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15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内容：企业可通过培训和实践，提升员工逻辑思维能力。如某企业通过案例分析，培养员工逻辑分析能力。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4942840" y="4554085"/>
            <a:ext cx="2306320" cy="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sp>
        <p:nvSpPr>
          <p:cNvPr id="10" name="标题 1"/>
          <p:cNvSpPr txBox="1"/>
          <p:nvPr/>
        </p:nvSpPr>
        <p:spPr>
          <a:xfrm>
            <a:off x="1166223" y="4771177"/>
            <a:ext cx="9846853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逻辑链建立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优化路径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435541" y="2012860"/>
            <a:ext cx="2878407" cy="2111375"/>
          </a:xfrm>
          <a:custGeom>
            <a:avLst/>
            <a:gdLst>
              <a:gd name="T0" fmla="*/ 7349 w 9135"/>
              <a:gd name="T1" fmla="*/ 4439 h 4440"/>
              <a:gd name="T2" fmla="*/ 0 w 9135"/>
              <a:gd name="T3" fmla="*/ 4439 h 4440"/>
              <a:gd name="T4" fmla="*/ 1786 w 9135"/>
              <a:gd name="T5" fmla="*/ 2219 h 4440"/>
              <a:gd name="T6" fmla="*/ 0 w 9135"/>
              <a:gd name="T7" fmla="*/ 0 h 4440"/>
              <a:gd name="T8" fmla="*/ 7349 w 9135"/>
              <a:gd name="T9" fmla="*/ 0 h 4440"/>
              <a:gd name="T10" fmla="*/ 9134 w 9135"/>
              <a:gd name="T11" fmla="*/ 2219 h 4440"/>
              <a:gd name="T12" fmla="*/ 7349 w 9135"/>
              <a:gd name="T13" fmla="*/ 4439 h 4440"/>
            </a:gdLst>
            <a:ahLst/>
            <a:cxnLst/>
            <a:rect l="0" t="0" r="r" b="b"/>
            <a:pathLst>
              <a:path w="9135" h="4440">
                <a:moveTo>
                  <a:pt x="7349" y="4439"/>
                </a:moveTo>
                <a:lnTo>
                  <a:pt x="0" y="4439"/>
                </a:lnTo>
                <a:lnTo>
                  <a:pt x="1786" y="2219"/>
                </a:lnTo>
                <a:lnTo>
                  <a:pt x="0" y="0"/>
                </a:lnTo>
                <a:lnTo>
                  <a:pt x="7349" y="0"/>
                </a:lnTo>
                <a:lnTo>
                  <a:pt x="9134" y="2219"/>
                </a:lnTo>
                <a:lnTo>
                  <a:pt x="7349" y="4439"/>
                </a:lnTo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229422" y="2688695"/>
            <a:ext cx="1547214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98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内容：从200+财务指标中筛选10个关键决策指标是信息过载处理的关键。企业需结合战略目标，筛选关键指标。如小赵报告中筛选出ROE、毛利率等关键指标。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879442" y="2012860"/>
            <a:ext cx="2877018" cy="2111375"/>
          </a:xfrm>
          <a:custGeom>
            <a:avLst/>
            <a:gdLst>
              <a:gd name="T0" fmla="*/ 7347 w 9133"/>
              <a:gd name="T1" fmla="*/ 4439 h 4440"/>
              <a:gd name="T2" fmla="*/ 0 w 9133"/>
              <a:gd name="T3" fmla="*/ 4439 h 4440"/>
              <a:gd name="T4" fmla="*/ 1784 w 9133"/>
              <a:gd name="T5" fmla="*/ 2219 h 4440"/>
              <a:gd name="T6" fmla="*/ 0 w 9133"/>
              <a:gd name="T7" fmla="*/ 0 h 4440"/>
              <a:gd name="T8" fmla="*/ 7347 w 9133"/>
              <a:gd name="T9" fmla="*/ 0 h 4440"/>
              <a:gd name="T10" fmla="*/ 9132 w 9133"/>
              <a:gd name="T11" fmla="*/ 2219 h 4440"/>
              <a:gd name="T12" fmla="*/ 7347 w 9133"/>
              <a:gd name="T13" fmla="*/ 4439 h 4440"/>
            </a:gdLst>
            <a:ahLst/>
            <a:cxnLst/>
            <a:rect l="0" t="0" r="r" b="b"/>
            <a:pathLst>
              <a:path w="9133" h="4440">
                <a:moveTo>
                  <a:pt x="7347" y="4439"/>
                </a:moveTo>
                <a:lnTo>
                  <a:pt x="0" y="4439"/>
                </a:lnTo>
                <a:lnTo>
                  <a:pt x="1784" y="2219"/>
                </a:lnTo>
                <a:lnTo>
                  <a:pt x="0" y="0"/>
                </a:lnTo>
                <a:lnTo>
                  <a:pt x="7347" y="0"/>
                </a:lnTo>
                <a:lnTo>
                  <a:pt x="9132" y="2219"/>
                </a:lnTo>
                <a:lnTo>
                  <a:pt x="7347" y="4439"/>
                </a:lnTo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672097" y="2669645"/>
            <a:ext cx="1515708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15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内容：企业需定期更新指标体系，适应市场变化。如行业环境变化，企业需重新筛选关键指标。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658186" y="2012860"/>
            <a:ext cx="2877019" cy="2111375"/>
          </a:xfrm>
          <a:custGeom>
            <a:avLst/>
            <a:gdLst>
              <a:gd name="T0" fmla="*/ 7348 w 9133"/>
              <a:gd name="T1" fmla="*/ 4439 h 4440"/>
              <a:gd name="T2" fmla="*/ 0 w 9133"/>
              <a:gd name="T3" fmla="*/ 4439 h 4440"/>
              <a:gd name="T4" fmla="*/ 1785 w 9133"/>
              <a:gd name="T5" fmla="*/ 2219 h 4440"/>
              <a:gd name="T6" fmla="*/ 0 w 9133"/>
              <a:gd name="T7" fmla="*/ 0 h 4440"/>
              <a:gd name="T8" fmla="*/ 7348 w 9133"/>
              <a:gd name="T9" fmla="*/ 0 h 4440"/>
              <a:gd name="T10" fmla="*/ 9132 w 9133"/>
              <a:gd name="T11" fmla="*/ 2219 h 4440"/>
              <a:gd name="T12" fmla="*/ 7348 w 9133"/>
              <a:gd name="T13" fmla="*/ 4439 h 4440"/>
            </a:gdLst>
            <a:ahLst/>
            <a:cxnLst/>
            <a:rect l="0" t="0" r="r" b="b"/>
            <a:pathLst>
              <a:path w="9133" h="4440">
                <a:moveTo>
                  <a:pt x="7348" y="4439"/>
                </a:moveTo>
                <a:lnTo>
                  <a:pt x="0" y="4439"/>
                </a:lnTo>
                <a:lnTo>
                  <a:pt x="1785" y="2219"/>
                </a:lnTo>
                <a:lnTo>
                  <a:pt x="0" y="0"/>
                </a:lnTo>
                <a:lnTo>
                  <a:pt x="7348" y="0"/>
                </a:lnTo>
                <a:lnTo>
                  <a:pt x="9132" y="2219"/>
                </a:lnTo>
                <a:lnTo>
                  <a:pt x="7348" y="4439"/>
                </a:lnTo>
              </a:path>
            </a:pathLst>
          </a:custGeom>
          <a:solidFill>
            <a:schemeClr val="accent2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487481" y="2677265"/>
            <a:ext cx="1489437" cy="1106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15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内容：企业可通过建立指标体系，筛选关键指标。如某企业通过设定指标权重，筛选出关键指标。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4942840" y="4554085"/>
            <a:ext cx="2306320" cy="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sp>
        <p:nvSpPr>
          <p:cNvPr id="10" name="标题 1"/>
          <p:cNvSpPr txBox="1"/>
          <p:nvPr/>
        </p:nvSpPr>
        <p:spPr>
          <a:xfrm>
            <a:off x="1166223" y="4771177"/>
            <a:ext cx="9846853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关键指标筛选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信息过载处理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469650" y="1352780"/>
            <a:ext cx="3240000" cy="4538726"/>
          </a:xfrm>
          <a:custGeom>
            <a:avLst/>
            <a:gdLst>
              <a:gd name="connsiteX0" fmla="*/ 0 w 2736305"/>
              <a:gd name="connsiteY0" fmla="*/ 0 h 4538726"/>
              <a:gd name="connsiteX1" fmla="*/ 2736305 w 2736305"/>
              <a:gd name="connsiteY1" fmla="*/ 0 h 4538726"/>
              <a:gd name="connsiteX2" fmla="*/ 2736305 w 2736305"/>
              <a:gd name="connsiteY2" fmla="*/ 415323 h 4538726"/>
              <a:gd name="connsiteX3" fmla="*/ 2736305 w 2736305"/>
              <a:gd name="connsiteY3" fmla="*/ 4030627 h 4538726"/>
              <a:gd name="connsiteX4" fmla="*/ 2736305 w 2736305"/>
              <a:gd name="connsiteY4" fmla="*/ 4445950 h 4538726"/>
              <a:gd name="connsiteX5" fmla="*/ 2681199 w 2736305"/>
              <a:gd name="connsiteY5" fmla="*/ 4538726 h 4538726"/>
              <a:gd name="connsiteX6" fmla="*/ 55106 w 2736305"/>
              <a:gd name="connsiteY6" fmla="*/ 4538726 h 4538726"/>
              <a:gd name="connsiteX7" fmla="*/ 0 w 2736305"/>
              <a:gd name="connsiteY7" fmla="*/ 4445950 h 4538726"/>
              <a:gd name="connsiteX8" fmla="*/ 0 w 2736305"/>
              <a:gd name="connsiteY8" fmla="*/ 4030627 h 4538726"/>
              <a:gd name="connsiteX9" fmla="*/ 0 w 2736305"/>
              <a:gd name="connsiteY9" fmla="*/ 415323 h 4538726"/>
            </a:gdLst>
            <a:ahLst/>
            <a:cxnLst/>
            <a:rect l="l" t="t" r="r" b="b"/>
            <a:pathLst>
              <a:path w="2736305" h="4538726">
                <a:moveTo>
                  <a:pt x="0" y="0"/>
                </a:moveTo>
                <a:lnTo>
                  <a:pt x="2736305" y="0"/>
                </a:lnTo>
                <a:lnTo>
                  <a:pt x="2736305" y="415323"/>
                </a:lnTo>
                <a:lnTo>
                  <a:pt x="2736305" y="4030627"/>
                </a:lnTo>
                <a:lnTo>
                  <a:pt x="2736305" y="4445950"/>
                </a:lnTo>
                <a:cubicBezTo>
                  <a:pt x="2736305" y="4497110"/>
                  <a:pt x="2711602" y="4538726"/>
                  <a:pt x="2681199" y="4538726"/>
                </a:cubicBezTo>
                <a:lnTo>
                  <a:pt x="55106" y="4538726"/>
                </a:lnTo>
                <a:cubicBezTo>
                  <a:pt x="24703" y="4538726"/>
                  <a:pt x="0" y="4497110"/>
                  <a:pt x="0" y="4445950"/>
                </a:cubicBezTo>
                <a:lnTo>
                  <a:pt x="0" y="4030627"/>
                </a:lnTo>
                <a:lnTo>
                  <a:pt x="0" y="415323"/>
                </a:lnTo>
                <a:close/>
              </a:path>
            </a:pathLst>
          </a:custGeom>
          <a:solidFill>
            <a:schemeClr val="accent1"/>
          </a:solidFill>
          <a:ln w="19050" cap="sq">
            <a:solidFill>
              <a:schemeClr val="accent1"/>
            </a:solidFill>
          </a:ln>
        </p:spPr>
        <p:txBody>
          <a:bodyPr vert="horz" wrap="square" lIns="22860" tIns="45720" rIns="2286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278900" y="2838031"/>
            <a:ext cx="3240000" cy="3053477"/>
          </a:xfrm>
          <a:custGeom>
            <a:avLst/>
            <a:gdLst/>
            <a:ahLst/>
            <a:cxnLst/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114"/>
                </a:lnTo>
                <a:cubicBezTo>
                  <a:pt x="21600" y="21382"/>
                  <a:pt x="21405" y="21600"/>
                  <a:pt x="21165" y="21600"/>
                </a:cubicBezTo>
                <a:lnTo>
                  <a:pt x="435" y="21600"/>
                </a:lnTo>
                <a:cubicBezTo>
                  <a:pt x="195" y="21600"/>
                  <a:pt x="0" y="21382"/>
                  <a:pt x="0" y="211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1"/>
            </a:solidFill>
            <a:round/>
          </a:ln>
          <a:effectLst/>
        </p:spPr>
        <p:txBody>
          <a:bodyPr vert="horz" wrap="square" lIns="22860" tIns="22860" rIns="22860" bIns="228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278900" y="1352780"/>
            <a:ext cx="3240000" cy="1485250"/>
          </a:xfrm>
          <a:custGeom>
            <a:avLst/>
            <a:gdLst/>
            <a:ahLst/>
            <a:cxnLst/>
            <a:rect l="0" t="0" r="r" b="b"/>
            <a:pathLst>
              <a:path w="21600" h="21600" extrusionOk="0">
                <a:moveTo>
                  <a:pt x="435" y="0"/>
                </a:moveTo>
                <a:lnTo>
                  <a:pt x="21165" y="0"/>
                </a:lnTo>
                <a:cubicBezTo>
                  <a:pt x="21405" y="0"/>
                  <a:pt x="21600" y="387"/>
                  <a:pt x="21600" y="863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863"/>
                </a:lnTo>
                <a:cubicBezTo>
                  <a:pt x="0" y="387"/>
                  <a:pt x="195" y="0"/>
                  <a:pt x="435" y="0"/>
                </a:cubicBezTo>
                <a:close/>
              </a:path>
            </a:pathLst>
          </a:custGeom>
          <a:solidFill>
            <a:schemeClr val="accent1"/>
          </a:solidFill>
          <a:ln w="19050" cap="flat">
            <a:solidFill>
              <a:schemeClr val="accent1"/>
            </a:solidFill>
            <a:round/>
          </a:ln>
          <a:effectLst/>
        </p:spPr>
        <p:txBody>
          <a:bodyPr vert="horz" wrap="square" lIns="22860" tIns="22860" rIns="22860" bIns="228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2858143"/>
            <a:ext cx="3240000" cy="3053477"/>
          </a:xfrm>
          <a:custGeom>
            <a:avLst/>
            <a:gdLst/>
            <a:ahLst/>
            <a:cxnLst/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114"/>
                </a:lnTo>
                <a:cubicBezTo>
                  <a:pt x="21600" y="21382"/>
                  <a:pt x="21405" y="21600"/>
                  <a:pt x="21165" y="21600"/>
                </a:cubicBezTo>
                <a:lnTo>
                  <a:pt x="435" y="21600"/>
                </a:lnTo>
                <a:cubicBezTo>
                  <a:pt x="195" y="21600"/>
                  <a:pt x="0" y="21382"/>
                  <a:pt x="0" y="211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1"/>
            </a:solidFill>
            <a:round/>
          </a:ln>
          <a:effectLst/>
        </p:spPr>
        <p:txBody>
          <a:bodyPr vert="horz" wrap="square" lIns="22860" tIns="22860" rIns="22860" bIns="228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1352780"/>
            <a:ext cx="3240000" cy="1485250"/>
          </a:xfrm>
          <a:custGeom>
            <a:avLst/>
            <a:gdLst/>
            <a:ahLst/>
            <a:cxnLst/>
            <a:rect l="0" t="0" r="r" b="b"/>
            <a:pathLst>
              <a:path w="21600" h="21600" extrusionOk="0">
                <a:moveTo>
                  <a:pt x="435" y="0"/>
                </a:moveTo>
                <a:lnTo>
                  <a:pt x="21165" y="0"/>
                </a:lnTo>
                <a:cubicBezTo>
                  <a:pt x="21405" y="0"/>
                  <a:pt x="21600" y="387"/>
                  <a:pt x="21600" y="863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863"/>
                </a:lnTo>
                <a:cubicBezTo>
                  <a:pt x="0" y="387"/>
                  <a:pt x="195" y="0"/>
                  <a:pt x="435" y="0"/>
                </a:cubicBezTo>
                <a:close/>
              </a:path>
            </a:pathLst>
          </a:custGeom>
          <a:solidFill>
            <a:schemeClr val="accent1"/>
          </a:solidFill>
          <a:ln w="19050" cap="flat">
            <a:solidFill>
              <a:schemeClr val="accent1"/>
            </a:solidFill>
            <a:round/>
          </a:ln>
          <a:effectLst/>
        </p:spPr>
        <p:txBody>
          <a:bodyPr vert="horz" wrap="square" lIns="22860" tIns="22860" rIns="22860" bIns="2286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40400" y="3105230"/>
            <a:ext cx="2880000" cy="26351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内容：专项分析时的局部最优与整体协调存在矛盾。企业需整合各专项分析，构建综合评估体系，确保整体协调。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458900" y="3105230"/>
            <a:ext cx="2880000" cy="26351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内容：企业需培养员工系统思维能力，提升综合分析能力。如某企业通过培训，培养员工系统思维能力。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649650" y="3105230"/>
            <a:ext cx="2880000" cy="26351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内容：企业可通过建立综合分析框架，解决体系整合障碍。如某企业通过设定分析维度，整合各专项分析。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739759" y="1554764"/>
            <a:ext cx="1081282" cy="1081282"/>
          </a:xfrm>
          <a:prstGeom prst="ellipse">
            <a:avLst/>
          </a:prstGeom>
          <a:solidFill>
            <a:schemeClr val="bg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358259" y="1554764"/>
            <a:ext cx="1081282" cy="1081282"/>
          </a:xfrm>
          <a:prstGeom prst="ellipse">
            <a:avLst/>
          </a:prstGeom>
          <a:solidFill>
            <a:schemeClr val="bg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549009" y="1554764"/>
            <a:ext cx="1081282" cy="1081282"/>
          </a:xfrm>
          <a:prstGeom prst="ellipse">
            <a:avLst/>
          </a:prstGeom>
          <a:solidFill>
            <a:schemeClr val="bg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759063" y="1775483"/>
            <a:ext cx="661174" cy="63984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568313" y="1764819"/>
            <a:ext cx="661174" cy="661174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949813" y="1821964"/>
            <a:ext cx="661174" cy="546884"/>
          </a:xfrm>
          <a:custGeom>
            <a:avLst/>
            <a:gdLst>
              <a:gd name="connsiteX0" fmla="*/ 114387 w 870468"/>
              <a:gd name="connsiteY0" fmla="*/ 394297 h 720000"/>
              <a:gd name="connsiteX1" fmla="*/ 125598 w 870468"/>
              <a:gd name="connsiteY1" fmla="*/ 421319 h 720000"/>
              <a:gd name="connsiteX2" fmla="*/ 153878 w 870468"/>
              <a:gd name="connsiteY2" fmla="*/ 433051 h 720000"/>
              <a:gd name="connsiteX3" fmla="*/ 449972 w 870468"/>
              <a:gd name="connsiteY3" fmla="*/ 433051 h 720000"/>
              <a:gd name="connsiteX4" fmla="*/ 478295 w 870468"/>
              <a:gd name="connsiteY4" fmla="*/ 421319 h 720000"/>
              <a:gd name="connsiteX5" fmla="*/ 489465 w 870468"/>
              <a:gd name="connsiteY5" fmla="*/ 394297 h 720000"/>
              <a:gd name="connsiteX6" fmla="*/ 116266 w 870468"/>
              <a:gd name="connsiteY6" fmla="*/ 68594 h 720000"/>
              <a:gd name="connsiteX7" fmla="*/ 68708 w 870468"/>
              <a:gd name="connsiteY7" fmla="*/ 116152 h 720000"/>
              <a:gd name="connsiteX8" fmla="*/ 68708 w 870468"/>
              <a:gd name="connsiteY8" fmla="*/ 241561 h 720000"/>
              <a:gd name="connsiteX9" fmla="*/ 801875 w 870468"/>
              <a:gd name="connsiteY9" fmla="*/ 241561 h 720000"/>
              <a:gd name="connsiteX10" fmla="*/ 801875 w 870468"/>
              <a:gd name="connsiteY10" fmla="*/ 116152 h 720000"/>
              <a:gd name="connsiteX11" fmla="*/ 754317 w 870468"/>
              <a:gd name="connsiteY11" fmla="*/ 68594 h 720000"/>
              <a:gd name="connsiteX12" fmla="*/ 598821 w 870468"/>
              <a:gd name="connsiteY12" fmla="*/ 68594 h 720000"/>
              <a:gd name="connsiteX13" fmla="*/ 116266 w 870468"/>
              <a:gd name="connsiteY13" fmla="*/ 0 h 720000"/>
              <a:gd name="connsiteX14" fmla="*/ 598821 w 870468"/>
              <a:gd name="connsiteY14" fmla="*/ 0 h 720000"/>
              <a:gd name="connsiteX15" fmla="*/ 754317 w 870468"/>
              <a:gd name="connsiteY15" fmla="*/ 0 h 720000"/>
              <a:gd name="connsiteX16" fmla="*/ 870468 w 870468"/>
              <a:gd name="connsiteY16" fmla="*/ 116152 h 720000"/>
              <a:gd name="connsiteX17" fmla="*/ 870468 w 870468"/>
              <a:gd name="connsiteY17" fmla="*/ 360001 h 720000"/>
              <a:gd name="connsiteX18" fmla="*/ 870468 w 870468"/>
              <a:gd name="connsiteY18" fmla="*/ 603736 h 720000"/>
              <a:gd name="connsiteX19" fmla="*/ 754317 w 870468"/>
              <a:gd name="connsiteY19" fmla="*/ 720000 h 720000"/>
              <a:gd name="connsiteX20" fmla="*/ 598821 w 870468"/>
              <a:gd name="connsiteY20" fmla="*/ 720000 h 720000"/>
              <a:gd name="connsiteX21" fmla="*/ 116266 w 870468"/>
              <a:gd name="connsiteY21" fmla="*/ 720000 h 720000"/>
              <a:gd name="connsiteX22" fmla="*/ 115 w 870468"/>
              <a:gd name="connsiteY22" fmla="*/ 603850 h 720000"/>
              <a:gd name="connsiteX23" fmla="*/ 115 w 870468"/>
              <a:gd name="connsiteY23" fmla="*/ 360279 h 720000"/>
              <a:gd name="connsiteX24" fmla="*/ 0 w 870468"/>
              <a:gd name="connsiteY24" fmla="*/ 360001 h 720000"/>
              <a:gd name="connsiteX25" fmla="*/ 115 w 870468"/>
              <a:gd name="connsiteY25" fmla="*/ 359723 h 720000"/>
              <a:gd name="connsiteX26" fmla="*/ 115 w 870468"/>
              <a:gd name="connsiteY26" fmla="*/ 116152 h 720000"/>
              <a:gd name="connsiteX27" fmla="*/ 116266 w 870468"/>
              <a:gd name="connsiteY27" fmla="*/ 0 h 720000"/>
            </a:gdLst>
            <a:ahLst/>
            <a:cxnLst/>
            <a:rect l="l" t="t" r="r" b="b"/>
            <a:pathLst>
              <a:path w="870468" h="720000">
                <a:moveTo>
                  <a:pt x="114387" y="394297"/>
                </a:moveTo>
                <a:lnTo>
                  <a:pt x="125598" y="421319"/>
                </a:lnTo>
                <a:cubicBezTo>
                  <a:pt x="132843" y="428564"/>
                  <a:pt x="142846" y="433051"/>
                  <a:pt x="153878" y="433051"/>
                </a:cubicBezTo>
                <a:lnTo>
                  <a:pt x="449972" y="433051"/>
                </a:lnTo>
                <a:cubicBezTo>
                  <a:pt x="461061" y="433051"/>
                  <a:pt x="471064" y="428564"/>
                  <a:pt x="478295" y="421319"/>
                </a:cubicBezTo>
                <a:lnTo>
                  <a:pt x="489465" y="394297"/>
                </a:lnTo>
                <a:close/>
                <a:moveTo>
                  <a:pt x="116266" y="68594"/>
                </a:moveTo>
                <a:cubicBezTo>
                  <a:pt x="89972" y="68594"/>
                  <a:pt x="68708" y="89972"/>
                  <a:pt x="68708" y="116152"/>
                </a:cubicBezTo>
                <a:lnTo>
                  <a:pt x="68708" y="241561"/>
                </a:lnTo>
                <a:lnTo>
                  <a:pt x="801875" y="241561"/>
                </a:lnTo>
                <a:lnTo>
                  <a:pt x="801875" y="116152"/>
                </a:lnTo>
                <a:cubicBezTo>
                  <a:pt x="801875" y="89858"/>
                  <a:pt x="780497" y="68594"/>
                  <a:pt x="754317" y="68594"/>
                </a:cubicBezTo>
                <a:lnTo>
                  <a:pt x="598821" y="68594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2"/>
                </a:cubicBezTo>
                <a:lnTo>
                  <a:pt x="870468" y="360001"/>
                </a:lnTo>
                <a:lnTo>
                  <a:pt x="870468" y="603736"/>
                </a:lnTo>
                <a:cubicBezTo>
                  <a:pt x="870468" y="667870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70"/>
                  <a:pt x="115" y="603850"/>
                </a:cubicBezTo>
                <a:lnTo>
                  <a:pt x="115" y="360279"/>
                </a:lnTo>
                <a:lnTo>
                  <a:pt x="0" y="360001"/>
                </a:lnTo>
                <a:lnTo>
                  <a:pt x="115" y="359723"/>
                </a:lnTo>
                <a:lnTo>
                  <a:pt x="115" y="116152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accent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4786630" y="2838031"/>
            <a:ext cx="2606040" cy="0"/>
          </a:xfrm>
          <a:prstGeom prst="line">
            <a:avLst/>
          </a:prstGeom>
          <a:noFill/>
          <a:ln w="19050" cap="sq">
            <a:solidFill>
              <a:schemeClr val="bg1"/>
            </a:solidFill>
            <a:miter/>
          </a:ln>
        </p:spPr>
      </p:cxnSp>
      <p:sp>
        <p:nvSpPr>
          <p:cNvPr id="18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体系整合障碍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12700" y="3538109"/>
            <a:ext cx="12204700" cy="508861"/>
          </a:xfrm>
          <a:custGeom>
            <a:avLst/>
            <a:gdLst>
              <a:gd name="connsiteX0" fmla="*/ 0 w 12204700"/>
              <a:gd name="connsiteY0" fmla="*/ 343761 h 508861"/>
              <a:gd name="connsiteX1" fmla="*/ 2286000 w 12204700"/>
              <a:gd name="connsiteY1" fmla="*/ 861 h 508861"/>
              <a:gd name="connsiteX2" fmla="*/ 5588000 w 12204700"/>
              <a:gd name="connsiteY2" fmla="*/ 432661 h 508861"/>
              <a:gd name="connsiteX3" fmla="*/ 8788400 w 12204700"/>
              <a:gd name="connsiteY3" fmla="*/ 64361 h 508861"/>
              <a:gd name="connsiteX4" fmla="*/ 12204700 w 12204700"/>
              <a:gd name="connsiteY4" fmla="*/ 508861 h 508861"/>
            </a:gdLst>
            <a:ahLst/>
            <a:cxnLst/>
            <a:rect l="l" t="t" r="r" b="b"/>
            <a:pathLst>
              <a:path w="12204700" h="508861">
                <a:moveTo>
                  <a:pt x="0" y="343761"/>
                </a:moveTo>
                <a:cubicBezTo>
                  <a:pt x="677333" y="164902"/>
                  <a:pt x="1354667" y="-13956"/>
                  <a:pt x="2286000" y="861"/>
                </a:cubicBezTo>
                <a:cubicBezTo>
                  <a:pt x="3217333" y="15678"/>
                  <a:pt x="4504267" y="422078"/>
                  <a:pt x="5588000" y="432661"/>
                </a:cubicBezTo>
                <a:cubicBezTo>
                  <a:pt x="6671733" y="443244"/>
                  <a:pt x="7685617" y="51661"/>
                  <a:pt x="8788400" y="64361"/>
                </a:cubicBezTo>
                <a:cubicBezTo>
                  <a:pt x="9891183" y="77061"/>
                  <a:pt x="11047941" y="292961"/>
                  <a:pt x="12204700" y="508861"/>
                </a:cubicBezTo>
              </a:path>
            </a:pathLst>
          </a:cu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-50800" y="3513570"/>
            <a:ext cx="12268200" cy="457200"/>
          </a:xfrm>
          <a:custGeom>
            <a:avLst/>
            <a:gdLst>
              <a:gd name="connsiteX0" fmla="*/ 0 w 12268200"/>
              <a:gd name="connsiteY0" fmla="*/ 0 h 457200"/>
              <a:gd name="connsiteX1" fmla="*/ 2260600 w 12268200"/>
              <a:gd name="connsiteY1" fmla="*/ 342900 h 457200"/>
              <a:gd name="connsiteX2" fmla="*/ 6210300 w 12268200"/>
              <a:gd name="connsiteY2" fmla="*/ 177800 h 457200"/>
              <a:gd name="connsiteX3" fmla="*/ 9639300 w 12268200"/>
              <a:gd name="connsiteY3" fmla="*/ 457200 h 457200"/>
              <a:gd name="connsiteX4" fmla="*/ 12268200 w 12268200"/>
              <a:gd name="connsiteY4" fmla="*/ 177800 h 457200"/>
            </a:gdLst>
            <a:ahLst/>
            <a:cxnLst/>
            <a:rect l="l" t="t" r="r" b="b"/>
            <a:pathLst>
              <a:path w="12268200" h="457200">
                <a:moveTo>
                  <a:pt x="0" y="0"/>
                </a:moveTo>
                <a:cubicBezTo>
                  <a:pt x="612775" y="156633"/>
                  <a:pt x="1225550" y="313267"/>
                  <a:pt x="2260600" y="342900"/>
                </a:cubicBezTo>
                <a:cubicBezTo>
                  <a:pt x="3295650" y="372533"/>
                  <a:pt x="4980517" y="158750"/>
                  <a:pt x="6210300" y="177800"/>
                </a:cubicBezTo>
                <a:cubicBezTo>
                  <a:pt x="7440083" y="196850"/>
                  <a:pt x="8629650" y="457200"/>
                  <a:pt x="9639300" y="457200"/>
                </a:cubicBezTo>
                <a:cubicBezTo>
                  <a:pt x="10648950" y="457200"/>
                  <a:pt x="11458575" y="317500"/>
                  <a:pt x="12268200" y="177800"/>
                </a:cubicBezTo>
              </a:path>
            </a:pathLst>
          </a:custGeom>
          <a:noFill/>
          <a:ln w="12700" cap="sq">
            <a:solidFill>
              <a:schemeClr val="accent1">
                <a:alpha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25400" y="3246870"/>
            <a:ext cx="12230100" cy="927595"/>
          </a:xfrm>
          <a:custGeom>
            <a:avLst/>
            <a:gdLst>
              <a:gd name="connsiteX0" fmla="*/ 0 w 12230100"/>
              <a:gd name="connsiteY0" fmla="*/ 0 h 927595"/>
              <a:gd name="connsiteX1" fmla="*/ 2489200 w 12230100"/>
              <a:gd name="connsiteY1" fmla="*/ 927100 h 927595"/>
              <a:gd name="connsiteX2" fmla="*/ 5842000 w 12230100"/>
              <a:gd name="connsiteY2" fmla="*/ 139700 h 927595"/>
              <a:gd name="connsiteX3" fmla="*/ 9258300 w 12230100"/>
              <a:gd name="connsiteY3" fmla="*/ 889000 h 927595"/>
              <a:gd name="connsiteX4" fmla="*/ 12230100 w 12230100"/>
              <a:gd name="connsiteY4" fmla="*/ 127000 h 927595"/>
            </a:gdLst>
            <a:ahLst/>
            <a:cxnLst/>
            <a:rect l="l" t="t" r="r" b="b"/>
            <a:pathLst>
              <a:path w="12230100" h="927595">
                <a:moveTo>
                  <a:pt x="0" y="0"/>
                </a:moveTo>
                <a:cubicBezTo>
                  <a:pt x="757766" y="451908"/>
                  <a:pt x="1515533" y="903817"/>
                  <a:pt x="2489200" y="927100"/>
                </a:cubicBezTo>
                <a:cubicBezTo>
                  <a:pt x="3462867" y="950383"/>
                  <a:pt x="4713817" y="146050"/>
                  <a:pt x="5842000" y="139700"/>
                </a:cubicBezTo>
                <a:cubicBezTo>
                  <a:pt x="6970183" y="133350"/>
                  <a:pt x="8193617" y="891117"/>
                  <a:pt x="9258300" y="889000"/>
                </a:cubicBezTo>
                <a:cubicBezTo>
                  <a:pt x="10322983" y="886883"/>
                  <a:pt x="11276541" y="506941"/>
                  <a:pt x="12230100" y="127000"/>
                </a:cubicBezTo>
              </a:path>
            </a:pathLst>
          </a:cu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431922" y="3441863"/>
            <a:ext cx="135813" cy="135813"/>
          </a:xfrm>
          <a:prstGeom prst="ellipse">
            <a:avLst/>
          </a:prstGeom>
          <a:solidFill>
            <a:schemeClr val="accent1"/>
          </a:solidFill>
          <a:ln w="41275" cap="sq">
            <a:solidFill>
              <a:schemeClr val="bg1"/>
            </a:solidFill>
            <a:miter/>
          </a:ln>
          <a:effectLst>
            <a:outerShdw blurRad="127000" sx="102000" sy="102000" algn="ctr" rotWithShape="0">
              <a:schemeClr val="accent1">
                <a:lumMod val="90000"/>
                <a:lumOff val="1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769304" y="3840063"/>
            <a:ext cx="135813" cy="135813"/>
          </a:xfrm>
          <a:prstGeom prst="ellipse">
            <a:avLst/>
          </a:prstGeom>
          <a:solidFill>
            <a:schemeClr val="accent1"/>
          </a:solidFill>
          <a:ln w="41275" cap="sq">
            <a:solidFill>
              <a:schemeClr val="bg1"/>
            </a:solidFill>
            <a:miter/>
          </a:ln>
          <a:effectLst>
            <a:outerShdw blurRad="127000" sx="102000" sy="102000" algn="ctr" rotWithShape="0">
              <a:schemeClr val="accent1">
                <a:lumMod val="90000"/>
                <a:lumOff val="1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009418" y="3469428"/>
            <a:ext cx="135813" cy="135813"/>
          </a:xfrm>
          <a:prstGeom prst="ellipse">
            <a:avLst/>
          </a:prstGeom>
          <a:solidFill>
            <a:schemeClr val="accent1"/>
          </a:solidFill>
          <a:ln w="41275" cap="sq">
            <a:solidFill>
              <a:schemeClr val="bg1"/>
            </a:solidFill>
            <a:miter/>
          </a:ln>
          <a:effectLst>
            <a:outerShdw blurRad="127000" sx="102000" sy="102000" algn="ctr" rotWithShape="0">
              <a:schemeClr val="accent1">
                <a:lumMod val="90000"/>
                <a:lumOff val="1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23404" y="2083464"/>
            <a:ext cx="3752849" cy="1238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内容：短期财务表现与长期战略投入需权衡。企业需在短期财务表现和长期战略投入之间找到平衡，确保可持续发展。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3404" y="1286496"/>
            <a:ext cx="3752849" cy="6951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200900" y="2100945"/>
            <a:ext cx="3752849" cy="1238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内容：企业需关注市场动态，及时调整战略。如市场环境变化，企业需重新评估短期和长期战略投入。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200900" y="1303977"/>
            <a:ext cx="3752849" cy="6951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960786" y="4868476"/>
            <a:ext cx="3752849" cy="12642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内容：企业可通过建立动态评估体系，解决动态平衡问题。如某企业通过设定评估周期，定期评估短期和长期表现。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960786" y="4071509"/>
            <a:ext cx="3752848" cy="6951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动态平衡把控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03440" y="2011680"/>
            <a:ext cx="2989736" cy="3817620"/>
          </a:xfrm>
          <a:custGeom>
            <a:avLst/>
            <a:gdLst>
              <a:gd name="connsiteX0" fmla="*/ 201239 w 2989736"/>
              <a:gd name="connsiteY0" fmla="*/ 0 h 4113711"/>
              <a:gd name="connsiteX1" fmla="*/ 1220988 w 2989736"/>
              <a:gd name="connsiteY1" fmla="*/ 0 h 4113711"/>
              <a:gd name="connsiteX2" fmla="*/ 1220549 w 2989736"/>
              <a:gd name="connsiteY2" fmla="*/ 4356 h 4113711"/>
              <a:gd name="connsiteX3" fmla="*/ 1494869 w 2989736"/>
              <a:gd name="connsiteY3" fmla="*/ 278676 h 4113711"/>
              <a:gd name="connsiteX4" fmla="*/ 1769189 w 2989736"/>
              <a:gd name="connsiteY4" fmla="*/ 4356 h 4113711"/>
              <a:gd name="connsiteX5" fmla="*/ 1768750 w 2989736"/>
              <a:gd name="connsiteY5" fmla="*/ 0 h 4113711"/>
              <a:gd name="connsiteX6" fmla="*/ 2788497 w 2989736"/>
              <a:gd name="connsiteY6" fmla="*/ 0 h 4113711"/>
              <a:gd name="connsiteX7" fmla="*/ 2989736 w 2989736"/>
              <a:gd name="connsiteY7" fmla="*/ 201239 h 4113711"/>
              <a:gd name="connsiteX8" fmla="*/ 2989736 w 2989736"/>
              <a:gd name="connsiteY8" fmla="*/ 3912472 h 4113711"/>
              <a:gd name="connsiteX9" fmla="*/ 2788497 w 2989736"/>
              <a:gd name="connsiteY9" fmla="*/ 4113711 h 4113711"/>
              <a:gd name="connsiteX10" fmla="*/ 201239 w 2989736"/>
              <a:gd name="connsiteY10" fmla="*/ 4113711 h 4113711"/>
              <a:gd name="connsiteX11" fmla="*/ 0 w 2989736"/>
              <a:gd name="connsiteY11" fmla="*/ 3912472 h 4113711"/>
              <a:gd name="connsiteX12" fmla="*/ 0 w 2989736"/>
              <a:gd name="connsiteY12" fmla="*/ 201239 h 4113711"/>
              <a:gd name="connsiteX13" fmla="*/ 201239 w 2989736"/>
              <a:gd name="connsiteY13" fmla="*/ 0 h 4113711"/>
            </a:gdLst>
            <a:ahLst/>
            <a:cxnLst/>
            <a:rect l="l" t="t" r="r" b="b"/>
            <a:pathLst>
              <a:path w="2989736" h="4113711">
                <a:moveTo>
                  <a:pt x="201239" y="0"/>
                </a:moveTo>
                <a:lnTo>
                  <a:pt x="1220988" y="0"/>
                </a:lnTo>
                <a:lnTo>
                  <a:pt x="1220549" y="4356"/>
                </a:lnTo>
                <a:cubicBezTo>
                  <a:pt x="1220549" y="155859"/>
                  <a:pt x="1343366" y="278676"/>
                  <a:pt x="1494869" y="278676"/>
                </a:cubicBezTo>
                <a:cubicBezTo>
                  <a:pt x="1646372" y="278676"/>
                  <a:pt x="1769189" y="155859"/>
                  <a:pt x="1769189" y="4356"/>
                </a:cubicBezTo>
                <a:lnTo>
                  <a:pt x="1768750" y="0"/>
                </a:lnTo>
                <a:lnTo>
                  <a:pt x="2788497" y="0"/>
                </a:lnTo>
                <a:cubicBezTo>
                  <a:pt x="2899638" y="0"/>
                  <a:pt x="2989736" y="90098"/>
                  <a:pt x="2989736" y="201239"/>
                </a:cubicBezTo>
                <a:lnTo>
                  <a:pt x="2989736" y="3912472"/>
                </a:lnTo>
                <a:cubicBezTo>
                  <a:pt x="2989736" y="4023613"/>
                  <a:pt x="2899638" y="4113711"/>
                  <a:pt x="2788497" y="4113711"/>
                </a:cubicBezTo>
                <a:lnTo>
                  <a:pt x="201239" y="4113711"/>
                </a:lnTo>
                <a:cubicBezTo>
                  <a:pt x="90098" y="4113711"/>
                  <a:pt x="0" y="4023613"/>
                  <a:pt x="0" y="3912472"/>
                </a:cubicBezTo>
                <a:lnTo>
                  <a:pt x="0" y="201239"/>
                </a:lnTo>
                <a:cubicBezTo>
                  <a:pt x="0" y="90098"/>
                  <a:pt x="90098" y="0"/>
                  <a:pt x="201239" y="0"/>
                </a:cubicBezTo>
                <a:close/>
              </a:path>
            </a:pathLst>
          </a:custGeom>
          <a:solidFill>
            <a:schemeClr val="bg1"/>
          </a:solidFill>
          <a:ln w="5715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1883816" y="3752695"/>
            <a:ext cx="1028986" cy="3431218"/>
          </a:xfrm>
          <a:custGeom>
            <a:avLst/>
            <a:gdLst>
              <a:gd name="connsiteX0" fmla="*/ 0 w 1197713"/>
              <a:gd name="connsiteY0" fmla="*/ 1737909 h 3475818"/>
              <a:gd name="connsiteX1" fmla="*/ 1064655 w 1197713"/>
              <a:gd name="connsiteY1" fmla="*/ 49729 h 3475818"/>
              <a:gd name="connsiteX2" fmla="*/ 1197713 w 1197713"/>
              <a:gd name="connsiteY2" fmla="*/ 0 h 3475818"/>
              <a:gd name="connsiteX3" fmla="*/ 1197713 w 1197713"/>
              <a:gd name="connsiteY3" fmla="*/ 3475818 h 3475818"/>
              <a:gd name="connsiteX4" fmla="*/ 1064654 w 1197713"/>
              <a:gd name="connsiteY4" fmla="*/ 3426090 h 3475818"/>
              <a:gd name="connsiteX5" fmla="*/ 0 w 1197713"/>
              <a:gd name="connsiteY5" fmla="*/ 1737909 h 3475818"/>
            </a:gdLst>
            <a:ahLst/>
            <a:cxnLst/>
            <a:rect l="l" t="t" r="r" b="b"/>
            <a:pathLst>
              <a:path w="1197713" h="3475818">
                <a:moveTo>
                  <a:pt x="0" y="1737909"/>
                </a:moveTo>
                <a:cubicBezTo>
                  <a:pt x="0" y="972929"/>
                  <a:pt x="440634" y="318277"/>
                  <a:pt x="1064655" y="49729"/>
                </a:cubicBezTo>
                <a:lnTo>
                  <a:pt x="1197713" y="0"/>
                </a:lnTo>
                <a:lnTo>
                  <a:pt x="1197713" y="3475818"/>
                </a:lnTo>
                <a:lnTo>
                  <a:pt x="1064654" y="3426090"/>
                </a:lnTo>
                <a:cubicBezTo>
                  <a:pt x="440633" y="3157541"/>
                  <a:pt x="0" y="2502889"/>
                  <a:pt x="0" y="1737909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78933" y="2552700"/>
            <a:ext cx="2438749" cy="23676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内容：对比分析恒大集团暴雷前3年的综合评分变化（2018- 2020），探讨其财务风险预警信号。通过案例分析，培养学生的风险识别能力。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589243" y="5259475"/>
            <a:ext cx="1618130" cy="5515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94781" y="1374140"/>
            <a:ext cx="2989736" cy="3817620"/>
          </a:xfrm>
          <a:custGeom>
            <a:avLst/>
            <a:gdLst>
              <a:gd name="connsiteX0" fmla="*/ 201239 w 2989736"/>
              <a:gd name="connsiteY0" fmla="*/ 0 h 4113711"/>
              <a:gd name="connsiteX1" fmla="*/ 1220988 w 2989736"/>
              <a:gd name="connsiteY1" fmla="*/ 0 h 4113711"/>
              <a:gd name="connsiteX2" fmla="*/ 1220549 w 2989736"/>
              <a:gd name="connsiteY2" fmla="*/ 4356 h 4113711"/>
              <a:gd name="connsiteX3" fmla="*/ 1494869 w 2989736"/>
              <a:gd name="connsiteY3" fmla="*/ 278676 h 4113711"/>
              <a:gd name="connsiteX4" fmla="*/ 1769189 w 2989736"/>
              <a:gd name="connsiteY4" fmla="*/ 4356 h 4113711"/>
              <a:gd name="connsiteX5" fmla="*/ 1768750 w 2989736"/>
              <a:gd name="connsiteY5" fmla="*/ 0 h 4113711"/>
              <a:gd name="connsiteX6" fmla="*/ 2788497 w 2989736"/>
              <a:gd name="connsiteY6" fmla="*/ 0 h 4113711"/>
              <a:gd name="connsiteX7" fmla="*/ 2989736 w 2989736"/>
              <a:gd name="connsiteY7" fmla="*/ 201239 h 4113711"/>
              <a:gd name="connsiteX8" fmla="*/ 2989736 w 2989736"/>
              <a:gd name="connsiteY8" fmla="*/ 3912472 h 4113711"/>
              <a:gd name="connsiteX9" fmla="*/ 2788497 w 2989736"/>
              <a:gd name="connsiteY9" fmla="*/ 4113711 h 4113711"/>
              <a:gd name="connsiteX10" fmla="*/ 201239 w 2989736"/>
              <a:gd name="connsiteY10" fmla="*/ 4113711 h 4113711"/>
              <a:gd name="connsiteX11" fmla="*/ 0 w 2989736"/>
              <a:gd name="connsiteY11" fmla="*/ 3912472 h 4113711"/>
              <a:gd name="connsiteX12" fmla="*/ 0 w 2989736"/>
              <a:gd name="connsiteY12" fmla="*/ 201239 h 4113711"/>
              <a:gd name="connsiteX13" fmla="*/ 201239 w 2989736"/>
              <a:gd name="connsiteY13" fmla="*/ 0 h 4113711"/>
            </a:gdLst>
            <a:ahLst/>
            <a:cxnLst/>
            <a:rect l="l" t="t" r="r" b="b"/>
            <a:pathLst>
              <a:path w="2989736" h="4113711">
                <a:moveTo>
                  <a:pt x="201239" y="0"/>
                </a:moveTo>
                <a:lnTo>
                  <a:pt x="1220988" y="0"/>
                </a:lnTo>
                <a:lnTo>
                  <a:pt x="1220549" y="4356"/>
                </a:lnTo>
                <a:cubicBezTo>
                  <a:pt x="1220549" y="155859"/>
                  <a:pt x="1343366" y="278676"/>
                  <a:pt x="1494869" y="278676"/>
                </a:cubicBezTo>
                <a:cubicBezTo>
                  <a:pt x="1646372" y="278676"/>
                  <a:pt x="1769189" y="155859"/>
                  <a:pt x="1769189" y="4356"/>
                </a:cubicBezTo>
                <a:lnTo>
                  <a:pt x="1768750" y="0"/>
                </a:lnTo>
                <a:lnTo>
                  <a:pt x="2788497" y="0"/>
                </a:lnTo>
                <a:cubicBezTo>
                  <a:pt x="2899638" y="0"/>
                  <a:pt x="2989736" y="90098"/>
                  <a:pt x="2989736" y="201239"/>
                </a:cubicBezTo>
                <a:lnTo>
                  <a:pt x="2989736" y="3912472"/>
                </a:lnTo>
                <a:cubicBezTo>
                  <a:pt x="2989736" y="4023613"/>
                  <a:pt x="2899638" y="4113711"/>
                  <a:pt x="2788497" y="4113711"/>
                </a:cubicBezTo>
                <a:lnTo>
                  <a:pt x="201239" y="4113711"/>
                </a:lnTo>
                <a:cubicBezTo>
                  <a:pt x="90098" y="4113711"/>
                  <a:pt x="0" y="4023613"/>
                  <a:pt x="0" y="3912472"/>
                </a:cubicBezTo>
                <a:lnTo>
                  <a:pt x="0" y="201239"/>
                </a:lnTo>
                <a:cubicBezTo>
                  <a:pt x="0" y="90098"/>
                  <a:pt x="90098" y="0"/>
                  <a:pt x="201239" y="0"/>
                </a:cubicBezTo>
                <a:close/>
              </a:path>
            </a:pathLst>
          </a:custGeom>
          <a:solidFill>
            <a:schemeClr val="bg1"/>
          </a:solidFill>
          <a:ln w="571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5575158" y="3115154"/>
            <a:ext cx="1028984" cy="3431218"/>
          </a:xfrm>
          <a:custGeom>
            <a:avLst/>
            <a:gdLst>
              <a:gd name="connsiteX0" fmla="*/ 0 w 1197713"/>
              <a:gd name="connsiteY0" fmla="*/ 1737909 h 3475818"/>
              <a:gd name="connsiteX1" fmla="*/ 1064655 w 1197713"/>
              <a:gd name="connsiteY1" fmla="*/ 49729 h 3475818"/>
              <a:gd name="connsiteX2" fmla="*/ 1197713 w 1197713"/>
              <a:gd name="connsiteY2" fmla="*/ 0 h 3475818"/>
              <a:gd name="connsiteX3" fmla="*/ 1197713 w 1197713"/>
              <a:gd name="connsiteY3" fmla="*/ 3475818 h 3475818"/>
              <a:gd name="connsiteX4" fmla="*/ 1064654 w 1197713"/>
              <a:gd name="connsiteY4" fmla="*/ 3426090 h 3475818"/>
              <a:gd name="connsiteX5" fmla="*/ 0 w 1197713"/>
              <a:gd name="connsiteY5" fmla="*/ 1737909 h 3475818"/>
            </a:gdLst>
            <a:ahLst/>
            <a:cxnLst/>
            <a:rect l="l" t="t" r="r" b="b"/>
            <a:pathLst>
              <a:path w="1197713" h="3475818">
                <a:moveTo>
                  <a:pt x="0" y="1737909"/>
                </a:moveTo>
                <a:cubicBezTo>
                  <a:pt x="0" y="972929"/>
                  <a:pt x="440634" y="318277"/>
                  <a:pt x="1064655" y="49729"/>
                </a:cubicBezTo>
                <a:lnTo>
                  <a:pt x="1197713" y="0"/>
                </a:lnTo>
                <a:lnTo>
                  <a:pt x="1197713" y="3475818"/>
                </a:lnTo>
                <a:lnTo>
                  <a:pt x="1064654" y="3426090"/>
                </a:lnTo>
                <a:cubicBezTo>
                  <a:pt x="440633" y="3157541"/>
                  <a:pt x="0" y="2502889"/>
                  <a:pt x="0" y="1737909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870274" y="1915160"/>
            <a:ext cx="2438749" cy="23676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内容：企业可通过案例分析，提升员工风险识别能力。如某企业通过分析恒大案例，提升员工对财务风险的敏感度。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280584" y="4621935"/>
            <a:ext cx="1618130" cy="5515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286122" y="2011680"/>
            <a:ext cx="2989736" cy="3817620"/>
          </a:xfrm>
          <a:custGeom>
            <a:avLst/>
            <a:gdLst>
              <a:gd name="connsiteX0" fmla="*/ 201239 w 2989736"/>
              <a:gd name="connsiteY0" fmla="*/ 0 h 4113711"/>
              <a:gd name="connsiteX1" fmla="*/ 1220988 w 2989736"/>
              <a:gd name="connsiteY1" fmla="*/ 0 h 4113711"/>
              <a:gd name="connsiteX2" fmla="*/ 1220549 w 2989736"/>
              <a:gd name="connsiteY2" fmla="*/ 4356 h 4113711"/>
              <a:gd name="connsiteX3" fmla="*/ 1494869 w 2989736"/>
              <a:gd name="connsiteY3" fmla="*/ 278676 h 4113711"/>
              <a:gd name="connsiteX4" fmla="*/ 1769189 w 2989736"/>
              <a:gd name="connsiteY4" fmla="*/ 4356 h 4113711"/>
              <a:gd name="connsiteX5" fmla="*/ 1768750 w 2989736"/>
              <a:gd name="connsiteY5" fmla="*/ 0 h 4113711"/>
              <a:gd name="connsiteX6" fmla="*/ 2788497 w 2989736"/>
              <a:gd name="connsiteY6" fmla="*/ 0 h 4113711"/>
              <a:gd name="connsiteX7" fmla="*/ 2989736 w 2989736"/>
              <a:gd name="connsiteY7" fmla="*/ 201239 h 4113711"/>
              <a:gd name="connsiteX8" fmla="*/ 2989736 w 2989736"/>
              <a:gd name="connsiteY8" fmla="*/ 3912472 h 4113711"/>
              <a:gd name="connsiteX9" fmla="*/ 2788497 w 2989736"/>
              <a:gd name="connsiteY9" fmla="*/ 4113711 h 4113711"/>
              <a:gd name="connsiteX10" fmla="*/ 201239 w 2989736"/>
              <a:gd name="connsiteY10" fmla="*/ 4113711 h 4113711"/>
              <a:gd name="connsiteX11" fmla="*/ 0 w 2989736"/>
              <a:gd name="connsiteY11" fmla="*/ 3912472 h 4113711"/>
              <a:gd name="connsiteX12" fmla="*/ 0 w 2989736"/>
              <a:gd name="connsiteY12" fmla="*/ 201239 h 4113711"/>
              <a:gd name="connsiteX13" fmla="*/ 201239 w 2989736"/>
              <a:gd name="connsiteY13" fmla="*/ 0 h 4113711"/>
            </a:gdLst>
            <a:ahLst/>
            <a:cxnLst/>
            <a:rect l="l" t="t" r="r" b="b"/>
            <a:pathLst>
              <a:path w="2989736" h="4113711">
                <a:moveTo>
                  <a:pt x="201239" y="0"/>
                </a:moveTo>
                <a:lnTo>
                  <a:pt x="1220988" y="0"/>
                </a:lnTo>
                <a:lnTo>
                  <a:pt x="1220549" y="4356"/>
                </a:lnTo>
                <a:cubicBezTo>
                  <a:pt x="1220549" y="155859"/>
                  <a:pt x="1343366" y="278676"/>
                  <a:pt x="1494869" y="278676"/>
                </a:cubicBezTo>
                <a:cubicBezTo>
                  <a:pt x="1646372" y="278676"/>
                  <a:pt x="1769189" y="155859"/>
                  <a:pt x="1769189" y="4356"/>
                </a:cubicBezTo>
                <a:lnTo>
                  <a:pt x="1768750" y="0"/>
                </a:lnTo>
                <a:lnTo>
                  <a:pt x="2788497" y="0"/>
                </a:lnTo>
                <a:cubicBezTo>
                  <a:pt x="2899638" y="0"/>
                  <a:pt x="2989736" y="90098"/>
                  <a:pt x="2989736" y="201239"/>
                </a:cubicBezTo>
                <a:lnTo>
                  <a:pt x="2989736" y="3912472"/>
                </a:lnTo>
                <a:cubicBezTo>
                  <a:pt x="2989736" y="4023613"/>
                  <a:pt x="2899638" y="4113711"/>
                  <a:pt x="2788497" y="4113711"/>
                </a:cubicBezTo>
                <a:lnTo>
                  <a:pt x="201239" y="4113711"/>
                </a:lnTo>
                <a:cubicBezTo>
                  <a:pt x="90098" y="4113711"/>
                  <a:pt x="0" y="4023613"/>
                  <a:pt x="0" y="3912472"/>
                </a:cubicBezTo>
                <a:lnTo>
                  <a:pt x="0" y="201239"/>
                </a:lnTo>
                <a:cubicBezTo>
                  <a:pt x="0" y="90098"/>
                  <a:pt x="90098" y="0"/>
                  <a:pt x="201239" y="0"/>
                </a:cubicBezTo>
                <a:close/>
              </a:path>
            </a:pathLst>
          </a:custGeom>
          <a:solidFill>
            <a:schemeClr val="bg1"/>
          </a:solidFill>
          <a:ln w="5715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>
            <a:off x="9266498" y="3752694"/>
            <a:ext cx="1028985" cy="3431218"/>
          </a:xfrm>
          <a:custGeom>
            <a:avLst/>
            <a:gdLst>
              <a:gd name="connsiteX0" fmla="*/ 0 w 1197713"/>
              <a:gd name="connsiteY0" fmla="*/ 1737909 h 3475818"/>
              <a:gd name="connsiteX1" fmla="*/ 1064655 w 1197713"/>
              <a:gd name="connsiteY1" fmla="*/ 49729 h 3475818"/>
              <a:gd name="connsiteX2" fmla="*/ 1197713 w 1197713"/>
              <a:gd name="connsiteY2" fmla="*/ 0 h 3475818"/>
              <a:gd name="connsiteX3" fmla="*/ 1197713 w 1197713"/>
              <a:gd name="connsiteY3" fmla="*/ 3475818 h 3475818"/>
              <a:gd name="connsiteX4" fmla="*/ 1064654 w 1197713"/>
              <a:gd name="connsiteY4" fmla="*/ 3426090 h 3475818"/>
              <a:gd name="connsiteX5" fmla="*/ 0 w 1197713"/>
              <a:gd name="connsiteY5" fmla="*/ 1737909 h 3475818"/>
            </a:gdLst>
            <a:ahLst/>
            <a:cxnLst/>
            <a:rect l="l" t="t" r="r" b="b"/>
            <a:pathLst>
              <a:path w="1197713" h="3475818">
                <a:moveTo>
                  <a:pt x="0" y="1737909"/>
                </a:moveTo>
                <a:cubicBezTo>
                  <a:pt x="0" y="972929"/>
                  <a:pt x="440634" y="318277"/>
                  <a:pt x="1064655" y="49729"/>
                </a:cubicBezTo>
                <a:lnTo>
                  <a:pt x="1197713" y="0"/>
                </a:lnTo>
                <a:lnTo>
                  <a:pt x="1197713" y="3475818"/>
                </a:lnTo>
                <a:lnTo>
                  <a:pt x="1064654" y="3426090"/>
                </a:lnTo>
                <a:cubicBezTo>
                  <a:pt x="440633" y="3157541"/>
                  <a:pt x="0" y="2502889"/>
                  <a:pt x="0" y="1737909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61615" y="2552700"/>
            <a:ext cx="2438749" cy="23676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内容：企业需关注行业动态，及时调整风险预警策略。如行业环境变化，企业需重新评估风险预警指标。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971925" y="5259475"/>
            <a:ext cx="1618130" cy="5515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03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062446" y="2194560"/>
            <a:ext cx="139337" cy="139337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438606" y="2194560"/>
            <a:ext cx="139337" cy="139337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750526" y="1541417"/>
            <a:ext cx="139337" cy="13933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案例诊所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5899346"/>
            <a:ext cx="12192000" cy="958654"/>
            <a:chOff x="0" y="5899346"/>
            <a:chExt cx="12192000" cy="958654"/>
          </a:xfrm>
        </p:grpSpPr>
        <p:sp>
          <p:nvSpPr>
            <p:cNvPr id="4" name="标题 1"/>
            <p:cNvSpPr txBox="1"/>
            <p:nvPr/>
          </p:nvSpPr>
          <p:spPr>
            <a:xfrm>
              <a:off x="0" y="5899346"/>
              <a:ext cx="12192000" cy="958654"/>
            </a:xfrm>
            <a:custGeom>
              <a:avLst/>
              <a:gdLst>
                <a:gd name="connsiteX0" fmla="*/ 0 w 12192000"/>
                <a:gd name="connsiteY0" fmla="*/ 0 h 3563982"/>
                <a:gd name="connsiteX1" fmla="*/ 21223 w 12192000"/>
                <a:gd name="connsiteY1" fmla="*/ 27596 h 3563982"/>
                <a:gd name="connsiteX2" fmla="*/ 6096000 w 12192000"/>
                <a:gd name="connsiteY2" fmla="*/ 3055905 h 3563982"/>
                <a:gd name="connsiteX3" fmla="*/ 12170777 w 12192000"/>
                <a:gd name="connsiteY3" fmla="*/ 27596 h 3563982"/>
                <a:gd name="connsiteX4" fmla="*/ 12192000 w 12192000"/>
                <a:gd name="connsiteY4" fmla="*/ 0 h 3563982"/>
                <a:gd name="connsiteX5" fmla="*/ 12192000 w 12192000"/>
                <a:gd name="connsiteY5" fmla="*/ 3563982 h 3563982"/>
                <a:gd name="connsiteX6" fmla="*/ 0 w 12192000"/>
                <a:gd name="connsiteY6" fmla="*/ 3563982 h 3563982"/>
              </a:gdLst>
              <a:ahLst/>
              <a:cxnLst/>
              <a:rect l="l" t="t" r="r" b="b"/>
              <a:pathLst>
                <a:path w="12192000" h="3563982">
                  <a:moveTo>
                    <a:pt x="0" y="0"/>
                  </a:moveTo>
                  <a:lnTo>
                    <a:pt x="21223" y="27596"/>
                  </a:lnTo>
                  <a:cubicBezTo>
                    <a:pt x="1522464" y="1887950"/>
                    <a:pt x="3688133" y="3055905"/>
                    <a:pt x="6096000" y="3055905"/>
                  </a:cubicBezTo>
                  <a:cubicBezTo>
                    <a:pt x="8503868" y="3055905"/>
                    <a:pt x="10669536" y="1887950"/>
                    <a:pt x="12170777" y="27596"/>
                  </a:cubicBezTo>
                  <a:lnTo>
                    <a:pt x="12192000" y="0"/>
                  </a:lnTo>
                  <a:lnTo>
                    <a:pt x="12192000" y="3563982"/>
                  </a:lnTo>
                  <a:lnTo>
                    <a:pt x="0" y="356398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0" y="6188758"/>
              <a:ext cx="12192000" cy="669242"/>
            </a:xfrm>
            <a:custGeom>
              <a:avLst/>
              <a:gdLst>
                <a:gd name="connsiteX0" fmla="*/ 0 w 12192000"/>
                <a:gd name="connsiteY0" fmla="*/ 0 h 2488036"/>
                <a:gd name="connsiteX1" fmla="*/ 21223 w 12192000"/>
                <a:gd name="connsiteY1" fmla="*/ 18287 h 2488036"/>
                <a:gd name="connsiteX2" fmla="*/ 6096000 w 12192000"/>
                <a:gd name="connsiteY2" fmla="*/ 2025118 h 2488036"/>
                <a:gd name="connsiteX3" fmla="*/ 12170777 w 12192000"/>
                <a:gd name="connsiteY3" fmla="*/ 18287 h 2488036"/>
                <a:gd name="connsiteX4" fmla="*/ 12192000 w 12192000"/>
                <a:gd name="connsiteY4" fmla="*/ 0 h 2488036"/>
                <a:gd name="connsiteX5" fmla="*/ 12192000 w 12192000"/>
                <a:gd name="connsiteY5" fmla="*/ 2488036 h 2488036"/>
                <a:gd name="connsiteX6" fmla="*/ 0 w 12192000"/>
                <a:gd name="connsiteY6" fmla="*/ 2488036 h 2488036"/>
              </a:gdLst>
              <a:ahLst/>
              <a:cxnLst/>
              <a:rect l="l" t="t" r="r" b="b"/>
              <a:pathLst>
                <a:path w="12192000" h="2488036">
                  <a:moveTo>
                    <a:pt x="0" y="0"/>
                  </a:moveTo>
                  <a:lnTo>
                    <a:pt x="21223" y="18287"/>
                  </a:lnTo>
                  <a:cubicBezTo>
                    <a:pt x="1522464" y="1251126"/>
                    <a:pt x="3688133" y="2025118"/>
                    <a:pt x="6096000" y="2025118"/>
                  </a:cubicBezTo>
                  <a:cubicBezTo>
                    <a:pt x="8503868" y="2025118"/>
                    <a:pt x="10669536" y="1251126"/>
                    <a:pt x="12170777" y="18287"/>
                  </a:cubicBezTo>
                  <a:lnTo>
                    <a:pt x="12192000" y="0"/>
                  </a:lnTo>
                  <a:lnTo>
                    <a:pt x="12192000" y="2488036"/>
                  </a:lnTo>
                  <a:lnTo>
                    <a:pt x="0" y="248803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3175" cap="sq">
              <a:solidFill>
                <a:schemeClr val="accent1">
                  <a:lumMod val="20000"/>
                  <a:lumOff val="80000"/>
                </a:schemeClr>
              </a:solidFill>
              <a:miter/>
            </a:ln>
            <a:effectLst>
              <a:outerShdw blurRad="368300" dist="38100" dir="16200000" rotWithShape="0">
                <a:schemeClr val="accent1">
                  <a:alpha val="26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8064500" y="1633422"/>
            <a:ext cx="3454400" cy="3977670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758182" y="1951851"/>
            <a:ext cx="2034643" cy="4501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232989" y="1949897"/>
            <a:ext cx="3109555" cy="45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9406681" y="2629167"/>
            <a:ext cx="707366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0" name="标题 1"/>
          <p:cNvSpPr txBox="1"/>
          <p:nvPr/>
        </p:nvSpPr>
        <p:spPr>
          <a:xfrm>
            <a:off x="8232989" y="2794901"/>
            <a:ext cx="3109555" cy="27374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内容：企业需培养员工数字工具使用能力，提升数据分析能力。如某企业通过培训，提升员工数字工具使用能力。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1635376"/>
            <a:ext cx="3454400" cy="3977670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54082" y="1953805"/>
            <a:ext cx="2034643" cy="4501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28889" y="2796855"/>
            <a:ext cx="3109555" cy="27374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内容：使用Power BI搭建动态杜邦分析仪表盘，支持多公司对比。通过数字工具，提升数据分析效率和可视化效果。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28889" y="1951851"/>
            <a:ext cx="3109555" cy="45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2002581" y="2631121"/>
            <a:ext cx="707366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>
            <a:off x="4347270" y="1633422"/>
            <a:ext cx="3454400" cy="3977670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040951" y="1951851"/>
            <a:ext cx="2034643" cy="4501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515758" y="1949897"/>
            <a:ext cx="3109555" cy="45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>
            <a:off x="5689449" y="2629167"/>
            <a:ext cx="707366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20" name="标题 1"/>
          <p:cNvSpPr txBox="1"/>
          <p:nvPr/>
        </p:nvSpPr>
        <p:spPr>
          <a:xfrm>
            <a:off x="4515759" y="2794901"/>
            <a:ext cx="3109555" cy="27374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B3838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内容：企业可通过数字工具，提升数据分析效率。如某企业通过Power BI，搭建动态分析仪表盘，提升数据分析效率。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数字工具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554483" y="2974538"/>
            <a:ext cx="7119896" cy="1631850"/>
          </a:xfrm>
          <a:prstGeom prst="roundRect">
            <a:avLst>
              <a:gd name="adj" fmla="val 6054"/>
            </a:avLst>
          </a:prstGeom>
          <a:solidFill>
            <a:schemeClr val="bg1">
              <a:lumMod val="85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787878"/>
            <a:ext cx="4752973" cy="4225136"/>
          </a:xfrm>
          <a:custGeom>
            <a:avLst/>
            <a:gdLst>
              <a:gd name="connsiteX0" fmla="*/ 5274051 w 5335865"/>
              <a:gd name="connsiteY0" fmla="*/ 2141364 h 4743296"/>
              <a:gd name="connsiteX1" fmla="*/ 4170340 w 5335865"/>
              <a:gd name="connsiteY1" fmla="*/ 230284 h 4743296"/>
              <a:gd name="connsiteX2" fmla="*/ 3771242 w 5335865"/>
              <a:gd name="connsiteY2" fmla="*/ 0 h 4743296"/>
              <a:gd name="connsiteX3" fmla="*/ 1564737 w 5335865"/>
              <a:gd name="connsiteY3" fmla="*/ 0 h 4743296"/>
              <a:gd name="connsiteX4" fmla="*/ 1165640 w 5335865"/>
              <a:gd name="connsiteY4" fmla="*/ 230284 h 4743296"/>
              <a:gd name="connsiteX5" fmla="*/ 61929 w 5335865"/>
              <a:gd name="connsiteY5" fmla="*/ 2141364 h 4743296"/>
              <a:gd name="connsiteX6" fmla="*/ 61929 w 5335865"/>
              <a:gd name="connsiteY6" fmla="*/ 2602849 h 4743296"/>
              <a:gd name="connsiteX7" fmla="*/ 1165640 w 5335865"/>
              <a:gd name="connsiteY7" fmla="*/ 4513012 h 4743296"/>
              <a:gd name="connsiteX8" fmla="*/ 1564737 w 5335865"/>
              <a:gd name="connsiteY8" fmla="*/ 4743296 h 4743296"/>
              <a:gd name="connsiteX9" fmla="*/ 3771242 w 5335865"/>
              <a:gd name="connsiteY9" fmla="*/ 4743296 h 4743296"/>
              <a:gd name="connsiteX10" fmla="*/ 4170340 w 5335865"/>
              <a:gd name="connsiteY10" fmla="*/ 4513012 h 4743296"/>
              <a:gd name="connsiteX11" fmla="*/ 5273133 w 5335865"/>
              <a:gd name="connsiteY11" fmla="*/ 2601932 h 4743296"/>
              <a:gd name="connsiteX12" fmla="*/ 5274051 w 5335865"/>
              <a:gd name="connsiteY12" fmla="*/ 2141364 h 4743296"/>
            </a:gdLst>
            <a:ahLst/>
            <a:cxnLst/>
            <a:rect l="l" t="t" r="r" b="b"/>
            <a:pathLst>
              <a:path w="5335865" h="4743296">
                <a:moveTo>
                  <a:pt x="5274051" y="2141364"/>
                </a:moveTo>
                <a:lnTo>
                  <a:pt x="4170340" y="230284"/>
                </a:lnTo>
                <a:cubicBezTo>
                  <a:pt x="4088685" y="88077"/>
                  <a:pt x="3936386" y="0"/>
                  <a:pt x="3771242" y="0"/>
                </a:cubicBezTo>
                <a:lnTo>
                  <a:pt x="1564737" y="0"/>
                </a:lnTo>
                <a:cubicBezTo>
                  <a:pt x="1399594" y="0"/>
                  <a:pt x="1247294" y="88077"/>
                  <a:pt x="1165640" y="230284"/>
                </a:cubicBezTo>
                <a:lnTo>
                  <a:pt x="61929" y="2141364"/>
                </a:lnTo>
                <a:cubicBezTo>
                  <a:pt x="-20643" y="2284489"/>
                  <a:pt x="-20643" y="2459725"/>
                  <a:pt x="61929" y="2602849"/>
                </a:cubicBezTo>
                <a:lnTo>
                  <a:pt x="1165640" y="4513012"/>
                </a:lnTo>
                <a:cubicBezTo>
                  <a:pt x="1248212" y="4656137"/>
                  <a:pt x="1400511" y="4743296"/>
                  <a:pt x="1564737" y="4743296"/>
                </a:cubicBezTo>
                <a:lnTo>
                  <a:pt x="3771242" y="4743296"/>
                </a:lnTo>
                <a:cubicBezTo>
                  <a:pt x="3936386" y="4743296"/>
                  <a:pt x="4088685" y="4655220"/>
                  <a:pt x="4170340" y="4513012"/>
                </a:cubicBezTo>
                <a:lnTo>
                  <a:pt x="5273133" y="2601932"/>
                </a:lnTo>
                <a:cubicBezTo>
                  <a:pt x="5356623" y="2459725"/>
                  <a:pt x="5356623" y="2284489"/>
                  <a:pt x="5274051" y="2141364"/>
                </a:cubicBezTo>
                <a:close/>
              </a:path>
            </a:pathLst>
          </a:custGeom>
          <a:noFill/>
          <a:ln w="12700" cap="flat">
            <a:solidFill>
              <a:schemeClr val="accent1">
                <a:lumMod val="20000"/>
                <a:lumOff val="80000"/>
              </a:schemeClr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 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62013" y="1967101"/>
            <a:ext cx="4349748" cy="3866691"/>
          </a:xfrm>
          <a:custGeom>
            <a:avLst/>
            <a:gdLst>
              <a:gd name="connsiteX0" fmla="*/ 5274051 w 5335865"/>
              <a:gd name="connsiteY0" fmla="*/ 2141364 h 4743296"/>
              <a:gd name="connsiteX1" fmla="*/ 4170340 w 5335865"/>
              <a:gd name="connsiteY1" fmla="*/ 230284 h 4743296"/>
              <a:gd name="connsiteX2" fmla="*/ 3771242 w 5335865"/>
              <a:gd name="connsiteY2" fmla="*/ 0 h 4743296"/>
              <a:gd name="connsiteX3" fmla="*/ 1564737 w 5335865"/>
              <a:gd name="connsiteY3" fmla="*/ 0 h 4743296"/>
              <a:gd name="connsiteX4" fmla="*/ 1165640 w 5335865"/>
              <a:gd name="connsiteY4" fmla="*/ 230284 h 4743296"/>
              <a:gd name="connsiteX5" fmla="*/ 61929 w 5335865"/>
              <a:gd name="connsiteY5" fmla="*/ 2141364 h 4743296"/>
              <a:gd name="connsiteX6" fmla="*/ 61929 w 5335865"/>
              <a:gd name="connsiteY6" fmla="*/ 2602849 h 4743296"/>
              <a:gd name="connsiteX7" fmla="*/ 1165640 w 5335865"/>
              <a:gd name="connsiteY7" fmla="*/ 4513012 h 4743296"/>
              <a:gd name="connsiteX8" fmla="*/ 1564737 w 5335865"/>
              <a:gd name="connsiteY8" fmla="*/ 4743296 h 4743296"/>
              <a:gd name="connsiteX9" fmla="*/ 3771242 w 5335865"/>
              <a:gd name="connsiteY9" fmla="*/ 4743296 h 4743296"/>
              <a:gd name="connsiteX10" fmla="*/ 4170340 w 5335865"/>
              <a:gd name="connsiteY10" fmla="*/ 4513012 h 4743296"/>
              <a:gd name="connsiteX11" fmla="*/ 5273133 w 5335865"/>
              <a:gd name="connsiteY11" fmla="*/ 2601932 h 4743296"/>
              <a:gd name="connsiteX12" fmla="*/ 5274051 w 5335865"/>
              <a:gd name="connsiteY12" fmla="*/ 2141364 h 4743296"/>
            </a:gdLst>
            <a:ahLst/>
            <a:cxnLst/>
            <a:rect l="l" t="t" r="r" b="b"/>
            <a:pathLst>
              <a:path w="5335865" h="4743296">
                <a:moveTo>
                  <a:pt x="5274051" y="2141364"/>
                </a:moveTo>
                <a:lnTo>
                  <a:pt x="4170340" y="230284"/>
                </a:lnTo>
                <a:cubicBezTo>
                  <a:pt x="4088685" y="88077"/>
                  <a:pt x="3936386" y="0"/>
                  <a:pt x="3771242" y="0"/>
                </a:cubicBezTo>
                <a:lnTo>
                  <a:pt x="1564737" y="0"/>
                </a:lnTo>
                <a:cubicBezTo>
                  <a:pt x="1399594" y="0"/>
                  <a:pt x="1247294" y="88077"/>
                  <a:pt x="1165640" y="230284"/>
                </a:cubicBezTo>
                <a:lnTo>
                  <a:pt x="61929" y="2141364"/>
                </a:lnTo>
                <a:cubicBezTo>
                  <a:pt x="-20643" y="2284489"/>
                  <a:pt x="-20643" y="2459725"/>
                  <a:pt x="61929" y="2602849"/>
                </a:cubicBezTo>
                <a:lnTo>
                  <a:pt x="1165640" y="4513012"/>
                </a:lnTo>
                <a:cubicBezTo>
                  <a:pt x="1248212" y="4656137"/>
                  <a:pt x="1400511" y="4743296"/>
                  <a:pt x="1564737" y="4743296"/>
                </a:cubicBezTo>
                <a:lnTo>
                  <a:pt x="3771242" y="4743296"/>
                </a:lnTo>
                <a:cubicBezTo>
                  <a:pt x="3936386" y="4743296"/>
                  <a:pt x="4088685" y="4655220"/>
                  <a:pt x="4170340" y="4513012"/>
                </a:cubicBezTo>
                <a:lnTo>
                  <a:pt x="5273133" y="2601932"/>
                </a:lnTo>
                <a:cubicBezTo>
                  <a:pt x="5356623" y="2459725"/>
                  <a:pt x="5356623" y="2284489"/>
                  <a:pt x="5274051" y="2141364"/>
                </a:cubicBezTo>
                <a:close/>
              </a:path>
            </a:pathLst>
          </a:custGeom>
          <a:noFill/>
          <a:ln w="12700" cap="flat">
            <a:solidFill>
              <a:schemeClr val="accent1">
                <a:lumMod val="40000"/>
                <a:lumOff val="60000"/>
              </a:schemeClr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 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63625" y="2146323"/>
            <a:ext cx="3946523" cy="3508246"/>
          </a:xfrm>
          <a:custGeom>
            <a:avLst/>
            <a:gdLst>
              <a:gd name="connsiteX0" fmla="*/ 5274051 w 5335865"/>
              <a:gd name="connsiteY0" fmla="*/ 2141364 h 4743296"/>
              <a:gd name="connsiteX1" fmla="*/ 4170340 w 5335865"/>
              <a:gd name="connsiteY1" fmla="*/ 230284 h 4743296"/>
              <a:gd name="connsiteX2" fmla="*/ 3771242 w 5335865"/>
              <a:gd name="connsiteY2" fmla="*/ 0 h 4743296"/>
              <a:gd name="connsiteX3" fmla="*/ 1564737 w 5335865"/>
              <a:gd name="connsiteY3" fmla="*/ 0 h 4743296"/>
              <a:gd name="connsiteX4" fmla="*/ 1165640 w 5335865"/>
              <a:gd name="connsiteY4" fmla="*/ 230284 h 4743296"/>
              <a:gd name="connsiteX5" fmla="*/ 61929 w 5335865"/>
              <a:gd name="connsiteY5" fmla="*/ 2141364 h 4743296"/>
              <a:gd name="connsiteX6" fmla="*/ 61929 w 5335865"/>
              <a:gd name="connsiteY6" fmla="*/ 2602849 h 4743296"/>
              <a:gd name="connsiteX7" fmla="*/ 1165640 w 5335865"/>
              <a:gd name="connsiteY7" fmla="*/ 4513012 h 4743296"/>
              <a:gd name="connsiteX8" fmla="*/ 1564737 w 5335865"/>
              <a:gd name="connsiteY8" fmla="*/ 4743296 h 4743296"/>
              <a:gd name="connsiteX9" fmla="*/ 3771242 w 5335865"/>
              <a:gd name="connsiteY9" fmla="*/ 4743296 h 4743296"/>
              <a:gd name="connsiteX10" fmla="*/ 4170340 w 5335865"/>
              <a:gd name="connsiteY10" fmla="*/ 4513012 h 4743296"/>
              <a:gd name="connsiteX11" fmla="*/ 5273133 w 5335865"/>
              <a:gd name="connsiteY11" fmla="*/ 2601932 h 4743296"/>
              <a:gd name="connsiteX12" fmla="*/ 5274051 w 5335865"/>
              <a:gd name="connsiteY12" fmla="*/ 2141364 h 4743296"/>
            </a:gdLst>
            <a:ahLst/>
            <a:cxnLst/>
            <a:rect l="l" t="t" r="r" b="b"/>
            <a:pathLst>
              <a:path w="5335865" h="4743296">
                <a:moveTo>
                  <a:pt x="5274051" y="2141364"/>
                </a:moveTo>
                <a:lnTo>
                  <a:pt x="4170340" y="230284"/>
                </a:lnTo>
                <a:cubicBezTo>
                  <a:pt x="4088685" y="88077"/>
                  <a:pt x="3936386" y="0"/>
                  <a:pt x="3771242" y="0"/>
                </a:cubicBezTo>
                <a:lnTo>
                  <a:pt x="1564737" y="0"/>
                </a:lnTo>
                <a:cubicBezTo>
                  <a:pt x="1399594" y="0"/>
                  <a:pt x="1247294" y="88077"/>
                  <a:pt x="1165640" y="230284"/>
                </a:cubicBezTo>
                <a:lnTo>
                  <a:pt x="61929" y="2141364"/>
                </a:lnTo>
                <a:cubicBezTo>
                  <a:pt x="-20643" y="2284489"/>
                  <a:pt x="-20643" y="2459725"/>
                  <a:pt x="61929" y="2602849"/>
                </a:cubicBezTo>
                <a:lnTo>
                  <a:pt x="1165640" y="4513012"/>
                </a:lnTo>
                <a:cubicBezTo>
                  <a:pt x="1248212" y="4656137"/>
                  <a:pt x="1400511" y="4743296"/>
                  <a:pt x="1564737" y="4743296"/>
                </a:cubicBezTo>
                <a:lnTo>
                  <a:pt x="3771242" y="4743296"/>
                </a:lnTo>
                <a:cubicBezTo>
                  <a:pt x="3936386" y="4743296"/>
                  <a:pt x="4088685" y="4655220"/>
                  <a:pt x="4170340" y="4513012"/>
                </a:cubicBezTo>
                <a:lnTo>
                  <a:pt x="5273133" y="2601932"/>
                </a:lnTo>
                <a:cubicBezTo>
                  <a:pt x="5356623" y="2459725"/>
                  <a:pt x="5356623" y="2284489"/>
                  <a:pt x="5274051" y="2141364"/>
                </a:cubicBezTo>
                <a:close/>
              </a:path>
            </a:pathLst>
          </a:custGeom>
          <a:noFill/>
          <a:ln w="12700" cap="flat">
            <a:solidFill>
              <a:schemeClr val="accent1">
                <a:lumMod val="60000"/>
                <a:lumOff val="40000"/>
              </a:schemeClr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 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265238" y="2325546"/>
            <a:ext cx="3543298" cy="3149800"/>
          </a:xfrm>
          <a:custGeom>
            <a:avLst/>
            <a:gdLst>
              <a:gd name="connsiteX0" fmla="*/ 5274051 w 5335865"/>
              <a:gd name="connsiteY0" fmla="*/ 2141364 h 4743296"/>
              <a:gd name="connsiteX1" fmla="*/ 4170340 w 5335865"/>
              <a:gd name="connsiteY1" fmla="*/ 230284 h 4743296"/>
              <a:gd name="connsiteX2" fmla="*/ 3771242 w 5335865"/>
              <a:gd name="connsiteY2" fmla="*/ 0 h 4743296"/>
              <a:gd name="connsiteX3" fmla="*/ 1564737 w 5335865"/>
              <a:gd name="connsiteY3" fmla="*/ 0 h 4743296"/>
              <a:gd name="connsiteX4" fmla="*/ 1165640 w 5335865"/>
              <a:gd name="connsiteY4" fmla="*/ 230284 h 4743296"/>
              <a:gd name="connsiteX5" fmla="*/ 61929 w 5335865"/>
              <a:gd name="connsiteY5" fmla="*/ 2141364 h 4743296"/>
              <a:gd name="connsiteX6" fmla="*/ 61929 w 5335865"/>
              <a:gd name="connsiteY6" fmla="*/ 2602849 h 4743296"/>
              <a:gd name="connsiteX7" fmla="*/ 1165640 w 5335865"/>
              <a:gd name="connsiteY7" fmla="*/ 4513012 h 4743296"/>
              <a:gd name="connsiteX8" fmla="*/ 1564737 w 5335865"/>
              <a:gd name="connsiteY8" fmla="*/ 4743296 h 4743296"/>
              <a:gd name="connsiteX9" fmla="*/ 3771242 w 5335865"/>
              <a:gd name="connsiteY9" fmla="*/ 4743296 h 4743296"/>
              <a:gd name="connsiteX10" fmla="*/ 4170340 w 5335865"/>
              <a:gd name="connsiteY10" fmla="*/ 4513012 h 4743296"/>
              <a:gd name="connsiteX11" fmla="*/ 5273133 w 5335865"/>
              <a:gd name="connsiteY11" fmla="*/ 2601932 h 4743296"/>
              <a:gd name="connsiteX12" fmla="*/ 5274051 w 5335865"/>
              <a:gd name="connsiteY12" fmla="*/ 2141364 h 4743296"/>
            </a:gdLst>
            <a:ahLst/>
            <a:cxnLst/>
            <a:rect l="l" t="t" r="r" b="b"/>
            <a:pathLst>
              <a:path w="5335865" h="4743296">
                <a:moveTo>
                  <a:pt x="5274051" y="2141364"/>
                </a:moveTo>
                <a:lnTo>
                  <a:pt x="4170340" y="230284"/>
                </a:lnTo>
                <a:cubicBezTo>
                  <a:pt x="4088685" y="88077"/>
                  <a:pt x="3936386" y="0"/>
                  <a:pt x="3771242" y="0"/>
                </a:cubicBezTo>
                <a:lnTo>
                  <a:pt x="1564737" y="0"/>
                </a:lnTo>
                <a:cubicBezTo>
                  <a:pt x="1399594" y="0"/>
                  <a:pt x="1247294" y="88077"/>
                  <a:pt x="1165640" y="230284"/>
                </a:cubicBezTo>
                <a:lnTo>
                  <a:pt x="61929" y="2141364"/>
                </a:lnTo>
                <a:cubicBezTo>
                  <a:pt x="-20643" y="2284489"/>
                  <a:pt x="-20643" y="2459725"/>
                  <a:pt x="61929" y="2602849"/>
                </a:cubicBezTo>
                <a:lnTo>
                  <a:pt x="1165640" y="4513012"/>
                </a:lnTo>
                <a:cubicBezTo>
                  <a:pt x="1248212" y="4656137"/>
                  <a:pt x="1400511" y="4743296"/>
                  <a:pt x="1564737" y="4743296"/>
                </a:cubicBezTo>
                <a:lnTo>
                  <a:pt x="3771242" y="4743296"/>
                </a:lnTo>
                <a:cubicBezTo>
                  <a:pt x="3936386" y="4743296"/>
                  <a:pt x="4088685" y="4655220"/>
                  <a:pt x="4170340" y="4513012"/>
                </a:cubicBezTo>
                <a:lnTo>
                  <a:pt x="5273133" y="2601932"/>
                </a:lnTo>
                <a:cubicBezTo>
                  <a:pt x="5356623" y="2459725"/>
                  <a:pt x="5356623" y="2284489"/>
                  <a:pt x="5274051" y="2141364"/>
                </a:cubicBezTo>
                <a:close/>
              </a:path>
            </a:pathLst>
          </a:cu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 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456435" y="2509795"/>
            <a:ext cx="3160902" cy="2809872"/>
          </a:xfrm>
          <a:custGeom>
            <a:avLst/>
            <a:gdLst>
              <a:gd name="connsiteX0" fmla="*/ 5274051 w 5335865"/>
              <a:gd name="connsiteY0" fmla="*/ 2141364 h 4743296"/>
              <a:gd name="connsiteX1" fmla="*/ 4170340 w 5335865"/>
              <a:gd name="connsiteY1" fmla="*/ 230284 h 4743296"/>
              <a:gd name="connsiteX2" fmla="*/ 3771242 w 5335865"/>
              <a:gd name="connsiteY2" fmla="*/ 0 h 4743296"/>
              <a:gd name="connsiteX3" fmla="*/ 1564737 w 5335865"/>
              <a:gd name="connsiteY3" fmla="*/ 0 h 4743296"/>
              <a:gd name="connsiteX4" fmla="*/ 1165640 w 5335865"/>
              <a:gd name="connsiteY4" fmla="*/ 230284 h 4743296"/>
              <a:gd name="connsiteX5" fmla="*/ 61929 w 5335865"/>
              <a:gd name="connsiteY5" fmla="*/ 2141364 h 4743296"/>
              <a:gd name="connsiteX6" fmla="*/ 61929 w 5335865"/>
              <a:gd name="connsiteY6" fmla="*/ 2602849 h 4743296"/>
              <a:gd name="connsiteX7" fmla="*/ 1165640 w 5335865"/>
              <a:gd name="connsiteY7" fmla="*/ 4513012 h 4743296"/>
              <a:gd name="connsiteX8" fmla="*/ 1564737 w 5335865"/>
              <a:gd name="connsiteY8" fmla="*/ 4743296 h 4743296"/>
              <a:gd name="connsiteX9" fmla="*/ 3771242 w 5335865"/>
              <a:gd name="connsiteY9" fmla="*/ 4743296 h 4743296"/>
              <a:gd name="connsiteX10" fmla="*/ 4170340 w 5335865"/>
              <a:gd name="connsiteY10" fmla="*/ 4513012 h 4743296"/>
              <a:gd name="connsiteX11" fmla="*/ 5273133 w 5335865"/>
              <a:gd name="connsiteY11" fmla="*/ 2601932 h 4743296"/>
              <a:gd name="connsiteX12" fmla="*/ 5274051 w 5335865"/>
              <a:gd name="connsiteY12" fmla="*/ 2141364 h 4743296"/>
            </a:gdLst>
            <a:ahLst/>
            <a:cxnLst/>
            <a:rect l="l" t="t" r="r" b="b"/>
            <a:pathLst>
              <a:path w="5335865" h="4743296">
                <a:moveTo>
                  <a:pt x="5274051" y="2141364"/>
                </a:moveTo>
                <a:lnTo>
                  <a:pt x="4170340" y="230284"/>
                </a:lnTo>
                <a:cubicBezTo>
                  <a:pt x="4088685" y="88077"/>
                  <a:pt x="3936386" y="0"/>
                  <a:pt x="3771242" y="0"/>
                </a:cubicBezTo>
                <a:lnTo>
                  <a:pt x="1564737" y="0"/>
                </a:lnTo>
                <a:cubicBezTo>
                  <a:pt x="1399594" y="0"/>
                  <a:pt x="1247294" y="88077"/>
                  <a:pt x="1165640" y="230284"/>
                </a:cubicBezTo>
                <a:lnTo>
                  <a:pt x="61929" y="2141364"/>
                </a:lnTo>
                <a:cubicBezTo>
                  <a:pt x="-20643" y="2284489"/>
                  <a:pt x="-20643" y="2459725"/>
                  <a:pt x="61929" y="2602849"/>
                </a:cubicBezTo>
                <a:lnTo>
                  <a:pt x="1165640" y="4513012"/>
                </a:lnTo>
                <a:cubicBezTo>
                  <a:pt x="1248212" y="4656137"/>
                  <a:pt x="1400511" y="4743296"/>
                  <a:pt x="1564737" y="4743296"/>
                </a:cubicBezTo>
                <a:lnTo>
                  <a:pt x="3771242" y="4743296"/>
                </a:lnTo>
                <a:cubicBezTo>
                  <a:pt x="3936386" y="4743296"/>
                  <a:pt x="4088685" y="4655220"/>
                  <a:pt x="4170340" y="4513012"/>
                </a:cubicBezTo>
                <a:lnTo>
                  <a:pt x="5273133" y="2601932"/>
                </a:lnTo>
                <a:cubicBezTo>
                  <a:pt x="5356623" y="2459725"/>
                  <a:pt x="5356623" y="2284489"/>
                  <a:pt x="5274051" y="2141364"/>
                </a:cubicBezTo>
                <a:close/>
              </a:path>
            </a:pathLst>
          </a:custGeom>
          <a:solidFill>
            <a:schemeClr val="accent1"/>
          </a:solidFill>
          <a:ln w="9163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925946" y="1265158"/>
            <a:ext cx="5373878" cy="4380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25946" y="1751932"/>
            <a:ext cx="5373878" cy="8780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内容：分组编制/拆解经过美化的综合财务分析报告，培养学生的分析和批判性思维能力。通过红蓝对抗，提升学生的实战能力。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925946" y="3108069"/>
            <a:ext cx="5373878" cy="4380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925946" y="3594843"/>
            <a:ext cx="5373878" cy="8780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内容：企业可通过红蓝对抗，提升员工分析能力。如某企业通过分组对抗，提升员工对财务报告的分析能力。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925946" y="4940326"/>
            <a:ext cx="5373878" cy="4380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925946" y="5427100"/>
            <a:ext cx="5373878" cy="8780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内容：企业需关注行业动态，及时调整分析策略。如行业环境变化，企业需重新评估分析方法。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417092" y="3303233"/>
            <a:ext cx="1239588" cy="1222996"/>
          </a:xfrm>
          <a:custGeom>
            <a:avLst/>
            <a:gdLst>
              <a:gd name="connsiteX0" fmla="*/ 1371696 w 1870330"/>
              <a:gd name="connsiteY0" fmla="*/ 1296270 h 1845296"/>
              <a:gd name="connsiteX1" fmla="*/ 1371696 w 1870330"/>
              <a:gd name="connsiteY1" fmla="*/ 1371136 h 1845296"/>
              <a:gd name="connsiteX2" fmla="*/ 1671448 w 1870330"/>
              <a:gd name="connsiteY2" fmla="*/ 1371136 h 1845296"/>
              <a:gd name="connsiteX3" fmla="*/ 1671448 w 1870330"/>
              <a:gd name="connsiteY3" fmla="*/ 1296270 h 1845296"/>
              <a:gd name="connsiteX4" fmla="*/ 1371696 w 1870330"/>
              <a:gd name="connsiteY4" fmla="*/ 996899 h 1845296"/>
              <a:gd name="connsiteX5" fmla="*/ 1371696 w 1870330"/>
              <a:gd name="connsiteY5" fmla="*/ 1071765 h 1845296"/>
              <a:gd name="connsiteX6" fmla="*/ 1671448 w 1870330"/>
              <a:gd name="connsiteY6" fmla="*/ 1071765 h 1845296"/>
              <a:gd name="connsiteX7" fmla="*/ 1671448 w 1870330"/>
              <a:gd name="connsiteY7" fmla="*/ 996899 h 1845296"/>
              <a:gd name="connsiteX8" fmla="*/ 1371696 w 1870330"/>
              <a:gd name="connsiteY8" fmla="*/ 747820 h 1845296"/>
              <a:gd name="connsiteX9" fmla="*/ 1371696 w 1870330"/>
              <a:gd name="connsiteY9" fmla="*/ 822401 h 1845296"/>
              <a:gd name="connsiteX10" fmla="*/ 1671448 w 1870330"/>
              <a:gd name="connsiteY10" fmla="*/ 822401 h 1845296"/>
              <a:gd name="connsiteX11" fmla="*/ 1671448 w 1870330"/>
              <a:gd name="connsiteY11" fmla="*/ 747820 h 1845296"/>
              <a:gd name="connsiteX12" fmla="*/ 1371696 w 1870330"/>
              <a:gd name="connsiteY12" fmla="*/ 473405 h 1845296"/>
              <a:gd name="connsiteX13" fmla="*/ 1371696 w 1870330"/>
              <a:gd name="connsiteY13" fmla="*/ 547986 h 1845296"/>
              <a:gd name="connsiteX14" fmla="*/ 1671448 w 1870330"/>
              <a:gd name="connsiteY14" fmla="*/ 547986 h 1845296"/>
              <a:gd name="connsiteX15" fmla="*/ 1671448 w 1870330"/>
              <a:gd name="connsiteY15" fmla="*/ 473405 h 1845296"/>
              <a:gd name="connsiteX16" fmla="*/ 1221963 w 1870330"/>
              <a:gd name="connsiteY16" fmla="*/ 224040 h 1845296"/>
              <a:gd name="connsiteX17" fmla="*/ 1794130 w 1870330"/>
              <a:gd name="connsiteY17" fmla="*/ 224040 h 1845296"/>
              <a:gd name="connsiteX18" fmla="*/ 1870330 w 1870330"/>
              <a:gd name="connsiteY18" fmla="*/ 298811 h 1845296"/>
              <a:gd name="connsiteX19" fmla="*/ 1870330 w 1870330"/>
              <a:gd name="connsiteY19" fmla="*/ 1570971 h 1845296"/>
              <a:gd name="connsiteX20" fmla="*/ 1794130 w 1870330"/>
              <a:gd name="connsiteY20" fmla="*/ 1645742 h 1845296"/>
              <a:gd name="connsiteX21" fmla="*/ 1221963 w 1870330"/>
              <a:gd name="connsiteY21" fmla="*/ 1645742 h 1845296"/>
              <a:gd name="connsiteX22" fmla="*/ 1221963 w 1870330"/>
              <a:gd name="connsiteY22" fmla="*/ 1383804 h 1845296"/>
              <a:gd name="connsiteX23" fmla="*/ 1298163 w 1870330"/>
              <a:gd name="connsiteY23" fmla="*/ 1383804 h 1845296"/>
              <a:gd name="connsiteX24" fmla="*/ 1298163 w 1870330"/>
              <a:gd name="connsiteY24" fmla="*/ 1309033 h 1845296"/>
              <a:gd name="connsiteX25" fmla="*/ 1221963 w 1870330"/>
              <a:gd name="connsiteY25" fmla="*/ 1309033 h 1845296"/>
              <a:gd name="connsiteX26" fmla="*/ 1221963 w 1870330"/>
              <a:gd name="connsiteY26" fmla="*/ 1084434 h 1845296"/>
              <a:gd name="connsiteX27" fmla="*/ 1298163 w 1870330"/>
              <a:gd name="connsiteY27" fmla="*/ 1084434 h 1845296"/>
              <a:gd name="connsiteX28" fmla="*/ 1298163 w 1870330"/>
              <a:gd name="connsiteY28" fmla="*/ 1009662 h 1845296"/>
              <a:gd name="connsiteX29" fmla="*/ 1221963 w 1870330"/>
              <a:gd name="connsiteY29" fmla="*/ 1009662 h 1845296"/>
              <a:gd name="connsiteX30" fmla="*/ 1221963 w 1870330"/>
              <a:gd name="connsiteY30" fmla="*/ 822496 h 1845296"/>
              <a:gd name="connsiteX31" fmla="*/ 1298163 w 1870330"/>
              <a:gd name="connsiteY31" fmla="*/ 822496 h 1845296"/>
              <a:gd name="connsiteX32" fmla="*/ 1298163 w 1870330"/>
              <a:gd name="connsiteY32" fmla="*/ 747725 h 1845296"/>
              <a:gd name="connsiteX33" fmla="*/ 1221963 w 1870330"/>
              <a:gd name="connsiteY33" fmla="*/ 747725 h 1845296"/>
              <a:gd name="connsiteX34" fmla="*/ 1221963 w 1870330"/>
              <a:gd name="connsiteY34" fmla="*/ 560654 h 1845296"/>
              <a:gd name="connsiteX35" fmla="*/ 1298163 w 1870330"/>
              <a:gd name="connsiteY35" fmla="*/ 560654 h 1845296"/>
              <a:gd name="connsiteX36" fmla="*/ 1298163 w 1870330"/>
              <a:gd name="connsiteY36" fmla="*/ 485883 h 1845296"/>
              <a:gd name="connsiteX37" fmla="*/ 1221963 w 1870330"/>
              <a:gd name="connsiteY37" fmla="*/ 485883 h 1845296"/>
              <a:gd name="connsiteX38" fmla="*/ 1054227 w 1870330"/>
              <a:gd name="connsiteY38" fmla="*/ 393 h 1845296"/>
              <a:gd name="connsiteX39" fmla="*/ 1054132 w 1870330"/>
              <a:gd name="connsiteY39" fmla="*/ 869 h 1845296"/>
              <a:gd name="connsiteX40" fmla="*/ 1083754 w 1870330"/>
              <a:gd name="connsiteY40" fmla="*/ 7727 h 1845296"/>
              <a:gd name="connsiteX41" fmla="*/ 1097470 w 1870330"/>
              <a:gd name="connsiteY41" fmla="*/ 36302 h 1845296"/>
              <a:gd name="connsiteX42" fmla="*/ 1097470 w 1870330"/>
              <a:gd name="connsiteY42" fmla="*/ 1808714 h 1845296"/>
              <a:gd name="connsiteX43" fmla="*/ 1083754 w 1870330"/>
              <a:gd name="connsiteY43" fmla="*/ 1837289 h 1845296"/>
              <a:gd name="connsiteX44" fmla="*/ 1060895 w 1870330"/>
              <a:gd name="connsiteY44" fmla="*/ 1845290 h 1845296"/>
              <a:gd name="connsiteX45" fmla="*/ 1053941 w 1870330"/>
              <a:gd name="connsiteY45" fmla="*/ 1844148 h 1845296"/>
              <a:gd name="connsiteX46" fmla="*/ 29623 w 1870330"/>
              <a:gd name="connsiteY46" fmla="*/ 1647932 h 1845296"/>
              <a:gd name="connsiteX47" fmla="*/ 0 w 1870330"/>
              <a:gd name="connsiteY47" fmla="*/ 1611071 h 1845296"/>
              <a:gd name="connsiteX48" fmla="*/ 0 w 1870330"/>
              <a:gd name="connsiteY48" fmla="*/ 233375 h 1845296"/>
              <a:gd name="connsiteX49" fmla="*/ 29813 w 1870330"/>
              <a:gd name="connsiteY49" fmla="*/ 196513 h 1845296"/>
            </a:gdLst>
            <a:ahLst/>
            <a:cxnLst/>
            <a:rect l="l" t="t" r="r" b="b"/>
            <a:pathLst>
              <a:path w="1870330" h="1845296">
                <a:moveTo>
                  <a:pt x="1371696" y="1296270"/>
                </a:moveTo>
                <a:lnTo>
                  <a:pt x="1371696" y="1371136"/>
                </a:lnTo>
                <a:lnTo>
                  <a:pt x="1671448" y="1371136"/>
                </a:lnTo>
                <a:lnTo>
                  <a:pt x="1671448" y="1296270"/>
                </a:lnTo>
                <a:close/>
                <a:moveTo>
                  <a:pt x="1371696" y="996899"/>
                </a:moveTo>
                <a:lnTo>
                  <a:pt x="1371696" y="1071765"/>
                </a:lnTo>
                <a:lnTo>
                  <a:pt x="1671448" y="1071765"/>
                </a:lnTo>
                <a:lnTo>
                  <a:pt x="1671448" y="996899"/>
                </a:lnTo>
                <a:close/>
                <a:moveTo>
                  <a:pt x="1371696" y="747820"/>
                </a:moveTo>
                <a:lnTo>
                  <a:pt x="1371696" y="822401"/>
                </a:lnTo>
                <a:lnTo>
                  <a:pt x="1671448" y="822401"/>
                </a:lnTo>
                <a:lnTo>
                  <a:pt x="1671448" y="747820"/>
                </a:lnTo>
                <a:close/>
                <a:moveTo>
                  <a:pt x="1371696" y="473405"/>
                </a:moveTo>
                <a:lnTo>
                  <a:pt x="1371696" y="547986"/>
                </a:lnTo>
                <a:lnTo>
                  <a:pt x="1671448" y="547986"/>
                </a:lnTo>
                <a:lnTo>
                  <a:pt x="1671448" y="473405"/>
                </a:lnTo>
                <a:close/>
                <a:moveTo>
                  <a:pt x="1221963" y="224040"/>
                </a:moveTo>
                <a:lnTo>
                  <a:pt x="1794130" y="224040"/>
                </a:lnTo>
                <a:cubicBezTo>
                  <a:pt x="1835792" y="223723"/>
                  <a:pt x="1869863" y="257155"/>
                  <a:pt x="1870330" y="298811"/>
                </a:cubicBezTo>
                <a:lnTo>
                  <a:pt x="1870330" y="1570971"/>
                </a:lnTo>
                <a:cubicBezTo>
                  <a:pt x="1869863" y="1612623"/>
                  <a:pt x="1835792" y="1646056"/>
                  <a:pt x="1794130" y="1645742"/>
                </a:cubicBezTo>
                <a:lnTo>
                  <a:pt x="1221963" y="1645742"/>
                </a:lnTo>
                <a:lnTo>
                  <a:pt x="1221963" y="1383804"/>
                </a:lnTo>
                <a:lnTo>
                  <a:pt x="1298163" y="1383804"/>
                </a:lnTo>
                <a:lnTo>
                  <a:pt x="1298163" y="1309033"/>
                </a:lnTo>
                <a:lnTo>
                  <a:pt x="1221963" y="1309033"/>
                </a:lnTo>
                <a:lnTo>
                  <a:pt x="1221963" y="1084434"/>
                </a:lnTo>
                <a:lnTo>
                  <a:pt x="1298163" y="1084434"/>
                </a:lnTo>
                <a:lnTo>
                  <a:pt x="1298163" y="1009662"/>
                </a:lnTo>
                <a:lnTo>
                  <a:pt x="1221963" y="1009662"/>
                </a:lnTo>
                <a:lnTo>
                  <a:pt x="1221963" y="822496"/>
                </a:lnTo>
                <a:lnTo>
                  <a:pt x="1298163" y="822496"/>
                </a:lnTo>
                <a:lnTo>
                  <a:pt x="1298163" y="747725"/>
                </a:lnTo>
                <a:lnTo>
                  <a:pt x="1221963" y="747725"/>
                </a:lnTo>
                <a:lnTo>
                  <a:pt x="1221963" y="560654"/>
                </a:lnTo>
                <a:lnTo>
                  <a:pt x="1298163" y="560654"/>
                </a:lnTo>
                <a:lnTo>
                  <a:pt x="1298163" y="485883"/>
                </a:lnTo>
                <a:lnTo>
                  <a:pt x="1221963" y="485883"/>
                </a:lnTo>
                <a:close/>
                <a:moveTo>
                  <a:pt x="1054227" y="393"/>
                </a:moveTo>
                <a:lnTo>
                  <a:pt x="1054132" y="869"/>
                </a:lnTo>
                <a:cubicBezTo>
                  <a:pt x="1064533" y="-1498"/>
                  <a:pt x="1075449" y="1029"/>
                  <a:pt x="1083754" y="7727"/>
                </a:cubicBezTo>
                <a:cubicBezTo>
                  <a:pt x="1092260" y="14808"/>
                  <a:pt x="1097261" y="25237"/>
                  <a:pt x="1097470" y="36302"/>
                </a:cubicBezTo>
                <a:lnTo>
                  <a:pt x="1097470" y="1808714"/>
                </a:lnTo>
                <a:cubicBezTo>
                  <a:pt x="1097271" y="1819783"/>
                  <a:pt x="1092260" y="1830212"/>
                  <a:pt x="1083754" y="1837289"/>
                </a:cubicBezTo>
                <a:cubicBezTo>
                  <a:pt x="1077344" y="1842614"/>
                  <a:pt x="1069229" y="1845452"/>
                  <a:pt x="1060895" y="1845290"/>
                </a:cubicBezTo>
                <a:cubicBezTo>
                  <a:pt x="1058551" y="1845100"/>
                  <a:pt x="1056227" y="1844719"/>
                  <a:pt x="1053941" y="1844148"/>
                </a:cubicBezTo>
                <a:lnTo>
                  <a:pt x="29623" y="1647932"/>
                </a:lnTo>
                <a:cubicBezTo>
                  <a:pt x="12259" y="1644227"/>
                  <a:pt x="-124" y="1628825"/>
                  <a:pt x="0" y="1611071"/>
                </a:cubicBezTo>
                <a:lnTo>
                  <a:pt x="0" y="233375"/>
                </a:lnTo>
                <a:cubicBezTo>
                  <a:pt x="-105" y="215558"/>
                  <a:pt x="12373" y="200139"/>
                  <a:pt x="29813" y="19651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红蓝对抗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一、杜邦分析体系拆解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2342753" y="3199808"/>
            <a:ext cx="7253624" cy="725362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447383" y="1256624"/>
            <a:ext cx="3297234" cy="4886326"/>
          </a:xfrm>
          <a:prstGeom prst="roundRect">
            <a:avLst>
              <a:gd name="adj" fmla="val 597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26507" y="3429000"/>
            <a:ext cx="2538986" cy="21881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内容：企业可通过岗课赛证融合，提升员工实践能力。如某企业通过模拟经营分析任务，提升员工实践能力。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214470" y="1490929"/>
            <a:ext cx="1763061" cy="1763059"/>
          </a:xfrm>
          <a:custGeom>
            <a:avLst/>
            <a:gdLst>
              <a:gd name="T0" fmla="*/ 22 w 562"/>
              <a:gd name="T1" fmla="*/ 241 h 525"/>
              <a:gd name="T2" fmla="*/ 241 w 562"/>
              <a:gd name="T3" fmla="*/ 22 h 525"/>
              <a:gd name="T4" fmla="*/ 321 w 562"/>
              <a:gd name="T5" fmla="*/ 22 h 525"/>
              <a:gd name="T6" fmla="*/ 540 w 562"/>
              <a:gd name="T7" fmla="*/ 241 h 525"/>
              <a:gd name="T8" fmla="*/ 540 w 562"/>
              <a:gd name="T9" fmla="*/ 321 h 525"/>
              <a:gd name="T10" fmla="*/ 401 w 562"/>
              <a:gd name="T11" fmla="*/ 459 h 525"/>
              <a:gd name="T12" fmla="*/ 161 w 562"/>
              <a:gd name="T13" fmla="*/ 459 h 525"/>
              <a:gd name="T14" fmla="*/ 22 w 562"/>
              <a:gd name="T15" fmla="*/ 321 h 525"/>
              <a:gd name="T16" fmla="*/ 22 w 562"/>
              <a:gd name="T17" fmla="*/ 241 h 525"/>
            </a:gdLst>
            <a:ahLst/>
            <a:cxnLst/>
            <a:rect l="0" t="0" r="r" b="b"/>
            <a:pathLst>
              <a:path w="562" h="525">
                <a:moveTo>
                  <a:pt x="22" y="241"/>
                </a:moveTo>
                <a:cubicBezTo>
                  <a:pt x="241" y="22"/>
                  <a:pt x="241" y="22"/>
                  <a:pt x="241" y="22"/>
                </a:cubicBezTo>
                <a:cubicBezTo>
                  <a:pt x="263" y="0"/>
                  <a:pt x="299" y="0"/>
                  <a:pt x="321" y="22"/>
                </a:cubicBezTo>
                <a:cubicBezTo>
                  <a:pt x="540" y="241"/>
                  <a:pt x="540" y="241"/>
                  <a:pt x="540" y="241"/>
                </a:cubicBezTo>
                <a:cubicBezTo>
                  <a:pt x="562" y="263"/>
                  <a:pt x="562" y="299"/>
                  <a:pt x="540" y="321"/>
                </a:cubicBezTo>
                <a:cubicBezTo>
                  <a:pt x="401" y="459"/>
                  <a:pt x="401" y="459"/>
                  <a:pt x="401" y="459"/>
                </a:cubicBezTo>
                <a:cubicBezTo>
                  <a:pt x="335" y="525"/>
                  <a:pt x="227" y="525"/>
                  <a:pt x="161" y="459"/>
                </a:cubicBezTo>
                <a:cubicBezTo>
                  <a:pt x="22" y="321"/>
                  <a:pt x="22" y="321"/>
                  <a:pt x="22" y="321"/>
                </a:cubicBezTo>
                <a:cubicBezTo>
                  <a:pt x="0" y="299"/>
                  <a:pt x="0" y="263"/>
                  <a:pt x="22" y="24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100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 w="12700" cap="sq">
            <a:noFill/>
            <a:miter/>
          </a:ln>
          <a:effectLst>
            <a:outerShdw blurRad="444500" dist="317500" dir="5400000" sx="92000" sy="92000" algn="t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379709" y="2393131"/>
            <a:ext cx="1432583" cy="7139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700714" y="1934966"/>
            <a:ext cx="790573" cy="790573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130743" y="1483637"/>
            <a:ext cx="2990863" cy="4432300"/>
          </a:xfrm>
          <a:prstGeom prst="roundRect">
            <a:avLst>
              <a:gd name="adj" fmla="val 597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356681" y="3674746"/>
            <a:ext cx="2538986" cy="19848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内容：企业需关注行业动态，及时调整培训内容。如行业环境变化，企业需重新评估培训内容。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744644" y="1717942"/>
            <a:ext cx="1763061" cy="1763059"/>
          </a:xfrm>
          <a:custGeom>
            <a:avLst/>
            <a:gdLst>
              <a:gd name="T0" fmla="*/ 22 w 562"/>
              <a:gd name="T1" fmla="*/ 241 h 525"/>
              <a:gd name="T2" fmla="*/ 241 w 562"/>
              <a:gd name="T3" fmla="*/ 22 h 525"/>
              <a:gd name="T4" fmla="*/ 321 w 562"/>
              <a:gd name="T5" fmla="*/ 22 h 525"/>
              <a:gd name="T6" fmla="*/ 540 w 562"/>
              <a:gd name="T7" fmla="*/ 241 h 525"/>
              <a:gd name="T8" fmla="*/ 540 w 562"/>
              <a:gd name="T9" fmla="*/ 321 h 525"/>
              <a:gd name="T10" fmla="*/ 401 w 562"/>
              <a:gd name="T11" fmla="*/ 459 h 525"/>
              <a:gd name="T12" fmla="*/ 161 w 562"/>
              <a:gd name="T13" fmla="*/ 459 h 525"/>
              <a:gd name="T14" fmla="*/ 22 w 562"/>
              <a:gd name="T15" fmla="*/ 321 h 525"/>
              <a:gd name="T16" fmla="*/ 22 w 562"/>
              <a:gd name="T17" fmla="*/ 241 h 525"/>
            </a:gdLst>
            <a:ahLst/>
            <a:cxnLst/>
            <a:rect l="0" t="0" r="r" b="b"/>
            <a:pathLst>
              <a:path w="562" h="525">
                <a:moveTo>
                  <a:pt x="22" y="241"/>
                </a:moveTo>
                <a:cubicBezTo>
                  <a:pt x="241" y="22"/>
                  <a:pt x="241" y="22"/>
                  <a:pt x="241" y="22"/>
                </a:cubicBezTo>
                <a:cubicBezTo>
                  <a:pt x="263" y="0"/>
                  <a:pt x="299" y="0"/>
                  <a:pt x="321" y="22"/>
                </a:cubicBezTo>
                <a:cubicBezTo>
                  <a:pt x="540" y="241"/>
                  <a:pt x="540" y="241"/>
                  <a:pt x="540" y="241"/>
                </a:cubicBezTo>
                <a:cubicBezTo>
                  <a:pt x="562" y="263"/>
                  <a:pt x="562" y="299"/>
                  <a:pt x="540" y="321"/>
                </a:cubicBezTo>
                <a:cubicBezTo>
                  <a:pt x="401" y="459"/>
                  <a:pt x="401" y="459"/>
                  <a:pt x="401" y="459"/>
                </a:cubicBezTo>
                <a:cubicBezTo>
                  <a:pt x="335" y="525"/>
                  <a:pt x="227" y="525"/>
                  <a:pt x="161" y="459"/>
                </a:cubicBezTo>
                <a:cubicBezTo>
                  <a:pt x="22" y="321"/>
                  <a:pt x="22" y="321"/>
                  <a:pt x="22" y="321"/>
                </a:cubicBezTo>
                <a:cubicBezTo>
                  <a:pt x="0" y="299"/>
                  <a:pt x="0" y="263"/>
                  <a:pt x="22" y="24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100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 w="12700" cap="sq">
            <a:noFill/>
            <a:miter/>
          </a:ln>
          <a:effectLst>
            <a:outerShdw blurRad="444500" dist="317500" dir="5400000" sx="92000" sy="92000" algn="t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09884" y="2620144"/>
            <a:ext cx="1432583" cy="7139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176759" y="2172713"/>
            <a:ext cx="898830" cy="786914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0395" y="1483637"/>
            <a:ext cx="2990863" cy="4432300"/>
          </a:xfrm>
          <a:prstGeom prst="roundRect">
            <a:avLst>
              <a:gd name="adj" fmla="val 597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296333" y="3674746"/>
            <a:ext cx="2538986" cy="19848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内容：参照全国职业院校“智能财税”赛项设置模拟经营分析任务，提升学生的实践能力和职业素养。通过岗课赛证融合，培养学生的综合能力。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684296" y="1717942"/>
            <a:ext cx="1763061" cy="1763059"/>
          </a:xfrm>
          <a:custGeom>
            <a:avLst/>
            <a:gdLst>
              <a:gd name="T0" fmla="*/ 22 w 562"/>
              <a:gd name="T1" fmla="*/ 241 h 525"/>
              <a:gd name="T2" fmla="*/ 241 w 562"/>
              <a:gd name="T3" fmla="*/ 22 h 525"/>
              <a:gd name="T4" fmla="*/ 321 w 562"/>
              <a:gd name="T5" fmla="*/ 22 h 525"/>
              <a:gd name="T6" fmla="*/ 540 w 562"/>
              <a:gd name="T7" fmla="*/ 241 h 525"/>
              <a:gd name="T8" fmla="*/ 540 w 562"/>
              <a:gd name="T9" fmla="*/ 321 h 525"/>
              <a:gd name="T10" fmla="*/ 401 w 562"/>
              <a:gd name="T11" fmla="*/ 459 h 525"/>
              <a:gd name="T12" fmla="*/ 161 w 562"/>
              <a:gd name="T13" fmla="*/ 459 h 525"/>
              <a:gd name="T14" fmla="*/ 22 w 562"/>
              <a:gd name="T15" fmla="*/ 321 h 525"/>
              <a:gd name="T16" fmla="*/ 22 w 562"/>
              <a:gd name="T17" fmla="*/ 241 h 525"/>
            </a:gdLst>
            <a:ahLst/>
            <a:cxnLst/>
            <a:rect l="0" t="0" r="r" b="b"/>
            <a:pathLst>
              <a:path w="562" h="525">
                <a:moveTo>
                  <a:pt x="22" y="241"/>
                </a:moveTo>
                <a:cubicBezTo>
                  <a:pt x="241" y="22"/>
                  <a:pt x="241" y="22"/>
                  <a:pt x="241" y="22"/>
                </a:cubicBezTo>
                <a:cubicBezTo>
                  <a:pt x="263" y="0"/>
                  <a:pt x="299" y="0"/>
                  <a:pt x="321" y="22"/>
                </a:cubicBezTo>
                <a:cubicBezTo>
                  <a:pt x="540" y="241"/>
                  <a:pt x="540" y="241"/>
                  <a:pt x="540" y="241"/>
                </a:cubicBezTo>
                <a:cubicBezTo>
                  <a:pt x="562" y="263"/>
                  <a:pt x="562" y="299"/>
                  <a:pt x="540" y="321"/>
                </a:cubicBezTo>
                <a:cubicBezTo>
                  <a:pt x="401" y="459"/>
                  <a:pt x="401" y="459"/>
                  <a:pt x="401" y="459"/>
                </a:cubicBezTo>
                <a:cubicBezTo>
                  <a:pt x="335" y="525"/>
                  <a:pt x="227" y="525"/>
                  <a:pt x="161" y="459"/>
                </a:cubicBezTo>
                <a:cubicBezTo>
                  <a:pt x="22" y="321"/>
                  <a:pt x="22" y="321"/>
                  <a:pt x="22" y="321"/>
                </a:cubicBezTo>
                <a:cubicBezTo>
                  <a:pt x="0" y="299"/>
                  <a:pt x="0" y="263"/>
                  <a:pt x="22" y="24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100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 w="12700" cap="sq">
            <a:noFill/>
            <a:miter/>
          </a:ln>
          <a:effectLst>
            <a:outerShdw blurRad="444500" dist="317500" dir="5400000" sx="92000" sy="92000" algn="t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849536" y="2620144"/>
            <a:ext cx="1432583" cy="7139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116411" y="2172713"/>
            <a:ext cx="898830" cy="786914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2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岗课赛证融合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425651" y="1444991"/>
            <a:ext cx="7353672" cy="82296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思政融入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755" y="2348865"/>
            <a:ext cx="10153650" cy="287845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700216" y="2056477"/>
            <a:ext cx="1962772" cy="1962770"/>
          </a:xfrm>
          <a:prstGeom prst="ellipse">
            <a:avLst/>
          </a:prstGeom>
          <a:solidFill>
            <a:schemeClr val="accent1">
              <a:alpha val="1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806390" y="2162650"/>
            <a:ext cx="1750423" cy="1750423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070075" y="2240280"/>
            <a:ext cx="3289299" cy="1502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内容：企业可通过企业联动，提升员工实际操作能力。如某企业通过邀请IR总监，提升员工对财务报告的理解能力。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070076" y="1709211"/>
            <a:ext cx="3289299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84200" y="2636807"/>
            <a:ext cx="2975790" cy="1502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内容：邀请上市公司IR总监解析年度报告中的综合分析逻辑链，提升学生的实际操作能力和职业素养。通过企业联动，培养学生的实战能力。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84200" y="2105738"/>
            <a:ext cx="2975790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96004" y="2778935"/>
            <a:ext cx="571194" cy="517853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727489" y="1854901"/>
            <a:ext cx="2133581" cy="2133578"/>
            <a:chOff x="5727489" y="1854901"/>
            <a:chExt cx="2133581" cy="2133578"/>
          </a:xfrm>
        </p:grpSpPr>
        <p:sp>
          <p:nvSpPr>
            <p:cNvPr id="11" name="标题 1"/>
            <p:cNvSpPr txBox="1"/>
            <p:nvPr/>
          </p:nvSpPr>
          <p:spPr>
            <a:xfrm>
              <a:off x="5727489" y="1854901"/>
              <a:ext cx="2133581" cy="2133578"/>
            </a:xfrm>
            <a:prstGeom prst="ellipse">
              <a:avLst/>
            </a:prstGeom>
            <a:solidFill>
              <a:schemeClr val="accent2"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5842903" y="1970313"/>
              <a:ext cx="1902753" cy="1902752"/>
            </a:xfrm>
            <a:prstGeom prst="ellipse">
              <a:avLst/>
            </a:prstGeom>
            <a:solidFill>
              <a:schemeClr val="accent2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6420352" y="2559826"/>
              <a:ext cx="747855" cy="723727"/>
            </a:xfrm>
            <a:custGeom>
              <a:avLst/>
              <a:gdLst>
                <a:gd name="connsiteX0" fmla="*/ 695958 w 1660735"/>
                <a:gd name="connsiteY0" fmla="*/ 752512 h 1607157"/>
                <a:gd name="connsiteX1" fmla="*/ 376349 w 1660735"/>
                <a:gd name="connsiteY1" fmla="*/ 752512 h 1607157"/>
                <a:gd name="connsiteX2" fmla="*/ 110505 w 1660735"/>
                <a:gd name="connsiteY2" fmla="*/ 642007 h 1607157"/>
                <a:gd name="connsiteX3" fmla="*/ 0 w 1660735"/>
                <a:gd name="connsiteY3" fmla="*/ 376349 h 1607157"/>
                <a:gd name="connsiteX4" fmla="*/ 110505 w 1660735"/>
                <a:gd name="connsiteY4" fmla="*/ 110505 h 1607157"/>
                <a:gd name="connsiteX5" fmla="*/ 376349 w 1660735"/>
                <a:gd name="connsiteY5" fmla="*/ 0 h 1607157"/>
                <a:gd name="connsiteX6" fmla="*/ 642193 w 1660735"/>
                <a:gd name="connsiteY6" fmla="*/ 110505 h 1607157"/>
                <a:gd name="connsiteX7" fmla="*/ 752698 w 1660735"/>
                <a:gd name="connsiteY7" fmla="*/ 376349 h 1607157"/>
                <a:gd name="connsiteX8" fmla="*/ 752698 w 1660735"/>
                <a:gd name="connsiteY8" fmla="*/ 695958 h 1607157"/>
                <a:gd name="connsiteX9" fmla="*/ 695958 w 1660735"/>
                <a:gd name="connsiteY9" fmla="*/ 752512 h 1607157"/>
                <a:gd name="connsiteX10" fmla="*/ 376349 w 1660735"/>
                <a:gd name="connsiteY10" fmla="*/ 111621 h 1607157"/>
                <a:gd name="connsiteX11" fmla="*/ 111621 w 1660735"/>
                <a:gd name="connsiteY11" fmla="*/ 376349 h 1607157"/>
                <a:gd name="connsiteX12" fmla="*/ 376349 w 1660735"/>
                <a:gd name="connsiteY12" fmla="*/ 641077 h 1607157"/>
                <a:gd name="connsiteX13" fmla="*/ 641077 w 1660735"/>
                <a:gd name="connsiteY13" fmla="*/ 641077 h 1607157"/>
                <a:gd name="connsiteX14" fmla="*/ 641077 w 1660735"/>
                <a:gd name="connsiteY14" fmla="*/ 376349 h 1607157"/>
                <a:gd name="connsiteX15" fmla="*/ 376349 w 1660735"/>
                <a:gd name="connsiteY15" fmla="*/ 111621 h 1607157"/>
                <a:gd name="connsiteX16" fmla="*/ 1284201 w 1660735"/>
                <a:gd name="connsiteY16" fmla="*/ 752512 h 1607157"/>
                <a:gd name="connsiteX17" fmla="*/ 964592 w 1660735"/>
                <a:gd name="connsiteY17" fmla="*/ 752512 h 1607157"/>
                <a:gd name="connsiteX18" fmla="*/ 908038 w 1660735"/>
                <a:gd name="connsiteY18" fmla="*/ 695958 h 1607157"/>
                <a:gd name="connsiteX19" fmla="*/ 908038 w 1660735"/>
                <a:gd name="connsiteY19" fmla="*/ 376349 h 1607157"/>
                <a:gd name="connsiteX20" fmla="*/ 1018543 w 1660735"/>
                <a:gd name="connsiteY20" fmla="*/ 110505 h 1607157"/>
                <a:gd name="connsiteX21" fmla="*/ 1284387 w 1660735"/>
                <a:gd name="connsiteY21" fmla="*/ 0 h 1607157"/>
                <a:gd name="connsiteX22" fmla="*/ 1550231 w 1660735"/>
                <a:gd name="connsiteY22" fmla="*/ 110505 h 1607157"/>
                <a:gd name="connsiteX23" fmla="*/ 1660736 w 1660735"/>
                <a:gd name="connsiteY23" fmla="*/ 376349 h 1607157"/>
                <a:gd name="connsiteX24" fmla="*/ 1550231 w 1660735"/>
                <a:gd name="connsiteY24" fmla="*/ 642193 h 1607157"/>
                <a:gd name="connsiteX25" fmla="*/ 1284201 w 1660735"/>
                <a:gd name="connsiteY25" fmla="*/ 752512 h 1607157"/>
                <a:gd name="connsiteX26" fmla="*/ 1019659 w 1660735"/>
                <a:gd name="connsiteY26" fmla="*/ 640891 h 1607157"/>
                <a:gd name="connsiteX27" fmla="*/ 1284387 w 1660735"/>
                <a:gd name="connsiteY27" fmla="*/ 640891 h 1607157"/>
                <a:gd name="connsiteX28" fmla="*/ 1549115 w 1660735"/>
                <a:gd name="connsiteY28" fmla="*/ 376163 h 1607157"/>
                <a:gd name="connsiteX29" fmla="*/ 1284387 w 1660735"/>
                <a:gd name="connsiteY29" fmla="*/ 111435 h 1607157"/>
                <a:gd name="connsiteX30" fmla="*/ 1019659 w 1660735"/>
                <a:gd name="connsiteY30" fmla="*/ 376163 h 1607157"/>
                <a:gd name="connsiteX31" fmla="*/ 1019659 w 1660735"/>
                <a:gd name="connsiteY31" fmla="*/ 640891 h 1607157"/>
                <a:gd name="connsiteX32" fmla="*/ 376349 w 1660735"/>
                <a:gd name="connsiteY32" fmla="*/ 1607158 h 1607157"/>
                <a:gd name="connsiteX33" fmla="*/ 110505 w 1660735"/>
                <a:gd name="connsiteY33" fmla="*/ 1496653 h 1607157"/>
                <a:gd name="connsiteX34" fmla="*/ 0 w 1660735"/>
                <a:gd name="connsiteY34" fmla="*/ 1230809 h 1607157"/>
                <a:gd name="connsiteX35" fmla="*/ 110505 w 1660735"/>
                <a:gd name="connsiteY35" fmla="*/ 964964 h 1607157"/>
                <a:gd name="connsiteX36" fmla="*/ 376349 w 1660735"/>
                <a:gd name="connsiteY36" fmla="*/ 854459 h 1607157"/>
                <a:gd name="connsiteX37" fmla="*/ 695958 w 1660735"/>
                <a:gd name="connsiteY37" fmla="*/ 854459 h 1607157"/>
                <a:gd name="connsiteX38" fmla="*/ 752512 w 1660735"/>
                <a:gd name="connsiteY38" fmla="*/ 911014 h 1607157"/>
                <a:gd name="connsiteX39" fmla="*/ 752512 w 1660735"/>
                <a:gd name="connsiteY39" fmla="*/ 1230623 h 1607157"/>
                <a:gd name="connsiteX40" fmla="*/ 642007 w 1660735"/>
                <a:gd name="connsiteY40" fmla="*/ 1496467 h 1607157"/>
                <a:gd name="connsiteX41" fmla="*/ 376349 w 1660735"/>
                <a:gd name="connsiteY41" fmla="*/ 1607158 h 1607157"/>
                <a:gd name="connsiteX42" fmla="*/ 376349 w 1660735"/>
                <a:gd name="connsiteY42" fmla="*/ 966267 h 1607157"/>
                <a:gd name="connsiteX43" fmla="*/ 111621 w 1660735"/>
                <a:gd name="connsiteY43" fmla="*/ 1230809 h 1607157"/>
                <a:gd name="connsiteX44" fmla="*/ 376349 w 1660735"/>
                <a:gd name="connsiteY44" fmla="*/ 1495537 h 1607157"/>
                <a:gd name="connsiteX45" fmla="*/ 641077 w 1660735"/>
                <a:gd name="connsiteY45" fmla="*/ 1230809 h 1607157"/>
                <a:gd name="connsiteX46" fmla="*/ 641077 w 1660735"/>
                <a:gd name="connsiteY46" fmla="*/ 966267 h 1607157"/>
                <a:gd name="connsiteX47" fmla="*/ 376349 w 1660735"/>
                <a:gd name="connsiteY47" fmla="*/ 966267 h 1607157"/>
                <a:gd name="connsiteX48" fmla="*/ 1284201 w 1660735"/>
                <a:gd name="connsiteY48" fmla="*/ 1607158 h 1607157"/>
                <a:gd name="connsiteX49" fmla="*/ 1018357 w 1660735"/>
                <a:gd name="connsiteY49" fmla="*/ 1496653 h 1607157"/>
                <a:gd name="connsiteX50" fmla="*/ 907852 w 1660735"/>
                <a:gd name="connsiteY50" fmla="*/ 1230809 h 1607157"/>
                <a:gd name="connsiteX51" fmla="*/ 907852 w 1660735"/>
                <a:gd name="connsiteY51" fmla="*/ 911200 h 1607157"/>
                <a:gd name="connsiteX52" fmla="*/ 964406 w 1660735"/>
                <a:gd name="connsiteY52" fmla="*/ 854646 h 1607157"/>
                <a:gd name="connsiteX53" fmla="*/ 1284015 w 1660735"/>
                <a:gd name="connsiteY53" fmla="*/ 854646 h 1607157"/>
                <a:gd name="connsiteX54" fmla="*/ 1549859 w 1660735"/>
                <a:gd name="connsiteY54" fmla="*/ 965150 h 1607157"/>
                <a:gd name="connsiteX55" fmla="*/ 1660364 w 1660735"/>
                <a:gd name="connsiteY55" fmla="*/ 1230995 h 1607157"/>
                <a:gd name="connsiteX56" fmla="*/ 1550045 w 1660735"/>
                <a:gd name="connsiteY56" fmla="*/ 1496653 h 1607157"/>
                <a:gd name="connsiteX57" fmla="*/ 1284201 w 1660735"/>
                <a:gd name="connsiteY57" fmla="*/ 1607158 h 1607157"/>
                <a:gd name="connsiteX58" fmla="*/ 1019659 w 1660735"/>
                <a:gd name="connsiteY58" fmla="*/ 966267 h 1607157"/>
                <a:gd name="connsiteX59" fmla="*/ 1019659 w 1660735"/>
                <a:gd name="connsiteY59" fmla="*/ 1230995 h 1607157"/>
                <a:gd name="connsiteX60" fmla="*/ 1284387 w 1660735"/>
                <a:gd name="connsiteY60" fmla="*/ 1495723 h 1607157"/>
                <a:gd name="connsiteX61" fmla="*/ 1549115 w 1660735"/>
                <a:gd name="connsiteY61" fmla="*/ 1230995 h 1607157"/>
                <a:gd name="connsiteX62" fmla="*/ 1284387 w 1660735"/>
                <a:gd name="connsiteY62" fmla="*/ 966267 h 1607157"/>
                <a:gd name="connsiteX63" fmla="*/ 1019659 w 1660735"/>
                <a:gd name="connsiteY63" fmla="*/ 966267 h 1607157"/>
              </a:gdLst>
              <a:ahLst/>
              <a:cxnLst/>
              <a:rect l="l" t="t" r="r" b="b"/>
              <a:pathLst>
                <a:path w="1660735" h="1607157">
                  <a:moveTo>
                    <a:pt x="695958" y="752512"/>
                  </a:moveTo>
                  <a:lnTo>
                    <a:pt x="376349" y="752512"/>
                  </a:lnTo>
                  <a:cubicBezTo>
                    <a:pt x="276262" y="752512"/>
                    <a:pt x="181756" y="713259"/>
                    <a:pt x="110505" y="642007"/>
                  </a:cubicBezTo>
                  <a:cubicBezTo>
                    <a:pt x="39253" y="570756"/>
                    <a:pt x="0" y="476436"/>
                    <a:pt x="0" y="376349"/>
                  </a:cubicBezTo>
                  <a:cubicBezTo>
                    <a:pt x="0" y="276262"/>
                    <a:pt x="39253" y="181756"/>
                    <a:pt x="110505" y="110505"/>
                  </a:cubicBezTo>
                  <a:cubicBezTo>
                    <a:pt x="181756" y="39253"/>
                    <a:pt x="276076" y="0"/>
                    <a:pt x="376349" y="0"/>
                  </a:cubicBezTo>
                  <a:cubicBezTo>
                    <a:pt x="476436" y="0"/>
                    <a:pt x="570942" y="39253"/>
                    <a:pt x="642193" y="110505"/>
                  </a:cubicBezTo>
                  <a:cubicBezTo>
                    <a:pt x="713445" y="181756"/>
                    <a:pt x="752698" y="276076"/>
                    <a:pt x="752698" y="376349"/>
                  </a:cubicBezTo>
                  <a:lnTo>
                    <a:pt x="752698" y="695958"/>
                  </a:lnTo>
                  <a:cubicBezTo>
                    <a:pt x="752512" y="727211"/>
                    <a:pt x="727211" y="752512"/>
                    <a:pt x="695958" y="752512"/>
                  </a:cubicBezTo>
                  <a:close/>
                  <a:moveTo>
                    <a:pt x="376349" y="111621"/>
                  </a:moveTo>
                  <a:cubicBezTo>
                    <a:pt x="230498" y="111621"/>
                    <a:pt x="111621" y="230312"/>
                    <a:pt x="111621" y="376349"/>
                  </a:cubicBezTo>
                  <a:cubicBezTo>
                    <a:pt x="111621" y="522201"/>
                    <a:pt x="230312" y="641077"/>
                    <a:pt x="376349" y="641077"/>
                  </a:cubicBezTo>
                  <a:lnTo>
                    <a:pt x="641077" y="641077"/>
                  </a:lnTo>
                  <a:lnTo>
                    <a:pt x="641077" y="376349"/>
                  </a:lnTo>
                  <a:cubicBezTo>
                    <a:pt x="640891" y="230312"/>
                    <a:pt x="522201" y="111621"/>
                    <a:pt x="376349" y="111621"/>
                  </a:cubicBezTo>
                  <a:close/>
                  <a:moveTo>
                    <a:pt x="1284201" y="752512"/>
                  </a:moveTo>
                  <a:lnTo>
                    <a:pt x="964592" y="752512"/>
                  </a:lnTo>
                  <a:cubicBezTo>
                    <a:pt x="933338" y="752512"/>
                    <a:pt x="908038" y="727025"/>
                    <a:pt x="908038" y="695958"/>
                  </a:cubicBezTo>
                  <a:lnTo>
                    <a:pt x="908038" y="376349"/>
                  </a:lnTo>
                  <a:cubicBezTo>
                    <a:pt x="908038" y="276262"/>
                    <a:pt x="947291" y="181756"/>
                    <a:pt x="1018543" y="110505"/>
                  </a:cubicBezTo>
                  <a:cubicBezTo>
                    <a:pt x="1089794" y="39253"/>
                    <a:pt x="1184114" y="0"/>
                    <a:pt x="1284387" y="0"/>
                  </a:cubicBezTo>
                  <a:cubicBezTo>
                    <a:pt x="1384660" y="0"/>
                    <a:pt x="1478980" y="39253"/>
                    <a:pt x="1550231" y="110505"/>
                  </a:cubicBezTo>
                  <a:cubicBezTo>
                    <a:pt x="1621482" y="181756"/>
                    <a:pt x="1660736" y="276076"/>
                    <a:pt x="1660736" y="376349"/>
                  </a:cubicBezTo>
                  <a:cubicBezTo>
                    <a:pt x="1660736" y="476622"/>
                    <a:pt x="1621482" y="570942"/>
                    <a:pt x="1550231" y="642193"/>
                  </a:cubicBezTo>
                  <a:cubicBezTo>
                    <a:pt x="1478794" y="713259"/>
                    <a:pt x="1384288" y="752512"/>
                    <a:pt x="1284201" y="752512"/>
                  </a:cubicBezTo>
                  <a:close/>
                  <a:moveTo>
                    <a:pt x="1019659" y="640891"/>
                  </a:moveTo>
                  <a:lnTo>
                    <a:pt x="1284387" y="640891"/>
                  </a:lnTo>
                  <a:cubicBezTo>
                    <a:pt x="1430238" y="640891"/>
                    <a:pt x="1549115" y="522201"/>
                    <a:pt x="1549115" y="376163"/>
                  </a:cubicBezTo>
                  <a:cubicBezTo>
                    <a:pt x="1549115" y="230312"/>
                    <a:pt x="1430424" y="111435"/>
                    <a:pt x="1284387" y="111435"/>
                  </a:cubicBezTo>
                  <a:cubicBezTo>
                    <a:pt x="1138349" y="111435"/>
                    <a:pt x="1019659" y="230125"/>
                    <a:pt x="1019659" y="376163"/>
                  </a:cubicBezTo>
                  <a:lnTo>
                    <a:pt x="1019659" y="640891"/>
                  </a:lnTo>
                  <a:close/>
                  <a:moveTo>
                    <a:pt x="376349" y="1607158"/>
                  </a:moveTo>
                  <a:cubicBezTo>
                    <a:pt x="276262" y="1607158"/>
                    <a:pt x="181756" y="1567904"/>
                    <a:pt x="110505" y="1496653"/>
                  </a:cubicBezTo>
                  <a:cubicBezTo>
                    <a:pt x="39253" y="1425401"/>
                    <a:pt x="0" y="1330896"/>
                    <a:pt x="0" y="1230809"/>
                  </a:cubicBezTo>
                  <a:cubicBezTo>
                    <a:pt x="0" y="1130722"/>
                    <a:pt x="39253" y="1036216"/>
                    <a:pt x="110505" y="964964"/>
                  </a:cubicBezTo>
                  <a:cubicBezTo>
                    <a:pt x="181756" y="893713"/>
                    <a:pt x="276076" y="854459"/>
                    <a:pt x="376349" y="854459"/>
                  </a:cubicBezTo>
                  <a:lnTo>
                    <a:pt x="695958" y="854459"/>
                  </a:lnTo>
                  <a:cubicBezTo>
                    <a:pt x="727211" y="854459"/>
                    <a:pt x="752512" y="879760"/>
                    <a:pt x="752512" y="911014"/>
                  </a:cubicBezTo>
                  <a:lnTo>
                    <a:pt x="752512" y="1230623"/>
                  </a:lnTo>
                  <a:cubicBezTo>
                    <a:pt x="752512" y="1330709"/>
                    <a:pt x="713259" y="1425215"/>
                    <a:pt x="642007" y="1496467"/>
                  </a:cubicBezTo>
                  <a:cubicBezTo>
                    <a:pt x="570756" y="1567718"/>
                    <a:pt x="476436" y="1607158"/>
                    <a:pt x="376349" y="1607158"/>
                  </a:cubicBezTo>
                  <a:close/>
                  <a:moveTo>
                    <a:pt x="376349" y="966267"/>
                  </a:moveTo>
                  <a:cubicBezTo>
                    <a:pt x="230312" y="966267"/>
                    <a:pt x="111621" y="1084957"/>
                    <a:pt x="111621" y="1230809"/>
                  </a:cubicBezTo>
                  <a:cubicBezTo>
                    <a:pt x="111621" y="1376660"/>
                    <a:pt x="230312" y="1495537"/>
                    <a:pt x="376349" y="1495537"/>
                  </a:cubicBezTo>
                  <a:cubicBezTo>
                    <a:pt x="522201" y="1495537"/>
                    <a:pt x="641077" y="1376846"/>
                    <a:pt x="641077" y="1230809"/>
                  </a:cubicBezTo>
                  <a:lnTo>
                    <a:pt x="641077" y="966267"/>
                  </a:lnTo>
                  <a:lnTo>
                    <a:pt x="376349" y="966267"/>
                  </a:lnTo>
                  <a:close/>
                  <a:moveTo>
                    <a:pt x="1284201" y="1607158"/>
                  </a:moveTo>
                  <a:cubicBezTo>
                    <a:pt x="1184114" y="1607158"/>
                    <a:pt x="1089608" y="1567904"/>
                    <a:pt x="1018357" y="1496653"/>
                  </a:cubicBezTo>
                  <a:cubicBezTo>
                    <a:pt x="947105" y="1425401"/>
                    <a:pt x="907852" y="1331082"/>
                    <a:pt x="907852" y="1230809"/>
                  </a:cubicBezTo>
                  <a:lnTo>
                    <a:pt x="907852" y="911200"/>
                  </a:lnTo>
                  <a:cubicBezTo>
                    <a:pt x="907852" y="879946"/>
                    <a:pt x="933152" y="854646"/>
                    <a:pt x="964406" y="854646"/>
                  </a:cubicBezTo>
                  <a:lnTo>
                    <a:pt x="1284015" y="854646"/>
                  </a:lnTo>
                  <a:cubicBezTo>
                    <a:pt x="1384102" y="854646"/>
                    <a:pt x="1478607" y="893899"/>
                    <a:pt x="1549859" y="965150"/>
                  </a:cubicBezTo>
                  <a:cubicBezTo>
                    <a:pt x="1621110" y="1036402"/>
                    <a:pt x="1660364" y="1130722"/>
                    <a:pt x="1660364" y="1230995"/>
                  </a:cubicBezTo>
                  <a:cubicBezTo>
                    <a:pt x="1660364" y="1331268"/>
                    <a:pt x="1621296" y="1425401"/>
                    <a:pt x="1550045" y="1496653"/>
                  </a:cubicBezTo>
                  <a:cubicBezTo>
                    <a:pt x="1478794" y="1567904"/>
                    <a:pt x="1384288" y="1607158"/>
                    <a:pt x="1284201" y="1607158"/>
                  </a:cubicBezTo>
                  <a:close/>
                  <a:moveTo>
                    <a:pt x="1019659" y="966267"/>
                  </a:moveTo>
                  <a:lnTo>
                    <a:pt x="1019659" y="1230995"/>
                  </a:lnTo>
                  <a:cubicBezTo>
                    <a:pt x="1019659" y="1376846"/>
                    <a:pt x="1138349" y="1495723"/>
                    <a:pt x="1284387" y="1495723"/>
                  </a:cubicBezTo>
                  <a:cubicBezTo>
                    <a:pt x="1430424" y="1495723"/>
                    <a:pt x="1549115" y="1377032"/>
                    <a:pt x="1549115" y="1230995"/>
                  </a:cubicBezTo>
                  <a:cubicBezTo>
                    <a:pt x="1549115" y="1084957"/>
                    <a:pt x="1430424" y="966267"/>
                    <a:pt x="1284387" y="966267"/>
                  </a:cubicBezTo>
                  <a:lnTo>
                    <a:pt x="1019659" y="966267"/>
                  </a:ln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4532628" y="3965494"/>
            <a:ext cx="1552746" cy="1552744"/>
          </a:xfrm>
          <a:prstGeom prst="ellipse">
            <a:avLst/>
          </a:prstGeom>
          <a:solidFill>
            <a:schemeClr val="bg1">
              <a:lumMod val="75000"/>
              <a:alpha val="1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616623" y="4049487"/>
            <a:ext cx="1384757" cy="1384757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83065" y="4537029"/>
            <a:ext cx="451871" cy="409673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314693" y="4733010"/>
            <a:ext cx="4518603" cy="1502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内容：企业需关注行业动态，及时调整联动策略。如行业环境变化，企业需重新评估联动策略。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314694" y="4201941"/>
            <a:ext cx="4518603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BFBFB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03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企业联动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5210026" y="2456416"/>
            <a:ext cx="1861329" cy="0"/>
          </a:xfrm>
          <a:prstGeom prst="line">
            <a:avLst/>
          </a:prstGeom>
          <a:noFill/>
          <a:ln w="6350" cap="sq">
            <a:solidFill>
              <a:schemeClr val="bg1">
                <a:lumMod val="65000"/>
              </a:schemeClr>
            </a:solidFill>
            <a:miter/>
            <a:tailEnd type="oval"/>
          </a:ln>
        </p:spPr>
      </p:cxnSp>
      <p:cxnSp>
        <p:nvCxnSpPr>
          <p:cNvPr id="4" name="标题 1"/>
          <p:cNvCxnSpPr/>
          <p:nvPr/>
        </p:nvCxnSpPr>
        <p:spPr>
          <a:xfrm>
            <a:off x="5997489" y="3606223"/>
            <a:ext cx="1073866" cy="0"/>
          </a:xfrm>
          <a:prstGeom prst="line">
            <a:avLst/>
          </a:prstGeom>
          <a:noFill/>
          <a:ln w="6350" cap="sq">
            <a:solidFill>
              <a:schemeClr val="bg1">
                <a:lumMod val="65000"/>
              </a:schemeClr>
            </a:solidFill>
            <a:miter/>
            <a:tailEnd type="oval"/>
          </a:ln>
        </p:spPr>
      </p:cxnSp>
      <p:cxnSp>
        <p:nvCxnSpPr>
          <p:cNvPr id="5" name="标题 1"/>
          <p:cNvCxnSpPr/>
          <p:nvPr/>
        </p:nvCxnSpPr>
        <p:spPr>
          <a:xfrm>
            <a:off x="5210026" y="4795914"/>
            <a:ext cx="1861329" cy="0"/>
          </a:xfrm>
          <a:prstGeom prst="line">
            <a:avLst/>
          </a:prstGeom>
          <a:noFill/>
          <a:ln w="6350" cap="sq">
            <a:solidFill>
              <a:schemeClr val="bg1">
                <a:lumMod val="65000"/>
              </a:schemeClr>
            </a:solidFill>
            <a:miter/>
            <a:tailEnd type="oval"/>
          </a:ln>
        </p:spPr>
      </p:cxnSp>
      <p:sp>
        <p:nvSpPr>
          <p:cNvPr id="6" name="标题 1"/>
          <p:cNvSpPr txBox="1"/>
          <p:nvPr/>
        </p:nvSpPr>
        <p:spPr>
          <a:xfrm rot="18900000" flipV="1">
            <a:off x="4145149" y="1954356"/>
            <a:ext cx="1005769" cy="1005769"/>
          </a:xfrm>
          <a:prstGeom prst="roundRect">
            <a:avLst>
              <a:gd name="adj" fmla="val 6500"/>
            </a:avLst>
          </a:prstGeom>
          <a:solidFill>
            <a:schemeClr val="accent3"/>
          </a:solidFill>
          <a:ln w="12700" cap="rnd">
            <a:noFill/>
            <a:round/>
          </a:ln>
          <a:effectLst>
            <a:outerShdw blurRad="254000" dist="127000" algn="ctr" rotWithShape="0">
              <a:schemeClr val="accent3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452450" y="2242028"/>
            <a:ext cx="391163" cy="428777"/>
          </a:xfrm>
          <a:custGeom>
            <a:avLst/>
            <a:gdLst>
              <a:gd name="connsiteX0" fmla="*/ 248770 w 495300"/>
              <a:gd name="connsiteY0" fmla="*/ 621 h 542925"/>
              <a:gd name="connsiteX1" fmla="*/ 496420 w 495300"/>
              <a:gd name="connsiteY1" fmla="*/ 248271 h 542925"/>
              <a:gd name="connsiteX2" fmla="*/ 323827 w 495300"/>
              <a:gd name="connsiteY2" fmla="*/ 484396 h 542925"/>
              <a:gd name="connsiteX3" fmla="*/ 346973 w 495300"/>
              <a:gd name="connsiteY3" fmla="*/ 524496 h 542925"/>
              <a:gd name="connsiteX4" fmla="*/ 420220 w 495300"/>
              <a:gd name="connsiteY4" fmla="*/ 524496 h 542925"/>
              <a:gd name="connsiteX5" fmla="*/ 420220 w 495300"/>
              <a:gd name="connsiteY5" fmla="*/ 543546 h 542925"/>
              <a:gd name="connsiteX6" fmla="*/ 77320 w 495300"/>
              <a:gd name="connsiteY6" fmla="*/ 543546 h 542925"/>
              <a:gd name="connsiteX7" fmla="*/ 77320 w 495300"/>
              <a:gd name="connsiteY7" fmla="*/ 524496 h 542925"/>
              <a:gd name="connsiteX8" fmla="*/ 150567 w 495300"/>
              <a:gd name="connsiteY8" fmla="*/ 524496 h 542925"/>
              <a:gd name="connsiteX9" fmla="*/ 173713 w 495300"/>
              <a:gd name="connsiteY9" fmla="*/ 484396 h 542925"/>
              <a:gd name="connsiteX10" fmla="*/ 1120 w 495300"/>
              <a:gd name="connsiteY10" fmla="*/ 248271 h 542925"/>
              <a:gd name="connsiteX11" fmla="*/ 248770 w 495300"/>
              <a:gd name="connsiteY11" fmla="*/ 621 h 542925"/>
              <a:gd name="connsiteX12" fmla="*/ 192763 w 495300"/>
              <a:gd name="connsiteY12" fmla="*/ 489539 h 542925"/>
              <a:gd name="connsiteX13" fmla="*/ 172570 w 495300"/>
              <a:gd name="connsiteY13" fmla="*/ 524496 h 542925"/>
              <a:gd name="connsiteX14" fmla="*/ 324970 w 495300"/>
              <a:gd name="connsiteY14" fmla="*/ 524496 h 542925"/>
              <a:gd name="connsiteX15" fmla="*/ 304777 w 495300"/>
              <a:gd name="connsiteY15" fmla="*/ 489539 h 542925"/>
              <a:gd name="connsiteX16" fmla="*/ 248770 w 495300"/>
              <a:gd name="connsiteY16" fmla="*/ 495921 h 542925"/>
              <a:gd name="connsiteX17" fmla="*/ 192763 w 495300"/>
              <a:gd name="connsiteY17" fmla="*/ 489539 h 542925"/>
              <a:gd name="connsiteX18" fmla="*/ 248770 w 495300"/>
              <a:gd name="connsiteY18" fmla="*/ 143496 h 542925"/>
              <a:gd name="connsiteX19" fmla="*/ 143995 w 495300"/>
              <a:gd name="connsiteY19" fmla="*/ 248271 h 542925"/>
              <a:gd name="connsiteX20" fmla="*/ 248770 w 495300"/>
              <a:gd name="connsiteY20" fmla="*/ 353046 h 542925"/>
              <a:gd name="connsiteX21" fmla="*/ 353545 w 495300"/>
              <a:gd name="connsiteY21" fmla="*/ 248271 h 542925"/>
              <a:gd name="connsiteX22" fmla="*/ 248770 w 495300"/>
              <a:gd name="connsiteY22" fmla="*/ 143496 h 542925"/>
              <a:gd name="connsiteX23" fmla="*/ 367833 w 495300"/>
              <a:gd name="connsiteY23" fmla="*/ 114921 h 542925"/>
              <a:gd name="connsiteX24" fmla="*/ 353545 w 495300"/>
              <a:gd name="connsiteY24" fmla="*/ 129209 h 542925"/>
              <a:gd name="connsiteX25" fmla="*/ 367833 w 495300"/>
              <a:gd name="connsiteY25" fmla="*/ 143496 h 542925"/>
              <a:gd name="connsiteX26" fmla="*/ 382120 w 495300"/>
              <a:gd name="connsiteY26" fmla="*/ 129209 h 542925"/>
              <a:gd name="connsiteX27" fmla="*/ 367833 w 495300"/>
              <a:gd name="connsiteY27" fmla="*/ 114921 h 542925"/>
            </a:gdLst>
            <a:ahLst/>
            <a:cxnLst/>
            <a:rect l="l" t="t" r="r" b="b"/>
            <a:pathLst>
              <a:path w="495300" h="542925">
                <a:moveTo>
                  <a:pt x="248770" y="621"/>
                </a:moveTo>
                <a:cubicBezTo>
                  <a:pt x="385549" y="621"/>
                  <a:pt x="496420" y="111492"/>
                  <a:pt x="496420" y="248271"/>
                </a:cubicBezTo>
                <a:cubicBezTo>
                  <a:pt x="496420" y="358856"/>
                  <a:pt x="423935" y="452582"/>
                  <a:pt x="323827" y="484396"/>
                </a:cubicBezTo>
                <a:lnTo>
                  <a:pt x="346973" y="524496"/>
                </a:lnTo>
                <a:lnTo>
                  <a:pt x="420220" y="524496"/>
                </a:lnTo>
                <a:lnTo>
                  <a:pt x="420220" y="543546"/>
                </a:lnTo>
                <a:lnTo>
                  <a:pt x="77320" y="543546"/>
                </a:lnTo>
                <a:lnTo>
                  <a:pt x="77320" y="524496"/>
                </a:lnTo>
                <a:lnTo>
                  <a:pt x="150567" y="524496"/>
                </a:lnTo>
                <a:lnTo>
                  <a:pt x="173713" y="484396"/>
                </a:lnTo>
                <a:cubicBezTo>
                  <a:pt x="73605" y="452582"/>
                  <a:pt x="1120" y="358856"/>
                  <a:pt x="1120" y="248271"/>
                </a:cubicBezTo>
                <a:cubicBezTo>
                  <a:pt x="1120" y="111492"/>
                  <a:pt x="111991" y="621"/>
                  <a:pt x="248770" y="621"/>
                </a:cubicBezTo>
                <a:close/>
                <a:moveTo>
                  <a:pt x="192763" y="489539"/>
                </a:moveTo>
                <a:lnTo>
                  <a:pt x="172570" y="524496"/>
                </a:lnTo>
                <a:lnTo>
                  <a:pt x="324970" y="524496"/>
                </a:lnTo>
                <a:lnTo>
                  <a:pt x="304777" y="489539"/>
                </a:lnTo>
                <a:cubicBezTo>
                  <a:pt x="286775" y="493730"/>
                  <a:pt x="268010" y="495921"/>
                  <a:pt x="248770" y="495921"/>
                </a:cubicBezTo>
                <a:cubicBezTo>
                  <a:pt x="229530" y="495921"/>
                  <a:pt x="210765" y="493730"/>
                  <a:pt x="192763" y="489539"/>
                </a:cubicBezTo>
                <a:close/>
                <a:moveTo>
                  <a:pt x="248770" y="143496"/>
                </a:moveTo>
                <a:cubicBezTo>
                  <a:pt x="190858" y="143496"/>
                  <a:pt x="143995" y="190359"/>
                  <a:pt x="143995" y="248271"/>
                </a:cubicBezTo>
                <a:cubicBezTo>
                  <a:pt x="143995" y="306183"/>
                  <a:pt x="190858" y="353046"/>
                  <a:pt x="248770" y="353046"/>
                </a:cubicBezTo>
                <a:cubicBezTo>
                  <a:pt x="306682" y="353046"/>
                  <a:pt x="353545" y="306183"/>
                  <a:pt x="353545" y="248271"/>
                </a:cubicBezTo>
                <a:cubicBezTo>
                  <a:pt x="353545" y="190359"/>
                  <a:pt x="306682" y="143496"/>
                  <a:pt x="248770" y="143496"/>
                </a:cubicBezTo>
                <a:close/>
                <a:moveTo>
                  <a:pt x="367833" y="114921"/>
                </a:moveTo>
                <a:cubicBezTo>
                  <a:pt x="359927" y="114921"/>
                  <a:pt x="353545" y="121303"/>
                  <a:pt x="353545" y="129209"/>
                </a:cubicBezTo>
                <a:cubicBezTo>
                  <a:pt x="353545" y="137114"/>
                  <a:pt x="359927" y="143496"/>
                  <a:pt x="367833" y="143496"/>
                </a:cubicBezTo>
                <a:cubicBezTo>
                  <a:pt x="375738" y="143496"/>
                  <a:pt x="382120" y="137114"/>
                  <a:pt x="382120" y="129209"/>
                </a:cubicBezTo>
                <a:cubicBezTo>
                  <a:pt x="382120" y="121303"/>
                  <a:pt x="375738" y="114921"/>
                  <a:pt x="367833" y="11492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280366" y="2166731"/>
            <a:ext cx="4238536" cy="7263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内容：ROE = 销售净利率 × 总资产周转率 × 权益乘数。该公式将企业盈利能力、运营效率和财务杠杆综合起来，全面反映企业财务状况。例如，茅台高净利率与沃尔玛高周转率，均能实现高ROE，但背后战略不同。</a:t>
            </a:r>
            <a:endParaRPr kumimoji="1" lang="zh-CN" altLang="en-US" sz="1200"/>
          </a:p>
        </p:txBody>
      </p:sp>
      <p:sp>
        <p:nvSpPr>
          <p:cNvPr id="9" name="标题 1"/>
          <p:cNvSpPr txBox="1"/>
          <p:nvPr/>
        </p:nvSpPr>
        <p:spPr>
          <a:xfrm rot="18900000" flipV="1">
            <a:off x="5008656" y="3120077"/>
            <a:ext cx="1005769" cy="1005769"/>
          </a:xfrm>
          <a:prstGeom prst="roundRect">
            <a:avLst>
              <a:gd name="adj" fmla="val 6500"/>
            </a:avLst>
          </a:prstGeom>
          <a:solidFill>
            <a:schemeClr val="accent1"/>
          </a:solidFill>
          <a:ln w="12700" cap="rnd">
            <a:noFill/>
            <a:round/>
          </a:ln>
          <a:effectLst>
            <a:outerShdw blurRad="254000" dist="127000" algn="ctr" rotWithShape="0">
              <a:schemeClr val="accent1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314534" y="3479502"/>
            <a:ext cx="402737" cy="302052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/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280366" y="3377038"/>
            <a:ext cx="4238536" cy="7263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内容：通过杜邦分析，企业可明确各因素对ROE的影响，针对性优化。如某企业ROE低，经分析发现总资产周转率低，可优化资产配置提升周转率。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2700000">
            <a:off x="4145148" y="4285797"/>
            <a:ext cx="1005769" cy="1005769"/>
          </a:xfrm>
          <a:prstGeom prst="roundRect">
            <a:avLst>
              <a:gd name="adj" fmla="val 6500"/>
            </a:avLst>
          </a:prstGeom>
          <a:solidFill>
            <a:schemeClr val="accent2"/>
          </a:solidFill>
          <a:ln w="12700" cap="rnd">
            <a:noFill/>
            <a:round/>
          </a:ln>
          <a:effectLst>
            <a:outerShdw blurRad="254000" dist="127000" algn="ctr" rotWithShape="0">
              <a:schemeClr val="accent2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42303" y="4594888"/>
            <a:ext cx="409364" cy="402052"/>
          </a:xfrm>
          <a:custGeom>
            <a:avLst/>
            <a:gdLst>
              <a:gd name="connsiteX0" fmla="*/ 343764 w 533400"/>
              <a:gd name="connsiteY0" fmla="*/ 276846 h 523875"/>
              <a:gd name="connsiteX1" fmla="*/ 372339 w 533400"/>
              <a:gd name="connsiteY1" fmla="*/ 305421 h 523875"/>
              <a:gd name="connsiteX2" fmla="*/ 372339 w 533400"/>
              <a:gd name="connsiteY2" fmla="*/ 495921 h 523875"/>
              <a:gd name="connsiteX3" fmla="*/ 343764 w 533400"/>
              <a:gd name="connsiteY3" fmla="*/ 524496 h 523875"/>
              <a:gd name="connsiteX4" fmla="*/ 191364 w 533400"/>
              <a:gd name="connsiteY4" fmla="*/ 524496 h 523875"/>
              <a:gd name="connsiteX5" fmla="*/ 162789 w 533400"/>
              <a:gd name="connsiteY5" fmla="*/ 495921 h 523875"/>
              <a:gd name="connsiteX6" fmla="*/ 162789 w 533400"/>
              <a:gd name="connsiteY6" fmla="*/ 305421 h 523875"/>
              <a:gd name="connsiteX7" fmla="*/ 191364 w 533400"/>
              <a:gd name="connsiteY7" fmla="*/ 276846 h 523875"/>
              <a:gd name="connsiteX8" fmla="*/ 343764 w 533400"/>
              <a:gd name="connsiteY8" fmla="*/ 276846 h 523875"/>
              <a:gd name="connsiteX9" fmla="*/ 143739 w 533400"/>
              <a:gd name="connsiteY9" fmla="*/ 114921 h 523875"/>
              <a:gd name="connsiteX10" fmla="*/ 179934 w 533400"/>
              <a:gd name="connsiteY10" fmla="*/ 153021 h 523875"/>
              <a:gd name="connsiteX11" fmla="*/ 181839 w 533400"/>
              <a:gd name="connsiteY11" fmla="*/ 153021 h 523875"/>
              <a:gd name="connsiteX12" fmla="*/ 353289 w 533400"/>
              <a:gd name="connsiteY12" fmla="*/ 153021 h 523875"/>
              <a:gd name="connsiteX13" fmla="*/ 391389 w 533400"/>
              <a:gd name="connsiteY13" fmla="*/ 116826 h 523875"/>
              <a:gd name="connsiteX14" fmla="*/ 391389 w 533400"/>
              <a:gd name="connsiteY14" fmla="*/ 114921 h 523875"/>
              <a:gd name="connsiteX15" fmla="*/ 505689 w 533400"/>
              <a:gd name="connsiteY15" fmla="*/ 114921 h 523875"/>
              <a:gd name="connsiteX16" fmla="*/ 534264 w 533400"/>
              <a:gd name="connsiteY16" fmla="*/ 143496 h 523875"/>
              <a:gd name="connsiteX17" fmla="*/ 534264 w 533400"/>
              <a:gd name="connsiteY17" fmla="*/ 381621 h 523875"/>
              <a:gd name="connsiteX18" fmla="*/ 505689 w 533400"/>
              <a:gd name="connsiteY18" fmla="*/ 410196 h 523875"/>
              <a:gd name="connsiteX19" fmla="*/ 391389 w 533400"/>
              <a:gd name="connsiteY19" fmla="*/ 410196 h 523875"/>
              <a:gd name="connsiteX20" fmla="*/ 391389 w 533400"/>
              <a:gd name="connsiteY20" fmla="*/ 295896 h 523875"/>
              <a:gd name="connsiteX21" fmla="*/ 355194 w 533400"/>
              <a:gd name="connsiteY21" fmla="*/ 257796 h 523875"/>
              <a:gd name="connsiteX22" fmla="*/ 353289 w 533400"/>
              <a:gd name="connsiteY22" fmla="*/ 257796 h 523875"/>
              <a:gd name="connsiteX23" fmla="*/ 181839 w 533400"/>
              <a:gd name="connsiteY23" fmla="*/ 257796 h 523875"/>
              <a:gd name="connsiteX24" fmla="*/ 143739 w 533400"/>
              <a:gd name="connsiteY24" fmla="*/ 293991 h 523875"/>
              <a:gd name="connsiteX25" fmla="*/ 143739 w 533400"/>
              <a:gd name="connsiteY25" fmla="*/ 295896 h 523875"/>
              <a:gd name="connsiteX26" fmla="*/ 143739 w 533400"/>
              <a:gd name="connsiteY26" fmla="*/ 410196 h 523875"/>
              <a:gd name="connsiteX27" fmla="*/ 29439 w 533400"/>
              <a:gd name="connsiteY27" fmla="*/ 410196 h 523875"/>
              <a:gd name="connsiteX28" fmla="*/ 864 w 533400"/>
              <a:gd name="connsiteY28" fmla="*/ 381621 h 523875"/>
              <a:gd name="connsiteX29" fmla="*/ 864 w 533400"/>
              <a:gd name="connsiteY29" fmla="*/ 201408 h 523875"/>
              <a:gd name="connsiteX30" fmla="*/ 11151 w 533400"/>
              <a:gd name="connsiteY30" fmla="*/ 175405 h 523875"/>
              <a:gd name="connsiteX31" fmla="*/ 56300 w 533400"/>
              <a:gd name="connsiteY31" fmla="*/ 127018 h 523875"/>
              <a:gd name="connsiteX32" fmla="*/ 84112 w 533400"/>
              <a:gd name="connsiteY32" fmla="*/ 114921 h 523875"/>
              <a:gd name="connsiteX33" fmla="*/ 143739 w 533400"/>
              <a:gd name="connsiteY33" fmla="*/ 114921 h 523875"/>
              <a:gd name="connsiteX34" fmla="*/ 462827 w 533400"/>
              <a:gd name="connsiteY34" fmla="*/ 172071 h 523875"/>
              <a:gd name="connsiteX35" fmla="*/ 448539 w 533400"/>
              <a:gd name="connsiteY35" fmla="*/ 186359 h 523875"/>
              <a:gd name="connsiteX36" fmla="*/ 462827 w 533400"/>
              <a:gd name="connsiteY36" fmla="*/ 200646 h 523875"/>
              <a:gd name="connsiteX37" fmla="*/ 477114 w 533400"/>
              <a:gd name="connsiteY37" fmla="*/ 186359 h 523875"/>
              <a:gd name="connsiteX38" fmla="*/ 462827 w 533400"/>
              <a:gd name="connsiteY38" fmla="*/ 172071 h 523875"/>
              <a:gd name="connsiteX39" fmla="*/ 343764 w 533400"/>
              <a:gd name="connsiteY39" fmla="*/ 621 h 523875"/>
              <a:gd name="connsiteX40" fmla="*/ 372339 w 533400"/>
              <a:gd name="connsiteY40" fmla="*/ 29196 h 523875"/>
              <a:gd name="connsiteX41" fmla="*/ 372339 w 533400"/>
              <a:gd name="connsiteY41" fmla="*/ 105396 h 523875"/>
              <a:gd name="connsiteX42" fmla="*/ 343764 w 533400"/>
              <a:gd name="connsiteY42" fmla="*/ 133971 h 523875"/>
              <a:gd name="connsiteX43" fmla="*/ 191364 w 533400"/>
              <a:gd name="connsiteY43" fmla="*/ 133971 h 523875"/>
              <a:gd name="connsiteX44" fmla="*/ 162789 w 533400"/>
              <a:gd name="connsiteY44" fmla="*/ 105396 h 523875"/>
              <a:gd name="connsiteX45" fmla="*/ 162789 w 533400"/>
              <a:gd name="connsiteY45" fmla="*/ 29196 h 523875"/>
              <a:gd name="connsiteX46" fmla="*/ 191364 w 533400"/>
              <a:gd name="connsiteY46" fmla="*/ 621 h 523875"/>
              <a:gd name="connsiteX47" fmla="*/ 343764 w 533400"/>
              <a:gd name="connsiteY47" fmla="*/ 621 h 523875"/>
            </a:gdLst>
            <a:ahLst/>
            <a:cxnLst/>
            <a:rect l="l" t="t" r="r" b="b"/>
            <a:pathLst>
              <a:path w="533400" h="523875">
                <a:moveTo>
                  <a:pt x="343764" y="276846"/>
                </a:moveTo>
                <a:cubicBezTo>
                  <a:pt x="359576" y="276846"/>
                  <a:pt x="372339" y="289610"/>
                  <a:pt x="372339" y="305421"/>
                </a:cubicBezTo>
                <a:lnTo>
                  <a:pt x="372339" y="495921"/>
                </a:lnTo>
                <a:cubicBezTo>
                  <a:pt x="372339" y="511732"/>
                  <a:pt x="359576" y="524496"/>
                  <a:pt x="343764" y="524496"/>
                </a:cubicBezTo>
                <a:lnTo>
                  <a:pt x="191364" y="524496"/>
                </a:lnTo>
                <a:cubicBezTo>
                  <a:pt x="175552" y="524496"/>
                  <a:pt x="162789" y="511732"/>
                  <a:pt x="162789" y="495921"/>
                </a:cubicBezTo>
                <a:lnTo>
                  <a:pt x="162789" y="305421"/>
                </a:lnTo>
                <a:cubicBezTo>
                  <a:pt x="162789" y="289610"/>
                  <a:pt x="175552" y="276846"/>
                  <a:pt x="191364" y="276846"/>
                </a:cubicBezTo>
                <a:lnTo>
                  <a:pt x="343764" y="276846"/>
                </a:lnTo>
                <a:close/>
                <a:moveTo>
                  <a:pt x="143739" y="114921"/>
                </a:moveTo>
                <a:cubicBezTo>
                  <a:pt x="143739" y="135305"/>
                  <a:pt x="159741" y="151973"/>
                  <a:pt x="179934" y="153021"/>
                </a:cubicBezTo>
                <a:lnTo>
                  <a:pt x="181839" y="153021"/>
                </a:lnTo>
                <a:lnTo>
                  <a:pt x="353289" y="153021"/>
                </a:lnTo>
                <a:cubicBezTo>
                  <a:pt x="373673" y="153021"/>
                  <a:pt x="390341" y="137019"/>
                  <a:pt x="391389" y="116826"/>
                </a:cubicBezTo>
                <a:lnTo>
                  <a:pt x="391389" y="114921"/>
                </a:lnTo>
                <a:lnTo>
                  <a:pt x="505689" y="114921"/>
                </a:lnTo>
                <a:cubicBezTo>
                  <a:pt x="521501" y="114921"/>
                  <a:pt x="534264" y="127685"/>
                  <a:pt x="534264" y="143496"/>
                </a:cubicBezTo>
                <a:lnTo>
                  <a:pt x="534264" y="381621"/>
                </a:lnTo>
                <a:cubicBezTo>
                  <a:pt x="534264" y="397432"/>
                  <a:pt x="521501" y="410196"/>
                  <a:pt x="505689" y="410196"/>
                </a:cubicBezTo>
                <a:lnTo>
                  <a:pt x="391389" y="410196"/>
                </a:lnTo>
                <a:lnTo>
                  <a:pt x="391389" y="295896"/>
                </a:lnTo>
                <a:cubicBezTo>
                  <a:pt x="391389" y="275512"/>
                  <a:pt x="375387" y="258844"/>
                  <a:pt x="355194" y="257796"/>
                </a:cubicBezTo>
                <a:lnTo>
                  <a:pt x="353289" y="257796"/>
                </a:lnTo>
                <a:lnTo>
                  <a:pt x="181839" y="257796"/>
                </a:lnTo>
                <a:cubicBezTo>
                  <a:pt x="161455" y="257796"/>
                  <a:pt x="144787" y="273798"/>
                  <a:pt x="143739" y="293991"/>
                </a:cubicBezTo>
                <a:lnTo>
                  <a:pt x="143739" y="295896"/>
                </a:lnTo>
                <a:lnTo>
                  <a:pt x="143739" y="410196"/>
                </a:lnTo>
                <a:lnTo>
                  <a:pt x="29439" y="410196"/>
                </a:lnTo>
                <a:cubicBezTo>
                  <a:pt x="13627" y="410196"/>
                  <a:pt x="864" y="397432"/>
                  <a:pt x="864" y="381621"/>
                </a:cubicBezTo>
                <a:lnTo>
                  <a:pt x="864" y="201408"/>
                </a:lnTo>
                <a:cubicBezTo>
                  <a:pt x="864" y="191788"/>
                  <a:pt x="4484" y="182454"/>
                  <a:pt x="11151" y="175405"/>
                </a:cubicBezTo>
                <a:lnTo>
                  <a:pt x="56300" y="127018"/>
                </a:lnTo>
                <a:cubicBezTo>
                  <a:pt x="63538" y="119303"/>
                  <a:pt x="73635" y="114921"/>
                  <a:pt x="84112" y="114921"/>
                </a:cubicBezTo>
                <a:lnTo>
                  <a:pt x="143739" y="114921"/>
                </a:lnTo>
                <a:close/>
                <a:moveTo>
                  <a:pt x="462827" y="172071"/>
                </a:moveTo>
                <a:cubicBezTo>
                  <a:pt x="454921" y="172071"/>
                  <a:pt x="448539" y="178453"/>
                  <a:pt x="448539" y="186359"/>
                </a:cubicBezTo>
                <a:cubicBezTo>
                  <a:pt x="448539" y="194264"/>
                  <a:pt x="454921" y="200646"/>
                  <a:pt x="462827" y="200646"/>
                </a:cubicBezTo>
                <a:cubicBezTo>
                  <a:pt x="470732" y="200646"/>
                  <a:pt x="477114" y="194264"/>
                  <a:pt x="477114" y="186359"/>
                </a:cubicBezTo>
                <a:cubicBezTo>
                  <a:pt x="477114" y="178453"/>
                  <a:pt x="470732" y="172071"/>
                  <a:pt x="462827" y="172071"/>
                </a:cubicBezTo>
                <a:close/>
                <a:moveTo>
                  <a:pt x="343764" y="621"/>
                </a:moveTo>
                <a:cubicBezTo>
                  <a:pt x="359576" y="621"/>
                  <a:pt x="372339" y="13385"/>
                  <a:pt x="372339" y="29196"/>
                </a:cubicBezTo>
                <a:lnTo>
                  <a:pt x="372339" y="105396"/>
                </a:lnTo>
                <a:cubicBezTo>
                  <a:pt x="372339" y="121207"/>
                  <a:pt x="359576" y="133971"/>
                  <a:pt x="343764" y="133971"/>
                </a:cubicBezTo>
                <a:lnTo>
                  <a:pt x="191364" y="133971"/>
                </a:lnTo>
                <a:cubicBezTo>
                  <a:pt x="175552" y="133971"/>
                  <a:pt x="162789" y="121207"/>
                  <a:pt x="162789" y="105396"/>
                </a:cubicBezTo>
                <a:lnTo>
                  <a:pt x="162789" y="29196"/>
                </a:lnTo>
                <a:cubicBezTo>
                  <a:pt x="162789" y="13385"/>
                  <a:pt x="175552" y="621"/>
                  <a:pt x="191364" y="621"/>
                </a:cubicBezTo>
                <a:lnTo>
                  <a:pt x="343764" y="62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280366" y="4583678"/>
            <a:ext cx="4238536" cy="7263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内容：杜邦分析适用于各行业，但需结合行业特点。互联网企业用户增长指标与传统ROE体系有冲突，需调整指标体系，如增加用户增长率等指标。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73099" y="2458296"/>
            <a:ext cx="3470134" cy="234780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ROE分解</a:t>
            </a:r>
            <a:endParaRPr kumimoji="1" lang="zh-CN" altLang="en-US" sz="5400"/>
          </a:p>
        </p:txBody>
      </p:sp>
      <p:sp>
        <p:nvSpPr>
          <p:cNvPr id="16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经典公式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3212938"/>
            <a:ext cx="3240000" cy="2628000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62204" y="3584972"/>
            <a:ext cx="364819" cy="364819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0400" y="4321825"/>
            <a:ext cx="2700000" cy="135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内容：分析高ROE企业成因，如茅台高净利率源于品牌与定价权，沃尔玛高周转率源于高效供应链管理。不同企业通过不同方式实现高ROE，需结合企业战略分析。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1650" y="3086938"/>
            <a:ext cx="3456000" cy="2880000"/>
          </a:xfrm>
          <a:prstGeom prst="snip1Rect">
            <a:avLst>
              <a:gd name="adj" fmla="val 26607"/>
            </a:avLst>
          </a:prstGeom>
          <a:solidFill>
            <a:schemeClr val="bg1"/>
          </a:solidFill>
          <a:ln w="19050" cap="sq">
            <a:solidFill>
              <a:schemeClr val="tx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665551" y="3424937"/>
            <a:ext cx="466992" cy="432000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49650" y="4296639"/>
            <a:ext cx="2880000" cy="14925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内容：高ROE企业需关注可持续性。如企业通过短期高杠杆实现高ROE，但面临市场波动时，可能因偿债压力受损。需综合考量风险与收益。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78900" y="3212938"/>
            <a:ext cx="3240000" cy="2628000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48900" y="3590828"/>
            <a:ext cx="364879" cy="353107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48900" y="4321825"/>
            <a:ext cx="2700000" cy="13274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内容：杜邦分析助力企业战略调整。如某制造企业ROE低，经分析发现权益乘数低，可合理增加负债提升杠杆，但需控制风险。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3101" y="1861991"/>
            <a:ext cx="10845798" cy="864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高ROE成因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战略诊断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117774"/>
            <a:ext cx="10816976" cy="4016326"/>
          </a:xfrm>
          <a:custGeom>
            <a:avLst/>
            <a:gdLst>
              <a:gd name="connsiteX0" fmla="*/ 0 w 10816976"/>
              <a:gd name="connsiteY0" fmla="*/ 3260407 h 5555534"/>
              <a:gd name="connsiteX1" fmla="*/ 0 w 10816976"/>
              <a:gd name="connsiteY1" fmla="*/ 5555535 h 5555534"/>
              <a:gd name="connsiteX2" fmla="*/ 10816976 w 10816976"/>
              <a:gd name="connsiteY2" fmla="*/ 5555535 h 5555534"/>
              <a:gd name="connsiteX3" fmla="*/ 10816976 w 10816976"/>
              <a:gd name="connsiteY3" fmla="*/ 0 h 5555534"/>
              <a:gd name="connsiteX4" fmla="*/ 0 w 10816976"/>
              <a:gd name="connsiteY4" fmla="*/ 3260407 h 5555534"/>
            </a:gdLst>
            <a:ahLst/>
            <a:cxnLst/>
            <a:rect l="l" t="t" r="r" b="b"/>
            <a:pathLst>
              <a:path w="10816976" h="5555534">
                <a:moveTo>
                  <a:pt x="0" y="3260407"/>
                </a:moveTo>
                <a:lnTo>
                  <a:pt x="0" y="5555535"/>
                </a:lnTo>
                <a:lnTo>
                  <a:pt x="10816976" y="5555535"/>
                </a:lnTo>
                <a:cubicBezTo>
                  <a:pt x="10816976" y="5555535"/>
                  <a:pt x="10816976" y="1300849"/>
                  <a:pt x="10816976" y="0"/>
                </a:cubicBezTo>
                <a:cubicBezTo>
                  <a:pt x="7367032" y="2618268"/>
                  <a:pt x="3276928" y="3260407"/>
                  <a:pt x="0" y="3260407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90000">
                <a:schemeClr val="bg1">
                  <a:lumMod val="95000"/>
                </a:schemeClr>
              </a:gs>
            </a:gsLst>
            <a:lin ang="16800000" scaled="0"/>
          </a:gradFill>
          <a:ln w="692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899138"/>
            <a:ext cx="10858500" cy="2575725"/>
          </a:xfrm>
          <a:custGeom>
            <a:avLst/>
            <a:gdLst>
              <a:gd name="connsiteX0" fmla="*/ 10858500 w 10858500"/>
              <a:gd name="connsiteY0" fmla="*/ 0 h 3562841"/>
              <a:gd name="connsiteX1" fmla="*/ 0 w 10858500"/>
              <a:gd name="connsiteY1" fmla="*/ 3562834 h 3562841"/>
              <a:gd name="connsiteX2" fmla="*/ 10342912 w 10858500"/>
              <a:gd name="connsiteY2" fmla="*/ 368712 h 3562841"/>
              <a:gd name="connsiteX3" fmla="*/ 10197578 w 10858500"/>
              <a:gd name="connsiteY3" fmla="*/ 128428 h 3562841"/>
              <a:gd name="connsiteX4" fmla="*/ 10858500 w 10858500"/>
              <a:gd name="connsiteY4" fmla="*/ 0 h 3562841"/>
            </a:gdLst>
            <a:ahLst/>
            <a:cxnLst/>
            <a:rect l="l" t="t" r="r" b="b"/>
            <a:pathLst>
              <a:path w="10858500" h="3562841">
                <a:moveTo>
                  <a:pt x="10858500" y="0"/>
                </a:moveTo>
                <a:cubicBezTo>
                  <a:pt x="9232147" y="1988558"/>
                  <a:pt x="5366964" y="3566976"/>
                  <a:pt x="0" y="3562834"/>
                </a:cubicBezTo>
                <a:cubicBezTo>
                  <a:pt x="3993215" y="3455120"/>
                  <a:pt x="8034875" y="2543697"/>
                  <a:pt x="10342912" y="368712"/>
                </a:cubicBezTo>
                <a:cubicBezTo>
                  <a:pt x="10280626" y="269284"/>
                  <a:pt x="10197578" y="128428"/>
                  <a:pt x="10197578" y="128428"/>
                </a:cubicBezTo>
                <a:lnTo>
                  <a:pt x="10858500" y="0"/>
                </a:lnTo>
                <a:close/>
              </a:path>
            </a:pathLst>
          </a:custGeom>
          <a:gradFill>
            <a:gsLst>
              <a:gs pos="10000">
                <a:schemeClr val="accent1">
                  <a:lumMod val="40000"/>
                  <a:lumOff val="60000"/>
                </a:schemeClr>
              </a:gs>
              <a:gs pos="90000">
                <a:schemeClr val="accent1"/>
              </a:gs>
            </a:gsLst>
            <a:lin ang="0" scaled="0"/>
          </a:gradFill>
          <a:ln w="692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2" y="1254403"/>
            <a:ext cx="7376958" cy="13440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互联网企业指标调整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987191" y="4366640"/>
            <a:ext cx="151945" cy="151945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05263" y="4709828"/>
            <a:ext cx="2515800" cy="1336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内容：互联网企业用户增长指标与传统ROE体系冲突。需调整指标体系，如增加用户增长率、活跃度等指标，反映企业增长潜力与用户价值。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769395" y="3959747"/>
            <a:ext cx="151945" cy="151945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587467" y="4470667"/>
            <a:ext cx="2515800" cy="1336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内容：互联网企业盈利模式多样，需结合业务特点调整杜邦分析。如平台型企业，需关注交易规模与佣金率对盈利能力的影响。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551600" y="2883005"/>
            <a:ext cx="151945" cy="151945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69672" y="3658901"/>
            <a:ext cx="2515800" cy="1336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内容：互联网企业创新快，需动态调整杜邦分析指标。如新兴业务模式出现，及时纳入相关指标，确保分析有效性。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行业适配性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二、沃尔评分法实战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83024" y="1323820"/>
            <a:ext cx="5366067" cy="2188096"/>
          </a:xfrm>
          <a:prstGeom prst="roundRect">
            <a:avLst>
              <a:gd name="adj" fmla="val 8162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83025" y="1323820"/>
            <a:ext cx="1714654" cy="2188096"/>
          </a:xfrm>
          <a:custGeom>
            <a:avLst/>
            <a:gdLst>
              <a:gd name="connsiteX0" fmla="*/ 137482 w 1804731"/>
              <a:gd name="connsiteY0" fmla="*/ 0 h 1684416"/>
              <a:gd name="connsiteX1" fmla="*/ 1355947 w 1804731"/>
              <a:gd name="connsiteY1" fmla="*/ 0 h 1684416"/>
              <a:gd name="connsiteX2" fmla="*/ 1407339 w 1804731"/>
              <a:gd name="connsiteY2" fmla="*/ 38430 h 1684416"/>
              <a:gd name="connsiteX3" fmla="*/ 1804731 w 1804731"/>
              <a:gd name="connsiteY3" fmla="*/ 881082 h 1684416"/>
              <a:gd name="connsiteX4" fmla="*/ 1484887 w 1804731"/>
              <a:gd name="connsiteY4" fmla="*/ 1653253 h 1684416"/>
              <a:gd name="connsiteX5" fmla="*/ 1450600 w 1804731"/>
              <a:gd name="connsiteY5" fmla="*/ 1684416 h 1684416"/>
              <a:gd name="connsiteX6" fmla="*/ 137482 w 1804731"/>
              <a:gd name="connsiteY6" fmla="*/ 1684416 h 1684416"/>
              <a:gd name="connsiteX7" fmla="*/ 0 w 1804731"/>
              <a:gd name="connsiteY7" fmla="*/ 1546934 h 1684416"/>
              <a:gd name="connsiteX8" fmla="*/ 0 w 1804731"/>
              <a:gd name="connsiteY8" fmla="*/ 137482 h 1684416"/>
              <a:gd name="connsiteX9" fmla="*/ 137482 w 1804731"/>
              <a:gd name="connsiteY9" fmla="*/ 0 h 1684416"/>
            </a:gdLst>
            <a:ahLst/>
            <a:cxnLst/>
            <a:rect l="l" t="t" r="r" b="b"/>
            <a:pathLst>
              <a:path w="1804731" h="1684416">
                <a:moveTo>
                  <a:pt x="137482" y="0"/>
                </a:moveTo>
                <a:lnTo>
                  <a:pt x="1355947" y="0"/>
                </a:lnTo>
                <a:lnTo>
                  <a:pt x="1407339" y="38430"/>
                </a:lnTo>
                <a:cubicBezTo>
                  <a:pt x="1650036" y="238722"/>
                  <a:pt x="1804731" y="541837"/>
                  <a:pt x="1804731" y="881082"/>
                </a:cubicBezTo>
                <a:cubicBezTo>
                  <a:pt x="1804731" y="1182634"/>
                  <a:pt x="1682503" y="1455638"/>
                  <a:pt x="1484887" y="1653253"/>
                </a:cubicBezTo>
                <a:lnTo>
                  <a:pt x="1450600" y="1684416"/>
                </a:lnTo>
                <a:lnTo>
                  <a:pt x="137482" y="1684416"/>
                </a:lnTo>
                <a:cubicBezTo>
                  <a:pt x="61553" y="1684416"/>
                  <a:pt x="0" y="1622863"/>
                  <a:pt x="0" y="1546934"/>
                </a:cubicBezTo>
                <a:lnTo>
                  <a:pt x="0" y="137482"/>
                </a:lnTo>
                <a:cubicBezTo>
                  <a:pt x="0" y="61553"/>
                  <a:pt x="61553" y="0"/>
                  <a:pt x="137482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558064" y="1465242"/>
            <a:ext cx="3197910" cy="19186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07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内容：盈利能力指标包括ROE和毛利率，权重30%。ROE反映企业净资产收益率，毛利率反映产品盈利能力。高ROE和毛利率企业盈利能力强。
内容：ROE和毛利率需结合行业分析。如互联网企业毛利率高，但ROE可能受用户增长投入影响；传统制造业ROE稳定，毛利率受成本影响。
内容：企业可通过优化产品结构、降低成本提升盈利能力指标。如某企业通过研发新产品，提高毛利率，进而提升ROE。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152833" y="1323820"/>
            <a:ext cx="5366067" cy="2188096"/>
          </a:xfrm>
          <a:prstGeom prst="roundRect">
            <a:avLst>
              <a:gd name="adj" fmla="val 8162"/>
            </a:avLst>
          </a:prstGeom>
          <a:solidFill>
            <a:schemeClr val="accent2">
              <a:alpha val="1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152834" y="1323820"/>
            <a:ext cx="1714654" cy="2188096"/>
          </a:xfrm>
          <a:custGeom>
            <a:avLst/>
            <a:gdLst>
              <a:gd name="connsiteX0" fmla="*/ 137482 w 1804731"/>
              <a:gd name="connsiteY0" fmla="*/ 0 h 1684416"/>
              <a:gd name="connsiteX1" fmla="*/ 1355947 w 1804731"/>
              <a:gd name="connsiteY1" fmla="*/ 0 h 1684416"/>
              <a:gd name="connsiteX2" fmla="*/ 1407339 w 1804731"/>
              <a:gd name="connsiteY2" fmla="*/ 38430 h 1684416"/>
              <a:gd name="connsiteX3" fmla="*/ 1804731 w 1804731"/>
              <a:gd name="connsiteY3" fmla="*/ 881082 h 1684416"/>
              <a:gd name="connsiteX4" fmla="*/ 1484887 w 1804731"/>
              <a:gd name="connsiteY4" fmla="*/ 1653253 h 1684416"/>
              <a:gd name="connsiteX5" fmla="*/ 1450600 w 1804731"/>
              <a:gd name="connsiteY5" fmla="*/ 1684416 h 1684416"/>
              <a:gd name="connsiteX6" fmla="*/ 137482 w 1804731"/>
              <a:gd name="connsiteY6" fmla="*/ 1684416 h 1684416"/>
              <a:gd name="connsiteX7" fmla="*/ 0 w 1804731"/>
              <a:gd name="connsiteY7" fmla="*/ 1546934 h 1684416"/>
              <a:gd name="connsiteX8" fmla="*/ 0 w 1804731"/>
              <a:gd name="connsiteY8" fmla="*/ 137482 h 1684416"/>
              <a:gd name="connsiteX9" fmla="*/ 137482 w 1804731"/>
              <a:gd name="connsiteY9" fmla="*/ 0 h 1684416"/>
            </a:gdLst>
            <a:ahLst/>
            <a:cxnLst/>
            <a:rect l="l" t="t" r="r" b="b"/>
            <a:pathLst>
              <a:path w="1804731" h="1684416">
                <a:moveTo>
                  <a:pt x="137482" y="0"/>
                </a:moveTo>
                <a:lnTo>
                  <a:pt x="1355947" y="0"/>
                </a:lnTo>
                <a:lnTo>
                  <a:pt x="1407339" y="38430"/>
                </a:lnTo>
                <a:cubicBezTo>
                  <a:pt x="1650036" y="238722"/>
                  <a:pt x="1804731" y="541837"/>
                  <a:pt x="1804731" y="881082"/>
                </a:cubicBezTo>
                <a:cubicBezTo>
                  <a:pt x="1804731" y="1182634"/>
                  <a:pt x="1682503" y="1455638"/>
                  <a:pt x="1484887" y="1653253"/>
                </a:cubicBezTo>
                <a:lnTo>
                  <a:pt x="1450600" y="1684416"/>
                </a:lnTo>
                <a:lnTo>
                  <a:pt x="137482" y="1684416"/>
                </a:lnTo>
                <a:cubicBezTo>
                  <a:pt x="61553" y="1684416"/>
                  <a:pt x="0" y="1622863"/>
                  <a:pt x="0" y="1546934"/>
                </a:cubicBezTo>
                <a:lnTo>
                  <a:pt x="0" y="137482"/>
                </a:lnTo>
                <a:cubicBezTo>
                  <a:pt x="0" y="61553"/>
                  <a:pt x="61553" y="0"/>
                  <a:pt x="137482" y="0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027873" y="1465242"/>
            <a:ext cx="3197910" cy="19186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96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内容：偿债能力指标包括流动比率和利息保障倍数，权重25%。流动比率反映短期偿债能力，利息保障倍数反映长期偿债能力。高流动比率和利息保障倍数企业偿债能力强。
内容：偿债能力指标需结合企业融资策略分析。如房企高负债模式，需关注利息保障倍数，确保偿债能力。
内容：企业可通过优化负债结构、增加盈利提升偿债能力指标。如某企业通过调整债务期限结构，降低偿债压力。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3024" y="3836199"/>
            <a:ext cx="5366067" cy="2188096"/>
          </a:xfrm>
          <a:prstGeom prst="roundRect">
            <a:avLst>
              <a:gd name="adj" fmla="val 8162"/>
            </a:avLst>
          </a:prstGeom>
          <a:solidFill>
            <a:schemeClr val="accent2">
              <a:alpha val="1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3025" y="3836199"/>
            <a:ext cx="1714654" cy="2188096"/>
          </a:xfrm>
          <a:custGeom>
            <a:avLst/>
            <a:gdLst>
              <a:gd name="connsiteX0" fmla="*/ 137482 w 1804731"/>
              <a:gd name="connsiteY0" fmla="*/ 0 h 1684416"/>
              <a:gd name="connsiteX1" fmla="*/ 1355947 w 1804731"/>
              <a:gd name="connsiteY1" fmla="*/ 0 h 1684416"/>
              <a:gd name="connsiteX2" fmla="*/ 1407339 w 1804731"/>
              <a:gd name="connsiteY2" fmla="*/ 38430 h 1684416"/>
              <a:gd name="connsiteX3" fmla="*/ 1804731 w 1804731"/>
              <a:gd name="connsiteY3" fmla="*/ 881082 h 1684416"/>
              <a:gd name="connsiteX4" fmla="*/ 1484887 w 1804731"/>
              <a:gd name="connsiteY4" fmla="*/ 1653253 h 1684416"/>
              <a:gd name="connsiteX5" fmla="*/ 1450600 w 1804731"/>
              <a:gd name="connsiteY5" fmla="*/ 1684416 h 1684416"/>
              <a:gd name="connsiteX6" fmla="*/ 137482 w 1804731"/>
              <a:gd name="connsiteY6" fmla="*/ 1684416 h 1684416"/>
              <a:gd name="connsiteX7" fmla="*/ 0 w 1804731"/>
              <a:gd name="connsiteY7" fmla="*/ 1546934 h 1684416"/>
              <a:gd name="connsiteX8" fmla="*/ 0 w 1804731"/>
              <a:gd name="connsiteY8" fmla="*/ 137482 h 1684416"/>
              <a:gd name="connsiteX9" fmla="*/ 137482 w 1804731"/>
              <a:gd name="connsiteY9" fmla="*/ 0 h 1684416"/>
            </a:gdLst>
            <a:ahLst/>
            <a:cxnLst/>
            <a:rect l="l" t="t" r="r" b="b"/>
            <a:pathLst>
              <a:path w="1804731" h="1684416">
                <a:moveTo>
                  <a:pt x="137482" y="0"/>
                </a:moveTo>
                <a:lnTo>
                  <a:pt x="1355947" y="0"/>
                </a:lnTo>
                <a:lnTo>
                  <a:pt x="1407339" y="38430"/>
                </a:lnTo>
                <a:cubicBezTo>
                  <a:pt x="1650036" y="238722"/>
                  <a:pt x="1804731" y="541837"/>
                  <a:pt x="1804731" y="881082"/>
                </a:cubicBezTo>
                <a:cubicBezTo>
                  <a:pt x="1804731" y="1182634"/>
                  <a:pt x="1682503" y="1455638"/>
                  <a:pt x="1484887" y="1653253"/>
                </a:cubicBezTo>
                <a:lnTo>
                  <a:pt x="1450600" y="1684416"/>
                </a:lnTo>
                <a:lnTo>
                  <a:pt x="137482" y="1684416"/>
                </a:lnTo>
                <a:cubicBezTo>
                  <a:pt x="61553" y="1684416"/>
                  <a:pt x="0" y="1622863"/>
                  <a:pt x="0" y="1546934"/>
                </a:cubicBezTo>
                <a:lnTo>
                  <a:pt x="0" y="137482"/>
                </a:lnTo>
                <a:cubicBezTo>
                  <a:pt x="0" y="61553"/>
                  <a:pt x="61553" y="0"/>
                  <a:pt x="137482" y="0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6991" y="5164145"/>
            <a:ext cx="1506723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运营能力指标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162981" y="4296239"/>
            <a:ext cx="754743" cy="754743"/>
            <a:chOff x="1162981" y="4296239"/>
            <a:chExt cx="754743" cy="754743"/>
          </a:xfrm>
        </p:grpSpPr>
        <p:sp>
          <p:nvSpPr>
            <p:cNvPr id="13" name="标题 1"/>
            <p:cNvSpPr txBox="1"/>
            <p:nvPr/>
          </p:nvSpPr>
          <p:spPr>
            <a:xfrm>
              <a:off x="1162981" y="4296239"/>
              <a:ext cx="754743" cy="754743"/>
            </a:xfrm>
            <a:prstGeom prst="ellipse">
              <a:avLst/>
            </a:prstGeom>
            <a:solidFill>
              <a:schemeClr val="bg1"/>
            </a:solidFill>
            <a:ln w="76200" cap="flat">
              <a:noFill/>
              <a:miter/>
            </a:ln>
            <a:effectLst/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346542" y="4497899"/>
              <a:ext cx="387621" cy="351423"/>
            </a:xfrm>
            <a:custGeom>
              <a:avLst/>
              <a:gdLst>
                <a:gd name="connsiteX0" fmla="*/ 31770 w 794163"/>
                <a:gd name="connsiteY0" fmla="*/ 656460 h 720001"/>
                <a:gd name="connsiteX1" fmla="*/ 762297 w 794163"/>
                <a:gd name="connsiteY1" fmla="*/ 656460 h 720001"/>
                <a:gd name="connsiteX2" fmla="*/ 794163 w 794163"/>
                <a:gd name="connsiteY2" fmla="*/ 688230 h 720001"/>
                <a:gd name="connsiteX3" fmla="*/ 762392 w 794163"/>
                <a:gd name="connsiteY3" fmla="*/ 720001 h 720001"/>
                <a:gd name="connsiteX4" fmla="*/ 31770 w 794163"/>
                <a:gd name="connsiteY4" fmla="*/ 720001 h 720001"/>
                <a:gd name="connsiteX5" fmla="*/ 0 w 794163"/>
                <a:gd name="connsiteY5" fmla="*/ 688230 h 720001"/>
                <a:gd name="connsiteX6" fmla="*/ 31770 w 794163"/>
                <a:gd name="connsiteY6" fmla="*/ 656460 h 720001"/>
                <a:gd name="connsiteX7" fmla="*/ 613493 w 794163"/>
                <a:gd name="connsiteY7" fmla="*/ 317608 h 720001"/>
                <a:gd name="connsiteX8" fmla="*/ 710048 w 794163"/>
                <a:gd name="connsiteY8" fmla="*/ 317608 h 720001"/>
                <a:gd name="connsiteX9" fmla="*/ 767655 w 794163"/>
                <a:gd name="connsiteY9" fmla="*/ 375216 h 720001"/>
                <a:gd name="connsiteX10" fmla="*/ 767655 w 794163"/>
                <a:gd name="connsiteY10" fmla="*/ 524689 h 720001"/>
                <a:gd name="connsiteX11" fmla="*/ 710048 w 794163"/>
                <a:gd name="connsiteY11" fmla="*/ 582297 h 720001"/>
                <a:gd name="connsiteX12" fmla="*/ 613493 w 794163"/>
                <a:gd name="connsiteY12" fmla="*/ 582297 h 720001"/>
                <a:gd name="connsiteX13" fmla="*/ 555885 w 794163"/>
                <a:gd name="connsiteY13" fmla="*/ 524689 h 720001"/>
                <a:gd name="connsiteX14" fmla="*/ 555885 w 794163"/>
                <a:gd name="connsiteY14" fmla="*/ 375216 h 720001"/>
                <a:gd name="connsiteX15" fmla="*/ 613493 w 794163"/>
                <a:gd name="connsiteY15" fmla="*/ 317608 h 720001"/>
                <a:gd name="connsiteX16" fmla="*/ 84019 w 794163"/>
                <a:gd name="connsiteY16" fmla="*/ 211770 h 720001"/>
                <a:gd name="connsiteX17" fmla="*/ 180574 w 794163"/>
                <a:gd name="connsiteY17" fmla="*/ 211770 h 720001"/>
                <a:gd name="connsiteX18" fmla="*/ 238182 w 794163"/>
                <a:gd name="connsiteY18" fmla="*/ 269282 h 720001"/>
                <a:gd name="connsiteX19" fmla="*/ 238182 w 794163"/>
                <a:gd name="connsiteY19" fmla="*/ 524785 h 720001"/>
                <a:gd name="connsiteX20" fmla="*/ 180574 w 794163"/>
                <a:gd name="connsiteY20" fmla="*/ 582393 h 720001"/>
                <a:gd name="connsiteX21" fmla="*/ 84019 w 794163"/>
                <a:gd name="connsiteY21" fmla="*/ 582393 h 720001"/>
                <a:gd name="connsiteX22" fmla="*/ 26411 w 794163"/>
                <a:gd name="connsiteY22" fmla="*/ 524785 h 720001"/>
                <a:gd name="connsiteX23" fmla="*/ 26411 w 794163"/>
                <a:gd name="connsiteY23" fmla="*/ 269378 h 720001"/>
                <a:gd name="connsiteX24" fmla="*/ 84019 w 794163"/>
                <a:gd name="connsiteY24" fmla="*/ 211770 h 720001"/>
                <a:gd name="connsiteX25" fmla="*/ 348708 w 794163"/>
                <a:gd name="connsiteY25" fmla="*/ 0 h 720001"/>
                <a:gd name="connsiteX26" fmla="*/ 445359 w 794163"/>
                <a:gd name="connsiteY26" fmla="*/ 0 h 720001"/>
                <a:gd name="connsiteX27" fmla="*/ 502871 w 794163"/>
                <a:gd name="connsiteY27" fmla="*/ 57607 h 720001"/>
                <a:gd name="connsiteX28" fmla="*/ 502871 w 794163"/>
                <a:gd name="connsiteY28" fmla="*/ 524785 h 720001"/>
                <a:gd name="connsiteX29" fmla="*/ 445263 w 794163"/>
                <a:gd name="connsiteY29" fmla="*/ 582393 h 720001"/>
                <a:gd name="connsiteX30" fmla="*/ 348708 w 794163"/>
                <a:gd name="connsiteY30" fmla="*/ 582393 h 720001"/>
                <a:gd name="connsiteX31" fmla="*/ 291100 w 794163"/>
                <a:gd name="connsiteY31" fmla="*/ 524785 h 720001"/>
                <a:gd name="connsiteX32" fmla="*/ 291100 w 794163"/>
                <a:gd name="connsiteY32" fmla="*/ 57607 h 720001"/>
                <a:gd name="connsiteX33" fmla="*/ 348708 w 794163"/>
                <a:gd name="connsiteY33" fmla="*/ 0 h 720001"/>
              </a:gdLst>
              <a:ahLst/>
              <a:cxnLst/>
              <a:rect l="l" t="t" r="r" b="b"/>
              <a:pathLst>
                <a:path w="794163" h="720001">
                  <a:moveTo>
                    <a:pt x="31770" y="656460"/>
                  </a:moveTo>
                  <a:lnTo>
                    <a:pt x="762297" y="656460"/>
                  </a:lnTo>
                  <a:cubicBezTo>
                    <a:pt x="779904" y="656460"/>
                    <a:pt x="794067" y="670622"/>
                    <a:pt x="794163" y="688230"/>
                  </a:cubicBezTo>
                  <a:cubicBezTo>
                    <a:pt x="794163" y="705742"/>
                    <a:pt x="779904" y="720001"/>
                    <a:pt x="762392" y="720001"/>
                  </a:cubicBezTo>
                  <a:lnTo>
                    <a:pt x="31770" y="720001"/>
                  </a:lnTo>
                  <a:cubicBezTo>
                    <a:pt x="14258" y="720001"/>
                    <a:pt x="0" y="705742"/>
                    <a:pt x="0" y="688230"/>
                  </a:cubicBezTo>
                  <a:cubicBezTo>
                    <a:pt x="0" y="670718"/>
                    <a:pt x="14258" y="656460"/>
                    <a:pt x="31770" y="656460"/>
                  </a:cubicBezTo>
                  <a:close/>
                  <a:moveTo>
                    <a:pt x="613493" y="317608"/>
                  </a:moveTo>
                  <a:lnTo>
                    <a:pt x="710048" y="317608"/>
                  </a:lnTo>
                  <a:cubicBezTo>
                    <a:pt x="741818" y="317608"/>
                    <a:pt x="767655" y="343445"/>
                    <a:pt x="767655" y="375216"/>
                  </a:cubicBezTo>
                  <a:lnTo>
                    <a:pt x="767655" y="524689"/>
                  </a:lnTo>
                  <a:cubicBezTo>
                    <a:pt x="767655" y="556364"/>
                    <a:pt x="741723" y="582297"/>
                    <a:pt x="710048" y="582297"/>
                  </a:cubicBezTo>
                  <a:lnTo>
                    <a:pt x="613493" y="582297"/>
                  </a:lnTo>
                  <a:cubicBezTo>
                    <a:pt x="581818" y="582297"/>
                    <a:pt x="555885" y="556364"/>
                    <a:pt x="555885" y="524689"/>
                  </a:cubicBezTo>
                  <a:lnTo>
                    <a:pt x="555885" y="375216"/>
                  </a:lnTo>
                  <a:cubicBezTo>
                    <a:pt x="555885" y="343349"/>
                    <a:pt x="581722" y="317608"/>
                    <a:pt x="613493" y="317608"/>
                  </a:cubicBezTo>
                  <a:close/>
                  <a:moveTo>
                    <a:pt x="84019" y="211770"/>
                  </a:moveTo>
                  <a:lnTo>
                    <a:pt x="180574" y="211770"/>
                  </a:lnTo>
                  <a:cubicBezTo>
                    <a:pt x="212440" y="211770"/>
                    <a:pt x="238182" y="237512"/>
                    <a:pt x="238182" y="269282"/>
                  </a:cubicBezTo>
                  <a:lnTo>
                    <a:pt x="238182" y="524785"/>
                  </a:lnTo>
                  <a:cubicBezTo>
                    <a:pt x="238182" y="556460"/>
                    <a:pt x="212248" y="582393"/>
                    <a:pt x="180574" y="582393"/>
                  </a:cubicBezTo>
                  <a:lnTo>
                    <a:pt x="84019" y="582393"/>
                  </a:lnTo>
                  <a:cubicBezTo>
                    <a:pt x="52344" y="582393"/>
                    <a:pt x="26411" y="556460"/>
                    <a:pt x="26411" y="524785"/>
                  </a:cubicBezTo>
                  <a:lnTo>
                    <a:pt x="26411" y="269378"/>
                  </a:lnTo>
                  <a:cubicBezTo>
                    <a:pt x="26411" y="237512"/>
                    <a:pt x="52248" y="211770"/>
                    <a:pt x="84019" y="211770"/>
                  </a:cubicBezTo>
                  <a:close/>
                  <a:moveTo>
                    <a:pt x="348708" y="0"/>
                  </a:moveTo>
                  <a:lnTo>
                    <a:pt x="445359" y="0"/>
                  </a:lnTo>
                  <a:cubicBezTo>
                    <a:pt x="477129" y="0"/>
                    <a:pt x="502871" y="25741"/>
                    <a:pt x="502871" y="57607"/>
                  </a:cubicBezTo>
                  <a:lnTo>
                    <a:pt x="502871" y="524785"/>
                  </a:lnTo>
                  <a:cubicBezTo>
                    <a:pt x="502871" y="556460"/>
                    <a:pt x="476937" y="582393"/>
                    <a:pt x="445263" y="582393"/>
                  </a:cubicBezTo>
                  <a:lnTo>
                    <a:pt x="348708" y="582393"/>
                  </a:lnTo>
                  <a:cubicBezTo>
                    <a:pt x="317033" y="582393"/>
                    <a:pt x="291100" y="556460"/>
                    <a:pt x="291100" y="524785"/>
                  </a:cubicBezTo>
                  <a:lnTo>
                    <a:pt x="291100" y="57607"/>
                  </a:lnTo>
                  <a:cubicBezTo>
                    <a:pt x="291100" y="25741"/>
                    <a:pt x="316937" y="0"/>
                    <a:pt x="348708" y="0"/>
                  </a:cubicBezTo>
                  <a:close/>
                </a:path>
              </a:pathLst>
            </a:custGeom>
            <a:solidFill>
              <a:schemeClr val="accent2"/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</p:grpSp>
      <p:sp>
        <p:nvSpPr>
          <p:cNvPr id="15" name="标题 1"/>
          <p:cNvSpPr txBox="1"/>
          <p:nvPr/>
        </p:nvSpPr>
        <p:spPr>
          <a:xfrm>
            <a:off x="2558064" y="3977621"/>
            <a:ext cx="3197910" cy="19186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96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内容：运营能力指标包括存货周转率和应收账款周转率，权重25%。存货周转率反映存货管理效率，应收账款周转率反映应收账款回收效率。高周转率企业运营效率高。
内容：运营能力指标需结合企业业务模式分析。如电商企业存货周转率高，但应收账款周转率受平台结算影响。
内容：企业可通过优化供应链管理、加强应收账款管理提升运营能力指标。如某企业通过优化采购流程，缩短存货周转天数。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152833" y="3836199"/>
            <a:ext cx="5366067" cy="2188096"/>
          </a:xfrm>
          <a:prstGeom prst="roundRect">
            <a:avLst>
              <a:gd name="adj" fmla="val 8162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152834" y="3836199"/>
            <a:ext cx="1714654" cy="2188096"/>
          </a:xfrm>
          <a:custGeom>
            <a:avLst/>
            <a:gdLst>
              <a:gd name="connsiteX0" fmla="*/ 137482 w 1804731"/>
              <a:gd name="connsiteY0" fmla="*/ 0 h 1684416"/>
              <a:gd name="connsiteX1" fmla="*/ 1355947 w 1804731"/>
              <a:gd name="connsiteY1" fmla="*/ 0 h 1684416"/>
              <a:gd name="connsiteX2" fmla="*/ 1407339 w 1804731"/>
              <a:gd name="connsiteY2" fmla="*/ 38430 h 1684416"/>
              <a:gd name="connsiteX3" fmla="*/ 1804731 w 1804731"/>
              <a:gd name="connsiteY3" fmla="*/ 881082 h 1684416"/>
              <a:gd name="connsiteX4" fmla="*/ 1484887 w 1804731"/>
              <a:gd name="connsiteY4" fmla="*/ 1653253 h 1684416"/>
              <a:gd name="connsiteX5" fmla="*/ 1450600 w 1804731"/>
              <a:gd name="connsiteY5" fmla="*/ 1684416 h 1684416"/>
              <a:gd name="connsiteX6" fmla="*/ 137482 w 1804731"/>
              <a:gd name="connsiteY6" fmla="*/ 1684416 h 1684416"/>
              <a:gd name="connsiteX7" fmla="*/ 0 w 1804731"/>
              <a:gd name="connsiteY7" fmla="*/ 1546934 h 1684416"/>
              <a:gd name="connsiteX8" fmla="*/ 0 w 1804731"/>
              <a:gd name="connsiteY8" fmla="*/ 137482 h 1684416"/>
              <a:gd name="connsiteX9" fmla="*/ 137482 w 1804731"/>
              <a:gd name="connsiteY9" fmla="*/ 0 h 1684416"/>
            </a:gdLst>
            <a:ahLst/>
            <a:cxnLst/>
            <a:rect l="l" t="t" r="r" b="b"/>
            <a:pathLst>
              <a:path w="1804731" h="1684416">
                <a:moveTo>
                  <a:pt x="137482" y="0"/>
                </a:moveTo>
                <a:lnTo>
                  <a:pt x="1355947" y="0"/>
                </a:lnTo>
                <a:lnTo>
                  <a:pt x="1407339" y="38430"/>
                </a:lnTo>
                <a:cubicBezTo>
                  <a:pt x="1650036" y="238722"/>
                  <a:pt x="1804731" y="541837"/>
                  <a:pt x="1804731" y="881082"/>
                </a:cubicBezTo>
                <a:cubicBezTo>
                  <a:pt x="1804731" y="1182634"/>
                  <a:pt x="1682503" y="1455638"/>
                  <a:pt x="1484887" y="1653253"/>
                </a:cubicBezTo>
                <a:lnTo>
                  <a:pt x="1450600" y="1684416"/>
                </a:lnTo>
                <a:lnTo>
                  <a:pt x="137482" y="1684416"/>
                </a:lnTo>
                <a:cubicBezTo>
                  <a:pt x="61553" y="1684416"/>
                  <a:pt x="0" y="1622863"/>
                  <a:pt x="0" y="1546934"/>
                </a:cubicBezTo>
                <a:lnTo>
                  <a:pt x="0" y="137482"/>
                </a:lnTo>
                <a:cubicBezTo>
                  <a:pt x="0" y="61553"/>
                  <a:pt x="61553" y="0"/>
                  <a:pt x="137482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027873" y="3977621"/>
            <a:ext cx="3197910" cy="19186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96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内容：发展能力指标包括营收增长率和研发投入占比，权重20%。营收增长率反映企业增长速度，研发投入占比反映企业创新能力。高增长率和研发投入占比企业未来发展潜力大。
内容：发展能力指标需结合企业生命周期分析。如初创期企业需调高发展能力权重，关注增长潜力。
内容：企业可通过市场拓展、技术创新提升发展能力指标。如某企业通过加大研发投入，推出新产品，提升营收增长率。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56800" y="5164145"/>
            <a:ext cx="1506723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发展能力指标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32790" y="4296239"/>
            <a:ext cx="754743" cy="754743"/>
          </a:xfrm>
          <a:prstGeom prst="ellipse">
            <a:avLst/>
          </a:prstGeom>
          <a:solidFill>
            <a:schemeClr val="bg1"/>
          </a:solidFill>
          <a:ln w="762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807412" y="4486053"/>
            <a:ext cx="405499" cy="375115"/>
          </a:xfrm>
          <a:custGeom>
            <a:avLst/>
            <a:gdLst>
              <a:gd name="connsiteX0" fmla="*/ 2136435 w 5834559"/>
              <a:gd name="connsiteY0" fmla="*/ 643126 h 5397372"/>
              <a:gd name="connsiteX1" fmla="*/ 3716657 w 5834559"/>
              <a:gd name="connsiteY1" fmla="*/ 643126 h 5397372"/>
              <a:gd name="connsiteX2" fmla="*/ 3716657 w 5834559"/>
              <a:gd name="connsiteY2" fmla="*/ 1064855 h 5397372"/>
              <a:gd name="connsiteX3" fmla="*/ 2136435 w 5834559"/>
              <a:gd name="connsiteY3" fmla="*/ 1064855 h 5397372"/>
              <a:gd name="connsiteX4" fmla="*/ 693741 w 5834559"/>
              <a:gd name="connsiteY4" fmla="*/ 643126 h 5397372"/>
              <a:gd name="connsiteX5" fmla="*/ 1550121 w 5834559"/>
              <a:gd name="connsiteY5" fmla="*/ 643126 h 5397372"/>
              <a:gd name="connsiteX6" fmla="*/ 1550121 w 5834559"/>
              <a:gd name="connsiteY6" fmla="*/ 1064855 h 5397372"/>
              <a:gd name="connsiteX7" fmla="*/ 693741 w 5834559"/>
              <a:gd name="connsiteY7" fmla="*/ 1064855 h 5397372"/>
              <a:gd name="connsiteX8" fmla="*/ 421729 w 5834559"/>
              <a:gd name="connsiteY8" fmla="*/ 1336867 h 5397372"/>
              <a:gd name="connsiteX9" fmla="*/ 421729 w 5834559"/>
              <a:gd name="connsiteY9" fmla="*/ 2079805 h 5397372"/>
              <a:gd name="connsiteX10" fmla="*/ 5412133 w 5834559"/>
              <a:gd name="connsiteY10" fmla="*/ 2079805 h 5397372"/>
              <a:gd name="connsiteX11" fmla="*/ 5412133 w 5834559"/>
              <a:gd name="connsiteY11" fmla="*/ 1336867 h 5397372"/>
              <a:gd name="connsiteX12" fmla="*/ 5140113 w 5834559"/>
              <a:gd name="connsiteY12" fmla="*/ 1064855 h 5397372"/>
              <a:gd name="connsiteX13" fmla="*/ 4302971 w 5834559"/>
              <a:gd name="connsiteY13" fmla="*/ 1064855 h 5397372"/>
              <a:gd name="connsiteX14" fmla="*/ 4302971 w 5834559"/>
              <a:gd name="connsiteY14" fmla="*/ 643126 h 5397372"/>
              <a:gd name="connsiteX15" fmla="*/ 5140113 w 5834559"/>
              <a:gd name="connsiteY15" fmla="*/ 643126 h 5397372"/>
              <a:gd name="connsiteX16" fmla="*/ 5834559 w 5834559"/>
              <a:gd name="connsiteY16" fmla="*/ 1336867 h 5397372"/>
              <a:gd name="connsiteX17" fmla="*/ 5834559 w 5834559"/>
              <a:gd name="connsiteY17" fmla="*/ 4703631 h 5397372"/>
              <a:gd name="connsiteX18" fmla="*/ 5140818 w 5834559"/>
              <a:gd name="connsiteY18" fmla="*/ 5397372 h 5397372"/>
              <a:gd name="connsiteX19" fmla="*/ 693741 w 5834559"/>
              <a:gd name="connsiteY19" fmla="*/ 5397372 h 5397372"/>
              <a:gd name="connsiteX20" fmla="*/ 0 w 5834559"/>
              <a:gd name="connsiteY20" fmla="*/ 4703631 h 5397372"/>
              <a:gd name="connsiteX21" fmla="*/ 0 w 5834559"/>
              <a:gd name="connsiteY21" fmla="*/ 2501529 h 5397372"/>
              <a:gd name="connsiteX22" fmla="*/ 0 w 5834559"/>
              <a:gd name="connsiteY22" fmla="*/ 2079805 h 5397372"/>
              <a:gd name="connsiteX23" fmla="*/ 0 w 5834559"/>
              <a:gd name="connsiteY23" fmla="*/ 1336867 h 5397372"/>
              <a:gd name="connsiteX24" fmla="*/ 693741 w 5834559"/>
              <a:gd name="connsiteY24" fmla="*/ 643126 h 5397372"/>
              <a:gd name="connsiteX25" fmla="*/ 3997242 w 5834559"/>
              <a:gd name="connsiteY25" fmla="*/ 0 h 5397372"/>
              <a:gd name="connsiteX26" fmla="*/ 4208106 w 5834559"/>
              <a:gd name="connsiteY26" fmla="*/ 210864 h 5397372"/>
              <a:gd name="connsiteX27" fmla="*/ 4208106 w 5834559"/>
              <a:gd name="connsiteY27" fmla="*/ 1506961 h 5397372"/>
              <a:gd name="connsiteX28" fmla="*/ 3997242 w 5834559"/>
              <a:gd name="connsiteY28" fmla="*/ 1718528 h 5397372"/>
              <a:gd name="connsiteX29" fmla="*/ 3786378 w 5834559"/>
              <a:gd name="connsiteY29" fmla="*/ 1507664 h 5397372"/>
              <a:gd name="connsiteX30" fmla="*/ 3786378 w 5834559"/>
              <a:gd name="connsiteY30" fmla="*/ 210864 h 5397372"/>
              <a:gd name="connsiteX31" fmla="*/ 3997242 w 5834559"/>
              <a:gd name="connsiteY31" fmla="*/ 0 h 5397372"/>
              <a:gd name="connsiteX32" fmla="*/ 1836609 w 5834559"/>
              <a:gd name="connsiteY32" fmla="*/ 0 h 5397372"/>
              <a:gd name="connsiteX33" fmla="*/ 2047469 w 5834559"/>
              <a:gd name="connsiteY33" fmla="*/ 210864 h 5397372"/>
              <a:gd name="connsiteX34" fmla="*/ 2047469 w 5834559"/>
              <a:gd name="connsiteY34" fmla="*/ 1506961 h 5397372"/>
              <a:gd name="connsiteX35" fmla="*/ 1836609 w 5834559"/>
              <a:gd name="connsiteY35" fmla="*/ 1718528 h 5397372"/>
              <a:gd name="connsiteX36" fmla="*/ 1625745 w 5834559"/>
              <a:gd name="connsiteY36" fmla="*/ 1507664 h 5397372"/>
              <a:gd name="connsiteX37" fmla="*/ 1625745 w 5834559"/>
              <a:gd name="connsiteY37" fmla="*/ 210864 h 5397372"/>
              <a:gd name="connsiteX38" fmla="*/ 1836609 w 5834559"/>
              <a:gd name="connsiteY38" fmla="*/ 0 h 5397372"/>
            </a:gdLst>
            <a:ahLst/>
            <a:cxnLst/>
            <a:rect l="l" t="t" r="r" b="b"/>
            <a:pathLst>
              <a:path w="5834559" h="5397372">
                <a:moveTo>
                  <a:pt x="2136435" y="643126"/>
                </a:moveTo>
                <a:lnTo>
                  <a:pt x="3716657" y="643126"/>
                </a:lnTo>
                <a:lnTo>
                  <a:pt x="3716657" y="1064855"/>
                </a:lnTo>
                <a:lnTo>
                  <a:pt x="2136435" y="1064855"/>
                </a:lnTo>
                <a:close/>
                <a:moveTo>
                  <a:pt x="693741" y="643126"/>
                </a:moveTo>
                <a:lnTo>
                  <a:pt x="1550121" y="643126"/>
                </a:lnTo>
                <a:lnTo>
                  <a:pt x="1550121" y="1064855"/>
                </a:lnTo>
                <a:lnTo>
                  <a:pt x="693741" y="1064855"/>
                </a:lnTo>
                <a:cubicBezTo>
                  <a:pt x="543320" y="1064855"/>
                  <a:pt x="421729" y="1187151"/>
                  <a:pt x="421729" y="1336867"/>
                </a:cubicBezTo>
                <a:lnTo>
                  <a:pt x="421729" y="2079805"/>
                </a:lnTo>
                <a:lnTo>
                  <a:pt x="5412133" y="2079805"/>
                </a:lnTo>
                <a:lnTo>
                  <a:pt x="5412133" y="1336867"/>
                </a:lnTo>
                <a:cubicBezTo>
                  <a:pt x="5412133" y="1186446"/>
                  <a:pt x="5289830" y="1064855"/>
                  <a:pt x="5140113" y="1064855"/>
                </a:cubicBezTo>
                <a:lnTo>
                  <a:pt x="4302971" y="1064855"/>
                </a:lnTo>
                <a:lnTo>
                  <a:pt x="4302971" y="643126"/>
                </a:lnTo>
                <a:lnTo>
                  <a:pt x="5140113" y="643126"/>
                </a:lnTo>
                <a:cubicBezTo>
                  <a:pt x="5523184" y="643126"/>
                  <a:pt x="5833854" y="953797"/>
                  <a:pt x="5834559" y="1336867"/>
                </a:cubicBezTo>
                <a:lnTo>
                  <a:pt x="5834559" y="4703631"/>
                </a:lnTo>
                <a:cubicBezTo>
                  <a:pt x="5834559" y="5085292"/>
                  <a:pt x="5522479" y="5397372"/>
                  <a:pt x="5140818" y="5397372"/>
                </a:cubicBezTo>
                <a:lnTo>
                  <a:pt x="693741" y="5397372"/>
                </a:lnTo>
                <a:cubicBezTo>
                  <a:pt x="312080" y="5397372"/>
                  <a:pt x="0" y="5085292"/>
                  <a:pt x="0" y="4703631"/>
                </a:cubicBezTo>
                <a:lnTo>
                  <a:pt x="0" y="2501529"/>
                </a:lnTo>
                <a:lnTo>
                  <a:pt x="0" y="2079805"/>
                </a:lnTo>
                <a:lnTo>
                  <a:pt x="0" y="1336867"/>
                </a:lnTo>
                <a:cubicBezTo>
                  <a:pt x="0" y="953797"/>
                  <a:pt x="310671" y="643126"/>
                  <a:pt x="693741" y="643126"/>
                </a:cubicBezTo>
                <a:close/>
                <a:moveTo>
                  <a:pt x="3997242" y="0"/>
                </a:moveTo>
                <a:cubicBezTo>
                  <a:pt x="4113920" y="0"/>
                  <a:pt x="4208106" y="94186"/>
                  <a:pt x="4208106" y="210864"/>
                </a:cubicBezTo>
                <a:lnTo>
                  <a:pt x="4208106" y="1506961"/>
                </a:lnTo>
                <a:cubicBezTo>
                  <a:pt x="4208106" y="1623639"/>
                  <a:pt x="4113920" y="1718528"/>
                  <a:pt x="3997242" y="1718528"/>
                </a:cubicBezTo>
                <a:cubicBezTo>
                  <a:pt x="3880564" y="1718528"/>
                  <a:pt x="3786378" y="1624342"/>
                  <a:pt x="3786378" y="1507664"/>
                </a:cubicBezTo>
                <a:lnTo>
                  <a:pt x="3786378" y="210864"/>
                </a:lnTo>
                <a:cubicBezTo>
                  <a:pt x="3786378" y="94186"/>
                  <a:pt x="3880564" y="0"/>
                  <a:pt x="3997242" y="0"/>
                </a:cubicBezTo>
                <a:close/>
                <a:moveTo>
                  <a:pt x="1836609" y="0"/>
                </a:moveTo>
                <a:cubicBezTo>
                  <a:pt x="1953287" y="0"/>
                  <a:pt x="2047469" y="94186"/>
                  <a:pt x="2047469" y="210864"/>
                </a:cubicBezTo>
                <a:lnTo>
                  <a:pt x="2047469" y="1506961"/>
                </a:lnTo>
                <a:cubicBezTo>
                  <a:pt x="2047469" y="1623639"/>
                  <a:pt x="1953287" y="1718528"/>
                  <a:pt x="1836609" y="1718528"/>
                </a:cubicBezTo>
                <a:cubicBezTo>
                  <a:pt x="1719932" y="1718528"/>
                  <a:pt x="1625745" y="1624342"/>
                  <a:pt x="1625745" y="1507664"/>
                </a:cubicBezTo>
                <a:lnTo>
                  <a:pt x="1625745" y="210864"/>
                </a:lnTo>
                <a:cubicBezTo>
                  <a:pt x="1625745" y="94186"/>
                  <a:pt x="1719932" y="0"/>
                  <a:pt x="1836609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256800" y="2651766"/>
            <a:ext cx="1506723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偿债能力指标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632790" y="1783860"/>
            <a:ext cx="754743" cy="754743"/>
          </a:xfrm>
          <a:prstGeom prst="ellipse">
            <a:avLst/>
          </a:prstGeom>
          <a:solidFill>
            <a:schemeClr val="bg1"/>
          </a:solidFill>
          <a:ln w="762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822603" y="1973673"/>
            <a:ext cx="375116" cy="375116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786991" y="2651766"/>
            <a:ext cx="1506723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盈利能力指标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162981" y="1783860"/>
            <a:ext cx="754743" cy="754743"/>
          </a:xfrm>
          <a:prstGeom prst="ellipse">
            <a:avLst/>
          </a:prstGeom>
          <a:solidFill>
            <a:schemeClr val="bg1"/>
          </a:solidFill>
          <a:ln w="762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flipH="1" flipV="1">
            <a:off x="1346542" y="1973673"/>
            <a:ext cx="387621" cy="375116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指标体系构建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66961" y="1736460"/>
            <a:ext cx="2600326" cy="28511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内容：行业均值基准分=100分，±1标准差=±10分。企业评分围绕行业均值波动，高于均值表明企业表现优于行业，低于均值则需关注改进。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746943" y="1736462"/>
            <a:ext cx="2698114" cy="285115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t" rotWithShape="0">
              <a:srgbClr val="000000">
                <a:alpha val="30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内容：企业可通过对比行业均值，明确自身优势与不足。如某企业评分110分，表明其综合表现优于行业，需继续保持优势。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224714" y="1736459"/>
            <a:ext cx="2600326" cy="28511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274320" tIns="731520" rIns="27432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内容：企业需关注行业动态，及时调整评分标准。如行业环境变化，行业均值和标准差需重新计算，确保评分有效性。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5050163"/>
            <a:ext cx="10858500" cy="6345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行业均值基准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2878" y="334470"/>
            <a:ext cx="8171180" cy="655320"/>
          </a:xfrm>
          <a:prstGeom prst="roundRect">
            <a:avLst>
              <a:gd name="adj" fmla="val 1385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评分标准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3600000">
            <a:off x="223112" y="192641"/>
            <a:ext cx="542811" cy="490877"/>
          </a:xfrm>
          <a:custGeom>
            <a:avLst/>
            <a:gdLst>
              <a:gd name="connsiteX0" fmla="*/ 21644 w 1033846"/>
              <a:gd name="connsiteY0" fmla="*/ 715214 h 934932"/>
              <a:gd name="connsiteX1" fmla="*/ 391157 w 1033846"/>
              <a:gd name="connsiteY1" fmla="*/ 78123 h 934932"/>
              <a:gd name="connsiteX2" fmla="*/ 646030 w 1033846"/>
              <a:gd name="connsiteY2" fmla="*/ 78123 h 934932"/>
              <a:gd name="connsiteX3" fmla="*/ 1015543 w 1033846"/>
              <a:gd name="connsiteY3" fmla="*/ 715214 h 934932"/>
              <a:gd name="connsiteX4" fmla="*/ 888979 w 1033846"/>
              <a:gd name="connsiteY4" fmla="*/ 934932 h 934932"/>
              <a:gd name="connsiteX5" fmla="*/ 148208 w 1033846"/>
              <a:gd name="connsiteY5" fmla="*/ 934932 h 934932"/>
              <a:gd name="connsiteX6" fmla="*/ 21644 w 1033846"/>
              <a:gd name="connsiteY6" fmla="*/ 715214 h 934932"/>
            </a:gdLst>
            <a:ahLst/>
            <a:cxnLst/>
            <a:rect l="l" t="t" r="r" b="b"/>
            <a:pathLst>
              <a:path w="1033846" h="934932">
                <a:moveTo>
                  <a:pt x="21644" y="715214"/>
                </a:moveTo>
                <a:lnTo>
                  <a:pt x="391157" y="78123"/>
                </a:lnTo>
                <a:cubicBezTo>
                  <a:pt x="391157" y="78123"/>
                  <a:pt x="518594" y="-97652"/>
                  <a:pt x="646030" y="78123"/>
                </a:cubicBezTo>
                <a:lnTo>
                  <a:pt x="1015543" y="715214"/>
                </a:lnTo>
                <a:cubicBezTo>
                  <a:pt x="1015543" y="715214"/>
                  <a:pt x="1104835" y="912960"/>
                  <a:pt x="888979" y="934932"/>
                </a:cubicBezTo>
                <a:lnTo>
                  <a:pt x="148208" y="934932"/>
                </a:lnTo>
                <a:cubicBezTo>
                  <a:pt x="148208" y="934932"/>
                  <a:pt x="-67648" y="912960"/>
                  <a:pt x="21644" y="715214"/>
                </a:cubicBezTo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5866</Words>
  <Application>WPS 演示</Application>
  <PresentationFormat/>
  <Paragraphs>368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Source Han Sans CN Bold</vt:lpstr>
      <vt:lpstr>Source Han Sans</vt:lpstr>
      <vt:lpstr>OPPOSans H</vt:lpstr>
      <vt:lpstr>OPPOSans L</vt:lpstr>
      <vt:lpstr>等线</vt:lpstr>
      <vt:lpstr>微软雅黑</vt:lpstr>
      <vt:lpstr>Arial Unicode MS</vt:lpstr>
      <vt:lpstr>Calibri</vt:lpstr>
      <vt:lpstr>OPPOSans B</vt:lpstr>
      <vt:lpstr>OPPOSans R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2</cp:revision>
  <dcterms:created xsi:type="dcterms:W3CDTF">2025-04-09T22:41:52Z</dcterms:created>
  <dcterms:modified xsi:type="dcterms:W3CDTF">2025-04-09T22:42:26Z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5B439E3083194AACAA0859272EA9069C_12</vt:lpwstr>
  </property>
  <property fmtid="{D5CDD505-2E9C-101B-9397-08002B2CF9AE}" pid="3" name="KSOProductBuildVer">
    <vt:lpwstr>2052-12.1.0.19302</vt:lpwstr>
  </property>
</Properties>
</file>