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9" r:id="rId24"/>
    <p:sldId id="280" r:id="rId25"/>
  </p:sldIdLst>
  <p:sldSz cx="12192000" cy="6858000"/>
  <p:notesSz cx="6858000" cy="9144000"/>
  <p:embeddedFontLst>
    <p:embeddedFont>
      <p:font typeface="Source Han Sans" panose="020B0500000000000000" charset="-122"/>
      <p:regular r:id="rId29"/>
    </p:embeddedFont>
    <p:embeddedFont>
      <p:font typeface="Source Han Sans CN Bold" panose="020B0800000000000000" charset="-122"/>
      <p:bold r:id="rId30"/>
    </p:embeddedFont>
    <p:embeddedFont>
      <p:font typeface="OPPOSans H" panose="00020600040101010101" charset="-122"/>
      <p:regular r:id="rId31"/>
    </p:embeddedFont>
    <p:embeddedFont>
      <p:font typeface="OPPOSans B" panose="00020600040101010101" charset="-122"/>
      <p:regular r:id="rId32"/>
    </p:embeddedFont>
  </p:embeddedFont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2" Type="http://schemas.openxmlformats.org/officeDocument/2006/relationships/font" Target="fonts/font4.fntdata"/><Relationship Id="rId31" Type="http://schemas.openxmlformats.org/officeDocument/2006/relationships/font" Target="fonts/font3.fntdata"/><Relationship Id="rId30" Type="http://schemas.openxmlformats.org/officeDocument/2006/relationships/font" Target="fonts/font2.fntdata"/><Relationship Id="rId3" Type="http://schemas.openxmlformats.org/officeDocument/2006/relationships/slide" Target="slides/slide1.xml"/><Relationship Id="rId29" Type="http://schemas.openxmlformats.org/officeDocument/2006/relationships/font" Target="fonts/font1.fntdata"/><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Lst>
  <p:txStyles>
    <p:titleStyle/>
    <p:bodyStyle/>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8" Type="http://schemas.openxmlformats.org/officeDocument/2006/relationships/slideLayout" Target="../slideLayouts/slideLayout1.xml"/><Relationship Id="rId17" Type="http://schemas.openxmlformats.org/officeDocument/2006/relationships/tags" Target="../tags/tag19.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t="4617" r="255" b="14685"/>
          <a:stretch>
            <a:fillRect/>
          </a:stretch>
        </p:blipFill>
        <p:spPr>
          <a:xfrm>
            <a:off x="7041770" y="786306"/>
            <a:ext cx="5152571" cy="5534308"/>
          </a:xfrm>
          <a:custGeom>
            <a:avLst/>
            <a:gdLst>
              <a:gd name="connsiteX0" fmla="*/ 2033308 w 5152571"/>
              <a:gd name="connsiteY0" fmla="*/ 0 h 5534308"/>
              <a:gd name="connsiteX1" fmla="*/ 5152571 w 5152571"/>
              <a:gd name="connsiteY1" fmla="*/ 0 h 5534308"/>
              <a:gd name="connsiteX2" fmla="*/ 5152571 w 5152571"/>
              <a:gd name="connsiteY2" fmla="*/ 3306723 h 5534308"/>
              <a:gd name="connsiteX3" fmla="*/ 5152571 w 5152571"/>
              <a:gd name="connsiteY3" fmla="*/ 3500999 h 5534308"/>
              <a:gd name="connsiteX4" fmla="*/ 5152571 w 5152571"/>
              <a:gd name="connsiteY4" fmla="*/ 5534308 h 5534308"/>
              <a:gd name="connsiteX5" fmla="*/ 1422400 w 5152571"/>
              <a:gd name="connsiteY5" fmla="*/ 5534308 h 5534308"/>
              <a:gd name="connsiteX6" fmla="*/ 1422400 w 5152571"/>
              <a:gd name="connsiteY6" fmla="*/ 5534307 h 5534308"/>
              <a:gd name="connsiteX7" fmla="*/ 0 w 5152571"/>
              <a:gd name="connsiteY7" fmla="*/ 5534307 h 5534308"/>
              <a:gd name="connsiteX8" fmla="*/ 0 w 5152571"/>
              <a:gd name="connsiteY8" fmla="*/ 2033308 h 5534308"/>
              <a:gd name="connsiteX9" fmla="*/ 2033308 w 5152571"/>
              <a:gd name="connsiteY9" fmla="*/ 0 h 5534308"/>
            </a:gdLst>
            <a:ahLst/>
            <a:cxnLst/>
            <a:rect l="l" t="t" r="r" b="b"/>
            <a:pathLst>
              <a:path w="5152571" h="5534308">
                <a:moveTo>
                  <a:pt x="2033308" y="0"/>
                </a:moveTo>
                <a:lnTo>
                  <a:pt x="5152571" y="0"/>
                </a:lnTo>
                <a:lnTo>
                  <a:pt x="5152571" y="3306723"/>
                </a:lnTo>
                <a:lnTo>
                  <a:pt x="5152571" y="3500999"/>
                </a:lnTo>
                <a:lnTo>
                  <a:pt x="5152571" y="5534308"/>
                </a:lnTo>
                <a:lnTo>
                  <a:pt x="1422400" y="5534308"/>
                </a:lnTo>
                <a:lnTo>
                  <a:pt x="1422400" y="5534307"/>
                </a:lnTo>
                <a:lnTo>
                  <a:pt x="0" y="5534307"/>
                </a:lnTo>
                <a:lnTo>
                  <a:pt x="0" y="2033308"/>
                </a:lnTo>
                <a:cubicBezTo>
                  <a:pt x="0" y="910343"/>
                  <a:pt x="910343" y="0"/>
                  <a:pt x="2033308" y="0"/>
                </a:cubicBezTo>
                <a:close/>
              </a:path>
            </a:pathLst>
          </a:custGeom>
          <a:noFill/>
          <a:ln>
            <a:noFill/>
          </a:ln>
        </p:spPr>
      </p:pic>
      <p:sp>
        <p:nvSpPr>
          <p:cNvPr id="3" name="标题 1"/>
          <p:cNvSpPr txBox="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775813 h 6858000"/>
              <a:gd name="connsiteX3" fmla="*/ 9093193 w 12192000"/>
              <a:gd name="connsiteY3" fmla="*/ 775813 h 6858000"/>
              <a:gd name="connsiteX4" fmla="*/ 7039430 w 12192000"/>
              <a:gd name="connsiteY4" fmla="*/ 2829576 h 6858000"/>
              <a:gd name="connsiteX5" fmla="*/ 7039430 w 12192000"/>
              <a:gd name="connsiteY5" fmla="*/ 3933371 h 6858000"/>
              <a:gd name="connsiteX6" fmla="*/ 7027256 w 12192000"/>
              <a:gd name="connsiteY6" fmla="*/ 3933371 h 6858000"/>
              <a:gd name="connsiteX7" fmla="*/ 7027256 w 12192000"/>
              <a:gd name="connsiteY7" fmla="*/ 6320614 h 6858000"/>
              <a:gd name="connsiteX8" fmla="*/ 12192000 w 12192000"/>
              <a:gd name="connsiteY8" fmla="*/ 6320614 h 6858000"/>
              <a:gd name="connsiteX9" fmla="*/ 12192000 w 12192000"/>
              <a:gd name="connsiteY9" fmla="*/ 6858000 h 6858000"/>
              <a:gd name="connsiteX10" fmla="*/ 0 w 12192000"/>
              <a:gd name="connsiteY10" fmla="*/ 6858000 h 6858000"/>
            </a:gdLst>
            <a:ahLst/>
            <a:cxnLst/>
            <a:rect l="l" t="t" r="r" b="b"/>
            <a:pathLst>
              <a:path w="12192000" h="6858000">
                <a:moveTo>
                  <a:pt x="0" y="0"/>
                </a:moveTo>
                <a:lnTo>
                  <a:pt x="12192000" y="0"/>
                </a:lnTo>
                <a:lnTo>
                  <a:pt x="12192000" y="775813"/>
                </a:lnTo>
                <a:lnTo>
                  <a:pt x="9093193" y="775813"/>
                </a:lnTo>
                <a:cubicBezTo>
                  <a:pt x="7958931" y="775813"/>
                  <a:pt x="7039430" y="1695314"/>
                  <a:pt x="7039430" y="2829576"/>
                </a:cubicBezTo>
                <a:lnTo>
                  <a:pt x="7039430" y="3933371"/>
                </a:lnTo>
                <a:lnTo>
                  <a:pt x="7027256" y="3933371"/>
                </a:lnTo>
                <a:lnTo>
                  <a:pt x="7027256" y="6320614"/>
                </a:lnTo>
                <a:lnTo>
                  <a:pt x="12192000" y="6320614"/>
                </a:lnTo>
                <a:lnTo>
                  <a:pt x="12192000" y="6858000"/>
                </a:lnTo>
                <a:lnTo>
                  <a:pt x="0" y="6858000"/>
                </a:lnTo>
                <a:close/>
              </a:path>
            </a:pathLst>
          </a:custGeom>
          <a:gradFill>
            <a:gsLst>
              <a:gs pos="0">
                <a:schemeClr val="bg1"/>
              </a:gs>
              <a:gs pos="100000">
                <a:schemeClr val="accent1">
                  <a:lumMod val="20000"/>
                  <a:lumOff val="80000"/>
                </a:schemeClr>
              </a:gs>
            </a:gsLst>
            <a:lin ang="13500000" scaled="0"/>
          </a:gradFill>
          <a:ln w="12700" cap="sq">
            <a:noFill/>
            <a:miter/>
          </a:ln>
          <a:effectLst>
            <a:outerShdw blurRad="139700" dist="101600" dir="2700000" algn="tl" rotWithShape="0">
              <a:schemeClr val="accent1">
                <a:lumMod val="50000"/>
                <a:alpha val="6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293757" y="3801830"/>
            <a:ext cx="1491343" cy="1554544"/>
          </a:xfrm>
          <a:prstGeom prst="round2DiagRect">
            <a:avLst>
              <a:gd name="adj1" fmla="val 43917"/>
              <a:gd name="adj2" fmla="val 0"/>
            </a:avLst>
          </a:prstGeom>
          <a:gradFill>
            <a:gsLst>
              <a:gs pos="0">
                <a:schemeClr val="accent1"/>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9391650" y="358314"/>
            <a:ext cx="855964" cy="855985"/>
          </a:xfrm>
          <a:prstGeom prst="round2DiagRect">
            <a:avLst>
              <a:gd name="adj1" fmla="val 43917"/>
              <a:gd name="adj2" fmla="val 0"/>
            </a:avLst>
          </a:prstGeom>
          <a:gradFill>
            <a:gsLst>
              <a:gs pos="0">
                <a:schemeClr val="accent1">
                  <a:alpha val="73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flipV="1">
            <a:off x="-2341" y="-5273"/>
            <a:ext cx="4600122" cy="1200521"/>
          </a:xfrm>
          <a:custGeom>
            <a:avLst/>
            <a:gdLst>
              <a:gd name="connsiteX0" fmla="*/ 0 w 4600122"/>
              <a:gd name="connsiteY0" fmla="*/ 1200521 h 1200521"/>
              <a:gd name="connsiteX1" fmla="*/ 4600122 w 4600122"/>
              <a:gd name="connsiteY1" fmla="*/ 1200521 h 1200521"/>
              <a:gd name="connsiteX2" fmla="*/ 4600122 w 4600122"/>
              <a:gd name="connsiteY2" fmla="*/ 1065295 h 1200521"/>
              <a:gd name="connsiteX3" fmla="*/ 3610964 w 4600122"/>
              <a:gd name="connsiteY3" fmla="*/ 0 h 1200521"/>
              <a:gd name="connsiteX4" fmla="*/ 0 w 4600122"/>
              <a:gd name="connsiteY4" fmla="*/ 0 h 1200521"/>
            </a:gdLst>
            <a:ahLst/>
            <a:cxnLst/>
            <a:rect l="l" t="t" r="r" b="b"/>
            <a:pathLst>
              <a:path w="4600122" h="1200521">
                <a:moveTo>
                  <a:pt x="0" y="1200521"/>
                </a:moveTo>
                <a:lnTo>
                  <a:pt x="4600122" y="1200521"/>
                </a:lnTo>
                <a:lnTo>
                  <a:pt x="4600122" y="1065295"/>
                </a:lnTo>
                <a:cubicBezTo>
                  <a:pt x="4600122" y="476949"/>
                  <a:pt x="4157261" y="0"/>
                  <a:pt x="3610964" y="0"/>
                </a:cubicBezTo>
                <a:lnTo>
                  <a:pt x="0" y="0"/>
                </a:lnTo>
                <a:close/>
              </a:path>
            </a:pathLst>
          </a:custGeom>
          <a:gradFill>
            <a:gsLst>
              <a:gs pos="0">
                <a:schemeClr val="accent1"/>
              </a:gs>
              <a:gs pos="100000">
                <a:schemeClr val="accent1">
                  <a:lumMod val="60000"/>
                  <a:lumOff val="40000"/>
                  <a:alpha val="6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431383" y="4396854"/>
            <a:ext cx="5346819" cy="148453"/>
          </a:xfrm>
          <a:prstGeom prst="roundRect">
            <a:avLst>
              <a:gd name="adj" fmla="val 50000"/>
            </a:avLst>
          </a:prstGeom>
          <a:gradFill>
            <a:gsLst>
              <a:gs pos="0">
                <a:schemeClr val="accent1">
                  <a:lumMod val="60000"/>
                  <a:lumOff val="40000"/>
                  <a:alpha val="0"/>
                </a:schemeClr>
              </a:gs>
              <a:gs pos="70000">
                <a:schemeClr val="accent1"/>
              </a:gs>
            </a:gsLst>
            <a:lin ang="10800000" scaled="0"/>
          </a:gradFill>
          <a:ln cap="sq">
            <a:noFill/>
          </a:ln>
        </p:spPr>
        <p:txBody>
          <a:bodyPr vert="horz" wrap="square" lIns="91440" tIns="45720" rIns="91440" bIns="45720" rtlCol="0" anchor="ctr"/>
          <a:lstStyle/>
          <a:p>
            <a:pPr algn="l">
              <a:lnSpc>
                <a:spcPct val="110000"/>
              </a:lnSpc>
            </a:pPr>
            <a:endParaRPr kumimoji="1" lang="zh-CN" altLang="en-US"/>
          </a:p>
        </p:txBody>
      </p:sp>
      <p:sp>
        <p:nvSpPr>
          <p:cNvPr id="9" name="标题 1"/>
          <p:cNvSpPr txBox="1"/>
          <p:nvPr/>
        </p:nvSpPr>
        <p:spPr>
          <a:xfrm>
            <a:off x="9874251" y="5464629"/>
            <a:ext cx="2625272" cy="855985"/>
          </a:xfrm>
          <a:prstGeom prst="round2DiagRect">
            <a:avLst>
              <a:gd name="adj1" fmla="val 50000"/>
              <a:gd name="adj2" fmla="val 0"/>
            </a:avLst>
          </a:prstGeom>
          <a:gradFill>
            <a:gsLst>
              <a:gs pos="0">
                <a:schemeClr val="accent1">
                  <a:alpha val="54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a:off x="6611446" y="4133850"/>
            <a:ext cx="876034" cy="831535"/>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w="9525"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20" name="标题 1"/>
          <p:cNvSpPr txBox="1"/>
          <p:nvPr>
            <p:custDataLst>
              <p:tags r:id="rId2"/>
            </p:custDataLst>
          </p:nvPr>
        </p:nvSpPr>
        <p:spPr>
          <a:xfrm>
            <a:off x="4044007" y="5188102"/>
            <a:ext cx="652620" cy="261918"/>
          </a:xfrm>
          <a:prstGeom prst="rect">
            <a:avLst/>
          </a:prstGeom>
          <a:noFill/>
          <a:ln>
            <a:noFill/>
          </a:ln>
        </p:spPr>
        <p:txBody>
          <a:bodyPr vert="horz" wrap="square" lIns="0" tIns="0" rIns="0" bIns="0" rtlCol="0" anchor="ctr"/>
          <a:lstStyle/>
          <a:p>
            <a:pPr algn="l">
              <a:lnSpc>
                <a:spcPct val="110000"/>
              </a:lnSpc>
            </a:pPr>
            <a:r>
              <a:rPr kumimoji="1" lang="en-US" altLang="zh-CN" sz="170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时间：</a:t>
            </a:r>
            <a:endParaRPr kumimoji="1" lang="zh-CN" altLang="en-US"/>
          </a:p>
        </p:txBody>
      </p:sp>
      <p:sp>
        <p:nvSpPr>
          <p:cNvPr id="21" name="标题 1"/>
          <p:cNvSpPr txBox="1"/>
          <p:nvPr>
            <p:custDataLst>
              <p:tags r:id="rId3"/>
            </p:custDataLst>
          </p:nvPr>
        </p:nvSpPr>
        <p:spPr>
          <a:xfrm>
            <a:off x="4710778" y="5188102"/>
            <a:ext cx="742969" cy="261918"/>
          </a:xfrm>
          <a:prstGeom prst="rect">
            <a:avLst/>
          </a:prstGeom>
          <a:noFill/>
          <a:ln>
            <a:noFill/>
          </a:ln>
        </p:spPr>
        <p:txBody>
          <a:bodyPr vert="horz" wrap="square" lIns="0" tIns="0" rIns="0" bIns="0" rtlCol="0" anchor="ctr"/>
          <a:lstStyle/>
          <a:p>
            <a:pPr algn="l">
              <a:lnSpc>
                <a:spcPct val="110000"/>
              </a:lnSpc>
            </a:pPr>
            <a:r>
              <a:rPr kumimoji="1" lang="en-US" altLang="zh-CN" sz="170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25.2</a:t>
            </a:r>
            <a:endParaRPr kumimoji="1" lang="zh-CN" altLang="en-US"/>
          </a:p>
        </p:txBody>
      </p:sp>
      <p:sp>
        <p:nvSpPr>
          <p:cNvPr id="22" name="标题 1"/>
          <p:cNvSpPr txBox="1"/>
          <p:nvPr/>
        </p:nvSpPr>
        <p:spPr>
          <a:xfrm>
            <a:off x="335544" y="2275739"/>
            <a:ext cx="5913535" cy="2009909"/>
          </a:xfrm>
          <a:prstGeom prst="rect">
            <a:avLst/>
          </a:prstGeom>
          <a:noFill/>
          <a:ln>
            <a:noFill/>
          </a:ln>
        </p:spPr>
        <p:txBody>
          <a:bodyPr vert="horz" wrap="square" lIns="91440" tIns="45720" rIns="91440" bIns="45720" rtlCol="0" anchor="ctr"/>
          <a:lstStyle/>
          <a:p>
            <a:pPr algn="l">
              <a:lnSpc>
                <a:spcPct val="130000"/>
              </a:lnSpc>
            </a:pPr>
            <a:r>
              <a:rPr kumimoji="1" lang="zh-CN" altLang="en-US" sz="49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模块二</a:t>
            </a:r>
            <a:r>
              <a:rPr kumimoji="1" lang="en-US" altLang="zh-CN" sz="49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财务报表的初步阅读与分析</a:t>
            </a:r>
            <a:endParaRPr kumimoji="1"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rot="5400000">
            <a:off x="316455" y="1209634"/>
            <a:ext cx="1080000" cy="1800000"/>
          </a:xfrm>
          <a:prstGeom prst="round2SameRect">
            <a:avLst>
              <a:gd name="adj1" fmla="val 50000"/>
              <a:gd name="adj2" fmla="val 0"/>
            </a:avLst>
          </a:prstGeom>
          <a:solidFill>
            <a:schemeClr val="accent1"/>
          </a:solidFill>
          <a:ln cap="flat">
            <a:noFill/>
            <a:prstDash val="solid"/>
          </a:ln>
        </p:spPr>
        <p:txBody>
          <a:bodyPr vert="horz" wrap="none" lIns="45000" tIns="22500" rIns="45000" bIns="22500" rtlCol="0" anchor="ctr"/>
          <a:lstStyle/>
          <a:p>
            <a:pPr algn="l">
              <a:lnSpc>
                <a:spcPct val="110000"/>
              </a:lnSpc>
            </a:pPr>
            <a:endParaRPr kumimoji="1" lang="zh-CN" altLang="en-US"/>
          </a:p>
        </p:txBody>
      </p:sp>
      <p:sp>
        <p:nvSpPr>
          <p:cNvPr id="4" name="标题 1"/>
          <p:cNvSpPr txBox="1"/>
          <p:nvPr/>
        </p:nvSpPr>
        <p:spPr>
          <a:xfrm rot="5400000">
            <a:off x="677545" y="2363939"/>
            <a:ext cx="1080000" cy="2522179"/>
          </a:xfrm>
          <a:prstGeom prst="round2SameRect">
            <a:avLst>
              <a:gd name="adj1" fmla="val 50000"/>
              <a:gd name="adj2" fmla="val 0"/>
            </a:avLst>
          </a:prstGeom>
          <a:solidFill>
            <a:schemeClr val="accent2"/>
          </a:solidFill>
          <a:ln cap="flat">
            <a:noFill/>
            <a:prstDash val="solid"/>
          </a:ln>
        </p:spPr>
        <p:txBody>
          <a:bodyPr vert="horz" wrap="none" lIns="45000" tIns="22500" rIns="45000" bIns="22500" rtlCol="0" anchor="ctr"/>
          <a:lstStyle/>
          <a:p>
            <a:pPr algn="l">
              <a:lnSpc>
                <a:spcPct val="110000"/>
              </a:lnSpc>
            </a:pPr>
            <a:endParaRPr kumimoji="1" lang="zh-CN" altLang="en-US"/>
          </a:p>
        </p:txBody>
      </p:sp>
      <p:sp>
        <p:nvSpPr>
          <p:cNvPr id="5" name="标题 1"/>
          <p:cNvSpPr txBox="1"/>
          <p:nvPr/>
        </p:nvSpPr>
        <p:spPr>
          <a:xfrm rot="5400000">
            <a:off x="1030968" y="3522429"/>
            <a:ext cx="1080000" cy="3229025"/>
          </a:xfrm>
          <a:prstGeom prst="round2SameRect">
            <a:avLst>
              <a:gd name="adj1" fmla="val 50000"/>
              <a:gd name="adj2" fmla="val 0"/>
            </a:avLst>
          </a:prstGeom>
          <a:solidFill>
            <a:schemeClr val="accent3"/>
          </a:solidFill>
          <a:ln cap="flat">
            <a:noFill/>
            <a:prstDash val="solid"/>
          </a:ln>
        </p:spPr>
        <p:txBody>
          <a:bodyPr vert="horz" wrap="none" lIns="45000" tIns="22500" rIns="45000" bIns="22500" rtlCol="0" anchor="ctr"/>
          <a:lstStyle/>
          <a:p>
            <a:pPr algn="l">
              <a:lnSpc>
                <a:spcPct val="110000"/>
              </a:lnSpc>
            </a:pPr>
            <a:endParaRPr kumimoji="1" lang="zh-CN" altLang="en-US"/>
          </a:p>
        </p:txBody>
      </p:sp>
      <p:sp>
        <p:nvSpPr>
          <p:cNvPr id="6" name="标题 1"/>
          <p:cNvSpPr txBox="1"/>
          <p:nvPr/>
        </p:nvSpPr>
        <p:spPr>
          <a:xfrm>
            <a:off x="357051" y="1824941"/>
            <a:ext cx="1028429" cy="569387"/>
          </a:xfrm>
          <a:prstGeom prst="rect">
            <a:avLst/>
          </a:prstGeom>
          <a:noFill/>
          <a:ln>
            <a:noFill/>
          </a:ln>
        </p:spPr>
        <p:txBody>
          <a:bodyPr vert="horz" wrap="square" lIns="0" tIns="0" rIns="0" bIns="0" rtlCol="0" anchor="ctr"/>
          <a:lstStyle/>
          <a:p>
            <a:pPr algn="r">
              <a:lnSpc>
                <a:spcPct val="100000"/>
              </a:lnSpc>
            </a:pPr>
            <a:r>
              <a:rPr kumimoji="1" lang="en-US" altLang="zh-CN" sz="37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01.</a:t>
            </a:r>
            <a:endParaRPr kumimoji="1" lang="zh-CN" altLang="en-US"/>
          </a:p>
        </p:txBody>
      </p:sp>
      <p:sp>
        <p:nvSpPr>
          <p:cNvPr id="7" name="标题 1"/>
          <p:cNvSpPr txBox="1"/>
          <p:nvPr/>
        </p:nvSpPr>
        <p:spPr>
          <a:xfrm>
            <a:off x="1079230" y="3340337"/>
            <a:ext cx="1028429" cy="569387"/>
          </a:xfrm>
          <a:prstGeom prst="rect">
            <a:avLst/>
          </a:prstGeom>
          <a:noFill/>
          <a:ln>
            <a:noFill/>
          </a:ln>
        </p:spPr>
        <p:txBody>
          <a:bodyPr vert="horz" wrap="square" lIns="0" tIns="0" rIns="0" bIns="0" rtlCol="0" anchor="ctr"/>
          <a:lstStyle/>
          <a:p>
            <a:pPr algn="r">
              <a:lnSpc>
                <a:spcPct val="100000"/>
              </a:lnSpc>
            </a:pPr>
            <a:r>
              <a:rPr kumimoji="1" lang="en-US" altLang="zh-CN" sz="37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02.</a:t>
            </a:r>
            <a:endParaRPr kumimoji="1" lang="zh-CN" altLang="en-US"/>
          </a:p>
        </p:txBody>
      </p:sp>
      <p:sp>
        <p:nvSpPr>
          <p:cNvPr id="8" name="标题 1"/>
          <p:cNvSpPr txBox="1"/>
          <p:nvPr/>
        </p:nvSpPr>
        <p:spPr>
          <a:xfrm>
            <a:off x="1786076" y="4852249"/>
            <a:ext cx="1028429" cy="569387"/>
          </a:xfrm>
          <a:prstGeom prst="rect">
            <a:avLst/>
          </a:prstGeom>
          <a:noFill/>
          <a:ln>
            <a:noFill/>
          </a:ln>
        </p:spPr>
        <p:txBody>
          <a:bodyPr vert="horz" wrap="square" lIns="0" tIns="0" rIns="0" bIns="0" rtlCol="0" anchor="ctr"/>
          <a:lstStyle/>
          <a:p>
            <a:pPr algn="r">
              <a:lnSpc>
                <a:spcPct val="100000"/>
              </a:lnSpc>
            </a:pPr>
            <a:r>
              <a:rPr kumimoji="1" lang="en-US" altLang="zh-CN" sz="37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03.</a:t>
            </a:r>
            <a:endParaRPr kumimoji="1" lang="zh-CN" altLang="en-US"/>
          </a:p>
        </p:txBody>
      </p:sp>
      <p:sp>
        <p:nvSpPr>
          <p:cNvPr id="9" name="标题 1"/>
          <p:cNvSpPr txBox="1"/>
          <p:nvPr/>
        </p:nvSpPr>
        <p:spPr>
          <a:xfrm>
            <a:off x="1987232" y="2004095"/>
            <a:ext cx="7560000" cy="720000"/>
          </a:xfrm>
          <a:prstGeom prst="rect">
            <a:avLst/>
          </a:prstGeom>
          <a:noFill/>
          <a:ln>
            <a:noFill/>
          </a:ln>
        </p:spPr>
        <p:txBody>
          <a:bodyPr vert="horz" wrap="square" lIns="0" tIns="0" rIns="0" bIns="0" rtlCol="0" anchor="t"/>
          <a:lstStyle/>
          <a:p>
            <a:pPr algn="l">
              <a:lnSpc>
                <a:spcPct val="150000"/>
              </a:lnSpc>
            </a:pPr>
            <a:r>
              <a:rPr kumimoji="1" lang="en-US" altLang="zh-CN" sz="101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经营活动是企业日常经营活动产生的现金流量，反映企业的“造血能力”，如销售商品、提供劳务收到的现金，购买商品、接受劳务支付的现金等。
理想状态是经营活动现金流净额&gt;净利润，说明企业经营活动产生的现金流量充足，能够支持企业正常运营和发展。</a:t>
            </a:r>
            <a:endParaRPr kumimoji="1" lang="zh-CN" altLang="en-US"/>
          </a:p>
        </p:txBody>
      </p:sp>
      <p:sp>
        <p:nvSpPr>
          <p:cNvPr id="10" name="标题 1"/>
          <p:cNvSpPr txBox="1"/>
          <p:nvPr/>
        </p:nvSpPr>
        <p:spPr>
          <a:xfrm>
            <a:off x="1987232" y="1582177"/>
            <a:ext cx="7560000" cy="396000"/>
          </a:xfrm>
          <a:prstGeom prst="rect">
            <a:avLst/>
          </a:prstGeom>
          <a:noFill/>
          <a:ln>
            <a:noFill/>
          </a:ln>
        </p:spPr>
        <p:txBody>
          <a:bodyPr vert="horz" wrap="square" lIns="0" tIns="0" rIns="0" bIns="0" rtlCol="0" anchor="b"/>
          <a:lstStyle/>
          <a:p>
            <a:pPr algn="l">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经营活动分析</a:t>
            </a:r>
            <a:endParaRPr kumimoji="1" lang="zh-CN" altLang="en-US"/>
          </a:p>
        </p:txBody>
      </p:sp>
      <p:sp>
        <p:nvSpPr>
          <p:cNvPr id="11" name="标题 1"/>
          <p:cNvSpPr txBox="1"/>
          <p:nvPr/>
        </p:nvSpPr>
        <p:spPr>
          <a:xfrm>
            <a:off x="2709411" y="3506947"/>
            <a:ext cx="7560000" cy="720000"/>
          </a:xfrm>
          <a:prstGeom prst="rect">
            <a:avLst/>
          </a:prstGeom>
          <a:noFill/>
          <a:ln>
            <a:noFill/>
          </a:ln>
        </p:spPr>
        <p:txBody>
          <a:bodyPr vert="horz" wrap="square" lIns="0" tIns="0" rIns="0" bIns="0" rtlCol="0" anchor="t"/>
          <a:lstStyle/>
          <a:p>
            <a:pPr algn="l">
              <a:lnSpc>
                <a:spcPct val="150000"/>
              </a:lnSpc>
            </a:pPr>
            <a:r>
              <a:rPr kumimoji="1" lang="en-US" altLang="zh-CN" sz="101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投资活动是企业对外投资或处置投资产生的现金流量，反映企业的扩张或收缩信号，如购建固定资产、无形资产和其他长期资产支付的现金，收回投资收到的现金等。
若投资活动现金流出持续为负但无产能提升，可能涉及资金转移，如乐视曾出现类似情况，后被查实存在资金链断裂等问题。</a:t>
            </a:r>
            <a:endParaRPr kumimoji="1" lang="zh-CN" altLang="en-US"/>
          </a:p>
        </p:txBody>
      </p:sp>
      <p:sp>
        <p:nvSpPr>
          <p:cNvPr id="12" name="标题 1"/>
          <p:cNvSpPr txBox="1"/>
          <p:nvPr/>
        </p:nvSpPr>
        <p:spPr>
          <a:xfrm>
            <a:off x="2709411" y="3085029"/>
            <a:ext cx="7560000" cy="396000"/>
          </a:xfrm>
          <a:prstGeom prst="rect">
            <a:avLst/>
          </a:prstGeom>
          <a:noFill/>
          <a:ln>
            <a:noFill/>
          </a:ln>
        </p:spPr>
        <p:txBody>
          <a:bodyPr vert="horz" wrap="square" lIns="0" tIns="0" rIns="0" bIns="0" rtlCol="0" anchor="b"/>
          <a:lstStyle/>
          <a:p>
            <a:pPr algn="l">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投资活动分析</a:t>
            </a:r>
            <a:endParaRPr kumimoji="1" lang="zh-CN" altLang="en-US"/>
          </a:p>
        </p:txBody>
      </p:sp>
      <p:sp>
        <p:nvSpPr>
          <p:cNvPr id="13" name="标题 1"/>
          <p:cNvSpPr txBox="1"/>
          <p:nvPr/>
        </p:nvSpPr>
        <p:spPr>
          <a:xfrm>
            <a:off x="3416257" y="5017075"/>
            <a:ext cx="7560000" cy="720000"/>
          </a:xfrm>
          <a:prstGeom prst="rect">
            <a:avLst/>
          </a:prstGeom>
          <a:noFill/>
          <a:ln>
            <a:noFill/>
          </a:ln>
        </p:spPr>
        <p:txBody>
          <a:bodyPr vert="horz" wrap="square" lIns="0" tIns="0" rIns="0" bIns="0" rtlCol="0" anchor="t"/>
          <a:lstStyle/>
          <a:p>
            <a:pPr algn="l">
              <a:lnSpc>
                <a:spcPct val="150000"/>
              </a:lnSpc>
            </a:pPr>
            <a:r>
              <a:rPr kumimoji="1" lang="en-US" altLang="zh-CN" sz="101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筹资活动是企业筹集资金或偿还债务产生的现金流量，反映企业的融资策略，如吸收权益性投资收到的现金，偿还债务支付的现金等。
企业应合理安排融资结构，优化筹资活动现金流量，降低融资成本，提高资金使用效率。</a:t>
            </a:r>
            <a:endParaRPr kumimoji="1" lang="zh-CN" altLang="en-US"/>
          </a:p>
        </p:txBody>
      </p:sp>
      <p:sp>
        <p:nvSpPr>
          <p:cNvPr id="14" name="标题 1"/>
          <p:cNvSpPr txBox="1"/>
          <p:nvPr/>
        </p:nvSpPr>
        <p:spPr>
          <a:xfrm>
            <a:off x="3416257" y="4596941"/>
            <a:ext cx="7560000" cy="396000"/>
          </a:xfrm>
          <a:prstGeom prst="rect">
            <a:avLst/>
          </a:prstGeom>
          <a:noFill/>
          <a:ln>
            <a:noFill/>
          </a:ln>
        </p:spPr>
        <p:txBody>
          <a:bodyPr vert="horz" wrap="square" lIns="0" tIns="0" rIns="0" bIns="0" rtlCol="0" anchor="b"/>
          <a:lstStyle/>
          <a:p>
            <a:pPr algn="l">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筹资活动分析</a:t>
            </a:r>
            <a:endParaRPr kumimoji="1" lang="zh-CN" altLang="en-US"/>
          </a:p>
        </p:txBody>
      </p:sp>
      <p:sp>
        <p:nvSpPr>
          <p:cNvPr id="15"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三类活动划分</a:t>
            </a:r>
            <a:endParaRPr kumimoji="1" lang="zh-CN" altLang="en-US"/>
          </a:p>
        </p:txBody>
      </p:sp>
      <p:sp>
        <p:nvSpPr>
          <p:cNvPr id="16"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4553002" y="2718033"/>
            <a:ext cx="1920700" cy="1920694"/>
          </a:xfrm>
          <a:custGeom>
            <a:avLst/>
            <a:gdLst>
              <a:gd name="connsiteX0" fmla="*/ 2792230 w 5584459"/>
              <a:gd name="connsiteY0" fmla="*/ 0 h 5584460"/>
              <a:gd name="connsiteX1" fmla="*/ 3740023 w 5584459"/>
              <a:gd name="connsiteY1" fmla="*/ 392589 h 5584460"/>
              <a:gd name="connsiteX2" fmla="*/ 5191871 w 5584459"/>
              <a:gd name="connsiteY2" fmla="*/ 1844438 h 5584460"/>
              <a:gd name="connsiteX3" fmla="*/ 5191871 w 5584459"/>
              <a:gd name="connsiteY3" fmla="*/ 3740023 h 5584460"/>
              <a:gd name="connsiteX4" fmla="*/ 3740023 w 5584459"/>
              <a:gd name="connsiteY4" fmla="*/ 5191871 h 5584460"/>
              <a:gd name="connsiteX5" fmla="*/ 1844438 w 5584459"/>
              <a:gd name="connsiteY5" fmla="*/ 5191871 h 5584460"/>
              <a:gd name="connsiteX6" fmla="*/ 392589 w 5584459"/>
              <a:gd name="connsiteY6" fmla="*/ 3740023 h 5584460"/>
              <a:gd name="connsiteX7" fmla="*/ 392589 w 5584459"/>
              <a:gd name="connsiteY7" fmla="*/ 1844438 h 5584460"/>
              <a:gd name="connsiteX8" fmla="*/ 1844438 w 5584459"/>
              <a:gd name="connsiteY8" fmla="*/ 392589 h 5584460"/>
              <a:gd name="connsiteX9" fmla="*/ 2792230 w 5584459"/>
              <a:gd name="connsiteY9" fmla="*/ 0 h 5584460"/>
            </a:gdLst>
            <a:ahLst/>
            <a:cxnLst/>
            <a:rect l="l" t="t" r="r" b="b"/>
            <a:pathLst>
              <a:path w="5584459" h="5584460">
                <a:moveTo>
                  <a:pt x="2792230" y="0"/>
                </a:moveTo>
                <a:cubicBezTo>
                  <a:pt x="3135264" y="0"/>
                  <a:pt x="3478297" y="130863"/>
                  <a:pt x="3740023" y="392589"/>
                </a:cubicBezTo>
                <a:lnTo>
                  <a:pt x="5191871" y="1844438"/>
                </a:lnTo>
                <a:cubicBezTo>
                  <a:pt x="5715322" y="2367889"/>
                  <a:pt x="5715322" y="3216571"/>
                  <a:pt x="5191871" y="3740023"/>
                </a:cubicBezTo>
                <a:lnTo>
                  <a:pt x="3740023" y="5191871"/>
                </a:lnTo>
                <a:cubicBezTo>
                  <a:pt x="3216571" y="5715323"/>
                  <a:pt x="2367889" y="5715323"/>
                  <a:pt x="1844438" y="5191871"/>
                </a:cubicBezTo>
                <a:lnTo>
                  <a:pt x="392589" y="3740023"/>
                </a:lnTo>
                <a:cubicBezTo>
                  <a:pt x="-130863" y="3216571"/>
                  <a:pt x="-130863" y="2367889"/>
                  <a:pt x="392589" y="1844438"/>
                </a:cubicBezTo>
                <a:lnTo>
                  <a:pt x="1844438" y="392589"/>
                </a:lnTo>
                <a:cubicBezTo>
                  <a:pt x="2106164" y="130863"/>
                  <a:pt x="2449197" y="0"/>
                  <a:pt x="2792230" y="0"/>
                </a:cubicBezTo>
                <a:close/>
              </a:path>
            </a:pathLst>
          </a:custGeom>
          <a:solidFill>
            <a:schemeClr val="accent1"/>
          </a:solidFill>
          <a:ln cap="sq">
            <a:noFill/>
          </a:ln>
          <a:effectLst/>
        </p:spPr>
        <p:txBody>
          <a:bodyPr vert="horz" wrap="square" lIns="91440" tIns="45720" rIns="91440" bIns="45720" rtlCol="0" anchor="t"/>
          <a:lstStyle/>
          <a:p>
            <a:pPr algn="l">
              <a:lnSpc>
                <a:spcPct val="110000"/>
              </a:lnSpc>
            </a:pPr>
            <a:endParaRPr kumimoji="1" lang="zh-CN" altLang="en-US"/>
          </a:p>
        </p:txBody>
      </p:sp>
      <p:sp>
        <p:nvSpPr>
          <p:cNvPr id="4" name="标题 1"/>
          <p:cNvSpPr txBox="1"/>
          <p:nvPr/>
        </p:nvSpPr>
        <p:spPr>
          <a:xfrm>
            <a:off x="6149633" y="4214700"/>
            <a:ext cx="1348392" cy="1348388"/>
          </a:xfrm>
          <a:custGeom>
            <a:avLst/>
            <a:gdLst>
              <a:gd name="connsiteX0" fmla="*/ 2792230 w 5584459"/>
              <a:gd name="connsiteY0" fmla="*/ 0 h 5584460"/>
              <a:gd name="connsiteX1" fmla="*/ 3740023 w 5584459"/>
              <a:gd name="connsiteY1" fmla="*/ 392589 h 5584460"/>
              <a:gd name="connsiteX2" fmla="*/ 5191871 w 5584459"/>
              <a:gd name="connsiteY2" fmla="*/ 1844438 h 5584460"/>
              <a:gd name="connsiteX3" fmla="*/ 5191871 w 5584459"/>
              <a:gd name="connsiteY3" fmla="*/ 3740023 h 5584460"/>
              <a:gd name="connsiteX4" fmla="*/ 3740023 w 5584459"/>
              <a:gd name="connsiteY4" fmla="*/ 5191871 h 5584460"/>
              <a:gd name="connsiteX5" fmla="*/ 1844438 w 5584459"/>
              <a:gd name="connsiteY5" fmla="*/ 5191871 h 5584460"/>
              <a:gd name="connsiteX6" fmla="*/ 392589 w 5584459"/>
              <a:gd name="connsiteY6" fmla="*/ 3740023 h 5584460"/>
              <a:gd name="connsiteX7" fmla="*/ 392589 w 5584459"/>
              <a:gd name="connsiteY7" fmla="*/ 1844438 h 5584460"/>
              <a:gd name="connsiteX8" fmla="*/ 1844438 w 5584459"/>
              <a:gd name="connsiteY8" fmla="*/ 392589 h 5584460"/>
              <a:gd name="connsiteX9" fmla="*/ 2792230 w 5584459"/>
              <a:gd name="connsiteY9" fmla="*/ 0 h 5584460"/>
            </a:gdLst>
            <a:ahLst/>
            <a:cxnLst/>
            <a:rect l="l" t="t" r="r" b="b"/>
            <a:pathLst>
              <a:path w="5584459" h="5584460">
                <a:moveTo>
                  <a:pt x="2792230" y="0"/>
                </a:moveTo>
                <a:cubicBezTo>
                  <a:pt x="3135264" y="0"/>
                  <a:pt x="3478297" y="130863"/>
                  <a:pt x="3740023" y="392589"/>
                </a:cubicBezTo>
                <a:lnTo>
                  <a:pt x="5191871" y="1844438"/>
                </a:lnTo>
                <a:cubicBezTo>
                  <a:pt x="5715322" y="2367889"/>
                  <a:pt x="5715322" y="3216571"/>
                  <a:pt x="5191871" y="3740023"/>
                </a:cubicBezTo>
                <a:lnTo>
                  <a:pt x="3740023" y="5191871"/>
                </a:lnTo>
                <a:cubicBezTo>
                  <a:pt x="3216571" y="5715323"/>
                  <a:pt x="2367889" y="5715323"/>
                  <a:pt x="1844438" y="5191871"/>
                </a:cubicBezTo>
                <a:lnTo>
                  <a:pt x="392589" y="3740023"/>
                </a:lnTo>
                <a:cubicBezTo>
                  <a:pt x="-130863" y="3216571"/>
                  <a:pt x="-130863" y="2367889"/>
                  <a:pt x="392589" y="1844438"/>
                </a:cubicBezTo>
                <a:lnTo>
                  <a:pt x="1844438" y="392589"/>
                </a:lnTo>
                <a:cubicBezTo>
                  <a:pt x="2106164" y="130863"/>
                  <a:pt x="2449197" y="0"/>
                  <a:pt x="2792230" y="0"/>
                </a:cubicBezTo>
                <a:close/>
              </a:path>
            </a:pathLst>
          </a:custGeom>
          <a:solidFill>
            <a:schemeClr val="bg1">
              <a:lumMod val="75000"/>
            </a:schemeClr>
          </a:solidFill>
          <a:ln cap="sq">
            <a:noFill/>
          </a:ln>
          <a:effectLst/>
        </p:spPr>
        <p:txBody>
          <a:bodyPr vert="horz" wrap="square" lIns="91440" tIns="45720" rIns="91440" bIns="45720" rtlCol="0" anchor="t"/>
          <a:lstStyle/>
          <a:p>
            <a:pPr algn="l">
              <a:lnSpc>
                <a:spcPct val="110000"/>
              </a:lnSpc>
            </a:pPr>
            <a:endParaRPr kumimoji="1" lang="zh-CN" altLang="en-US"/>
          </a:p>
        </p:txBody>
      </p:sp>
      <p:sp>
        <p:nvSpPr>
          <p:cNvPr id="5" name="标题 1"/>
          <p:cNvSpPr txBox="1"/>
          <p:nvPr/>
        </p:nvSpPr>
        <p:spPr>
          <a:xfrm>
            <a:off x="6149633" y="1701311"/>
            <a:ext cx="1348392" cy="1348388"/>
          </a:xfrm>
          <a:custGeom>
            <a:avLst/>
            <a:gdLst>
              <a:gd name="connsiteX0" fmla="*/ 2792230 w 5584459"/>
              <a:gd name="connsiteY0" fmla="*/ 0 h 5584460"/>
              <a:gd name="connsiteX1" fmla="*/ 3740023 w 5584459"/>
              <a:gd name="connsiteY1" fmla="*/ 392589 h 5584460"/>
              <a:gd name="connsiteX2" fmla="*/ 5191871 w 5584459"/>
              <a:gd name="connsiteY2" fmla="*/ 1844438 h 5584460"/>
              <a:gd name="connsiteX3" fmla="*/ 5191871 w 5584459"/>
              <a:gd name="connsiteY3" fmla="*/ 3740023 h 5584460"/>
              <a:gd name="connsiteX4" fmla="*/ 3740023 w 5584459"/>
              <a:gd name="connsiteY4" fmla="*/ 5191871 h 5584460"/>
              <a:gd name="connsiteX5" fmla="*/ 1844438 w 5584459"/>
              <a:gd name="connsiteY5" fmla="*/ 5191871 h 5584460"/>
              <a:gd name="connsiteX6" fmla="*/ 392589 w 5584459"/>
              <a:gd name="connsiteY6" fmla="*/ 3740023 h 5584460"/>
              <a:gd name="connsiteX7" fmla="*/ 392589 w 5584459"/>
              <a:gd name="connsiteY7" fmla="*/ 1844438 h 5584460"/>
              <a:gd name="connsiteX8" fmla="*/ 1844438 w 5584459"/>
              <a:gd name="connsiteY8" fmla="*/ 392589 h 5584460"/>
              <a:gd name="connsiteX9" fmla="*/ 2792230 w 5584459"/>
              <a:gd name="connsiteY9" fmla="*/ 0 h 5584460"/>
            </a:gdLst>
            <a:ahLst/>
            <a:cxnLst/>
            <a:rect l="l" t="t" r="r" b="b"/>
            <a:pathLst>
              <a:path w="5584459" h="5584460">
                <a:moveTo>
                  <a:pt x="2792230" y="0"/>
                </a:moveTo>
                <a:cubicBezTo>
                  <a:pt x="3135264" y="0"/>
                  <a:pt x="3478297" y="130863"/>
                  <a:pt x="3740023" y="392589"/>
                </a:cubicBezTo>
                <a:lnTo>
                  <a:pt x="5191871" y="1844438"/>
                </a:lnTo>
                <a:cubicBezTo>
                  <a:pt x="5715322" y="2367889"/>
                  <a:pt x="5715322" y="3216571"/>
                  <a:pt x="5191871" y="3740023"/>
                </a:cubicBezTo>
                <a:lnTo>
                  <a:pt x="3740023" y="5191871"/>
                </a:lnTo>
                <a:cubicBezTo>
                  <a:pt x="3216571" y="5715323"/>
                  <a:pt x="2367889" y="5715323"/>
                  <a:pt x="1844438" y="5191871"/>
                </a:cubicBezTo>
                <a:lnTo>
                  <a:pt x="392589" y="3740023"/>
                </a:lnTo>
                <a:cubicBezTo>
                  <a:pt x="-130863" y="3216571"/>
                  <a:pt x="-130863" y="2367889"/>
                  <a:pt x="392589" y="1844438"/>
                </a:cubicBezTo>
                <a:lnTo>
                  <a:pt x="1844438" y="392589"/>
                </a:lnTo>
                <a:cubicBezTo>
                  <a:pt x="2106164" y="130863"/>
                  <a:pt x="2449197" y="0"/>
                  <a:pt x="2792230" y="0"/>
                </a:cubicBezTo>
                <a:close/>
              </a:path>
            </a:pathLst>
          </a:custGeom>
          <a:solidFill>
            <a:schemeClr val="bg1">
              <a:lumMod val="75000"/>
            </a:schemeClr>
          </a:solidFill>
          <a:ln cap="sq">
            <a:noFill/>
          </a:ln>
          <a:effectLst/>
        </p:spPr>
        <p:txBody>
          <a:bodyPr vert="horz" wrap="square" lIns="91440" tIns="45720" rIns="91440" bIns="45720" rtlCol="0" anchor="t"/>
          <a:lstStyle/>
          <a:p>
            <a:pPr algn="l">
              <a:lnSpc>
                <a:spcPct val="110000"/>
              </a:lnSpc>
            </a:pPr>
            <a:endParaRPr kumimoji="1" lang="zh-CN" altLang="en-US"/>
          </a:p>
        </p:txBody>
      </p:sp>
      <p:sp>
        <p:nvSpPr>
          <p:cNvPr id="6" name="标题 1"/>
          <p:cNvSpPr txBox="1"/>
          <p:nvPr/>
        </p:nvSpPr>
        <p:spPr>
          <a:xfrm>
            <a:off x="7766443" y="1471135"/>
            <a:ext cx="3600640" cy="646344"/>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投资活动现金净流量分析</a:t>
            </a:r>
            <a:endParaRPr kumimoji="1" lang="zh-CN" altLang="en-US"/>
          </a:p>
        </p:txBody>
      </p:sp>
      <p:sp>
        <p:nvSpPr>
          <p:cNvPr id="7" name="标题 1"/>
          <p:cNvSpPr txBox="1"/>
          <p:nvPr/>
        </p:nvSpPr>
        <p:spPr>
          <a:xfrm>
            <a:off x="7766442" y="2177261"/>
            <a:ext cx="3558696" cy="1642793"/>
          </a:xfrm>
          <a:prstGeom prst="rect">
            <a:avLst/>
          </a:prstGeom>
          <a:noFill/>
          <a:ln cap="sq">
            <a:noFill/>
          </a:ln>
        </p:spPr>
        <p:txBody>
          <a:bodyPr vert="horz" wrap="square" lIns="0" tIns="0" rIns="0" bIns="0" rtlCol="0" anchor="t"/>
          <a:lstStyle/>
          <a:p>
            <a:pPr algn="l">
              <a:lnSpc>
                <a:spcPct val="130000"/>
              </a:lnSpc>
            </a:pPr>
            <a:r>
              <a:rPr kumimoji="1" lang="en-US" altLang="zh-CN" sz="121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投资活动现金净流量是企业投资活动产生的现金流入与现金流出的差额，反映企业投资活动的现金流量状况，若投资活动现金净流量为负，说明企业投资活动现金流出大于现金流入，需关注企业投资项目的收益情况和资金回收情况。
例如，某企业投资活动现金净流量为- 500万元，需分析投资项目的可行性、收益预期和资金回收计划，确保投资活动的可持续性。</a:t>
            </a:r>
            <a:endParaRPr kumimoji="1" lang="zh-CN" altLang="en-US"/>
          </a:p>
        </p:txBody>
      </p:sp>
      <p:sp>
        <p:nvSpPr>
          <p:cNvPr id="8" name="标题 1"/>
          <p:cNvSpPr txBox="1"/>
          <p:nvPr/>
        </p:nvSpPr>
        <p:spPr>
          <a:xfrm>
            <a:off x="7766443" y="3984772"/>
            <a:ext cx="3600640" cy="646344"/>
          </a:xfrm>
          <a:prstGeom prst="rect">
            <a:avLst/>
          </a:prstGeom>
          <a:noFill/>
          <a:ln cap="sq">
            <a:noFill/>
          </a:ln>
        </p:spPr>
        <p:txBody>
          <a:bodyPr vert="horz" wrap="square" lIns="0" tIns="0" rIns="0" bIns="0" rtlCol="0" anchor="b"/>
          <a:lstStyle/>
          <a:p>
            <a:pPr algn="l">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筹资活动现金净流量分析</a:t>
            </a:r>
            <a:endParaRPr kumimoji="1" lang="zh-CN" altLang="en-US"/>
          </a:p>
        </p:txBody>
      </p:sp>
      <p:sp>
        <p:nvSpPr>
          <p:cNvPr id="9" name="标题 1"/>
          <p:cNvSpPr txBox="1"/>
          <p:nvPr/>
        </p:nvSpPr>
        <p:spPr>
          <a:xfrm>
            <a:off x="7766442" y="4690895"/>
            <a:ext cx="3558696" cy="1642793"/>
          </a:xfrm>
          <a:prstGeom prst="rect">
            <a:avLst/>
          </a:prstGeom>
          <a:noFill/>
          <a:ln cap="sq">
            <a:noFill/>
          </a:ln>
        </p:spPr>
        <p:txBody>
          <a:bodyPr vert="horz" wrap="square" lIns="0" tIns="0" rIns="0" bIns="0" rtlCol="0" anchor="t"/>
          <a:lstStyle/>
          <a:p>
            <a:pPr algn="l">
              <a:lnSpc>
                <a:spcPct val="130000"/>
              </a:lnSpc>
            </a:pPr>
            <a:r>
              <a:rPr kumimoji="1" lang="en-US" altLang="zh-CN" sz="121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筹资活动现金净流量是企业筹资活动产生的现金流入与现金流出的差额，反映企业筹资活动的现金流量状况，若筹资活动现金净流量为正，说明企业筹资活动现金流入大于现金流出，需关注企业融资成本和偿债能力。
例如，某企业筹资活动现金净流量为300万元，需分析融资方式、融资成本和偿债计划，确保企业融资活动的合理性和可持续性。</a:t>
            </a:r>
            <a:endParaRPr kumimoji="1" lang="zh-CN" altLang="en-US"/>
          </a:p>
        </p:txBody>
      </p:sp>
      <p:sp>
        <p:nvSpPr>
          <p:cNvPr id="10" name="标题 1"/>
          <p:cNvSpPr txBox="1"/>
          <p:nvPr/>
        </p:nvSpPr>
        <p:spPr>
          <a:xfrm>
            <a:off x="6580488" y="2132165"/>
            <a:ext cx="486682" cy="486682"/>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79 h 720001"/>
              <a:gd name="connsiteX5" fmla="*/ 507383 w 720001"/>
              <a:gd name="connsiteY5" fmla="*/ 72694 h 720001"/>
              <a:gd name="connsiteX6" fmla="*/ 457070 w 720001"/>
              <a:gd name="connsiteY6" fmla="*/ 57166 h 720001"/>
              <a:gd name="connsiteX7" fmla="*/ 307952 w 720001"/>
              <a:gd name="connsiteY7" fmla="*/ 56386 h 720001"/>
              <a:gd name="connsiteX8" fmla="*/ 240115 w 720001"/>
              <a:gd name="connsiteY8" fmla="*/ 76251 h 720001"/>
              <a:gd name="connsiteX9" fmla="*/ 142092 w 720001"/>
              <a:gd name="connsiteY9" fmla="*/ 142179 h 720001"/>
              <a:gd name="connsiteX10" fmla="*/ 76077 w 720001"/>
              <a:gd name="connsiteY10" fmla="*/ 240116 h 720001"/>
              <a:gd name="connsiteX11" fmla="*/ 51874 w 720001"/>
              <a:gd name="connsiteY11" fmla="*/ 360000 h 720001"/>
              <a:gd name="connsiteX12" fmla="*/ 76077 w 720001"/>
              <a:gd name="connsiteY12" fmla="*/ 479885 h 720001"/>
              <a:gd name="connsiteX13" fmla="*/ 142092 w 720001"/>
              <a:gd name="connsiteY13" fmla="*/ 577822 h 720001"/>
              <a:gd name="connsiteX14" fmla="*/ 240029 w 720001"/>
              <a:gd name="connsiteY14" fmla="*/ 643837 h 720001"/>
              <a:gd name="connsiteX15" fmla="*/ 359913 w 720001"/>
              <a:gd name="connsiteY15" fmla="*/ 668039 h 720001"/>
              <a:gd name="connsiteX16" fmla="*/ 479798 w 720001"/>
              <a:gd name="connsiteY16" fmla="*/ 643837 h 720001"/>
              <a:gd name="connsiteX17" fmla="*/ 577735 w 720001"/>
              <a:gd name="connsiteY17" fmla="*/ 577822 h 720001"/>
              <a:gd name="connsiteX18" fmla="*/ 643750 w 720001"/>
              <a:gd name="connsiteY18" fmla="*/ 479885 h 720001"/>
              <a:gd name="connsiteX19" fmla="*/ 663615 w 720001"/>
              <a:gd name="connsiteY19" fmla="*/ 412049 h 720001"/>
              <a:gd name="connsiteX20" fmla="*/ 360000 w 720001"/>
              <a:gd name="connsiteY20" fmla="*/ 412049 h 720001"/>
              <a:gd name="connsiteX21" fmla="*/ 307952 w 720001"/>
              <a:gd name="connsiteY21" fmla="*/ 360000 h 720001"/>
              <a:gd name="connsiteX22" fmla="*/ 405022 w 720001"/>
              <a:gd name="connsiteY22" fmla="*/ 0 h 720001"/>
              <a:gd name="connsiteX23" fmla="*/ 720001 w 720001"/>
              <a:gd name="connsiteY23" fmla="*/ 314979 h 720001"/>
              <a:gd name="connsiteX24" fmla="*/ 405022 w 720001"/>
              <a:gd name="connsiteY24" fmla="*/ 314979 h 720001"/>
              <a:gd name="connsiteX25" fmla="*/ 360000 w 720001"/>
              <a:gd name="connsiteY25" fmla="*/ 0 h 720001"/>
              <a:gd name="connsiteX26" fmla="*/ 360000 w 720001"/>
              <a:gd name="connsiteY26" fmla="*/ 360000 h 720001"/>
              <a:gd name="connsiteX27" fmla="*/ 720001 w 720001"/>
              <a:gd name="connsiteY27" fmla="*/ 360000 h 720001"/>
              <a:gd name="connsiteX28" fmla="*/ 360000 w 720001"/>
              <a:gd name="connsiteY28" fmla="*/ 720001 h 720001"/>
              <a:gd name="connsiteX29" fmla="*/ 0 w 720001"/>
              <a:gd name="connsiteY29" fmla="*/ 360000 h 720001"/>
              <a:gd name="connsiteX30" fmla="*/ 360000 w 720001"/>
              <a:gd name="connsiteY30"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79"/>
                </a:cubicBezTo>
                <a:cubicBezTo>
                  <a:pt x="566806" y="104877"/>
                  <a:pt x="538699" y="85966"/>
                  <a:pt x="507383" y="72694"/>
                </a:cubicBezTo>
                <a:cubicBezTo>
                  <a:pt x="491075" y="65755"/>
                  <a:pt x="474246" y="60636"/>
                  <a:pt x="457070" y="57166"/>
                </a:cubicBezTo>
                <a:close/>
                <a:moveTo>
                  <a:pt x="307952" y="56386"/>
                </a:moveTo>
                <a:cubicBezTo>
                  <a:pt x="284703" y="60376"/>
                  <a:pt x="262062" y="66969"/>
                  <a:pt x="240115" y="76251"/>
                </a:cubicBezTo>
                <a:cubicBezTo>
                  <a:pt x="203508" y="91778"/>
                  <a:pt x="170544" y="113986"/>
                  <a:pt x="142092" y="142179"/>
                </a:cubicBezTo>
                <a:cubicBezTo>
                  <a:pt x="113812" y="170545"/>
                  <a:pt x="91605" y="203422"/>
                  <a:pt x="76077" y="240116"/>
                </a:cubicBezTo>
                <a:cubicBezTo>
                  <a:pt x="60029" y="278111"/>
                  <a:pt x="51874" y="318362"/>
                  <a:pt x="51874" y="360000"/>
                </a:cubicBezTo>
                <a:cubicBezTo>
                  <a:pt x="51874" y="401639"/>
                  <a:pt x="60029" y="441976"/>
                  <a:pt x="76077" y="479885"/>
                </a:cubicBezTo>
                <a:cubicBezTo>
                  <a:pt x="91605" y="516579"/>
                  <a:pt x="113812" y="549543"/>
                  <a:pt x="142092" y="577822"/>
                </a:cubicBezTo>
                <a:cubicBezTo>
                  <a:pt x="170458" y="606102"/>
                  <a:pt x="203335" y="628309"/>
                  <a:pt x="240029" y="643837"/>
                </a:cubicBezTo>
                <a:cubicBezTo>
                  <a:pt x="278024" y="659885"/>
                  <a:pt x="318275" y="668039"/>
                  <a:pt x="359913" y="668039"/>
                </a:cubicBezTo>
                <a:cubicBezTo>
                  <a:pt x="401552" y="668039"/>
                  <a:pt x="441890" y="659885"/>
                  <a:pt x="479798" y="643837"/>
                </a:cubicBezTo>
                <a:cubicBezTo>
                  <a:pt x="516492" y="628309"/>
                  <a:pt x="549456" y="606102"/>
                  <a:pt x="577735" y="577822"/>
                </a:cubicBezTo>
                <a:cubicBezTo>
                  <a:pt x="606015" y="549456"/>
                  <a:pt x="628222" y="516579"/>
                  <a:pt x="643750" y="479885"/>
                </a:cubicBezTo>
                <a:cubicBezTo>
                  <a:pt x="653032" y="457938"/>
                  <a:pt x="659625" y="435297"/>
                  <a:pt x="663615" y="412049"/>
                </a:cubicBezTo>
                <a:lnTo>
                  <a:pt x="360000" y="412049"/>
                </a:lnTo>
                <a:cubicBezTo>
                  <a:pt x="331287" y="412049"/>
                  <a:pt x="307952" y="388714"/>
                  <a:pt x="307952" y="360000"/>
                </a:cubicBezTo>
                <a:close/>
                <a:moveTo>
                  <a:pt x="405022" y="0"/>
                </a:moveTo>
                <a:cubicBezTo>
                  <a:pt x="578950" y="0"/>
                  <a:pt x="720001" y="141051"/>
                  <a:pt x="720001" y="314979"/>
                </a:cubicBezTo>
                <a:lnTo>
                  <a:pt x="405022" y="314979"/>
                </a:lnTo>
                <a:close/>
                <a:moveTo>
                  <a:pt x="360000" y="0"/>
                </a:moveTo>
                <a:lnTo>
                  <a:pt x="360000" y="360000"/>
                </a:lnTo>
                <a:lnTo>
                  <a:pt x="720001" y="360000"/>
                </a:lnTo>
                <a:cubicBezTo>
                  <a:pt x="720001" y="558825"/>
                  <a:pt x="558824" y="720001"/>
                  <a:pt x="360000" y="720001"/>
                </a:cubicBezTo>
                <a:cubicBezTo>
                  <a:pt x="161176" y="720001"/>
                  <a:pt x="0" y="558825"/>
                  <a:pt x="0" y="360000"/>
                </a:cubicBezTo>
                <a:cubicBezTo>
                  <a:pt x="0" y="161176"/>
                  <a:pt x="161176" y="0"/>
                  <a:pt x="360000" y="0"/>
                </a:cubicBezTo>
                <a:close/>
              </a:path>
            </a:pathLst>
          </a:custGeom>
          <a:solidFill>
            <a:schemeClr val="tx1">
              <a:lumMod val="85000"/>
              <a:lumOff val="15000"/>
            </a:schemeClr>
          </a:solidFill>
          <a:ln cap="sq">
            <a:noFill/>
          </a:ln>
          <a:effectLst/>
        </p:spPr>
        <p:txBody>
          <a:bodyPr vert="horz" wrap="square" lIns="91440" tIns="45720" rIns="91440" bIns="45720" rtlCol="0" anchor="t"/>
          <a:lstStyle/>
          <a:p>
            <a:pPr algn="l">
              <a:lnSpc>
                <a:spcPct val="110000"/>
              </a:lnSpc>
            </a:pPr>
            <a:endParaRPr kumimoji="1" lang="zh-CN" altLang="en-US"/>
          </a:p>
        </p:txBody>
      </p:sp>
      <p:sp>
        <p:nvSpPr>
          <p:cNvPr id="11" name="标题 1"/>
          <p:cNvSpPr txBox="1"/>
          <p:nvPr/>
        </p:nvSpPr>
        <p:spPr>
          <a:xfrm>
            <a:off x="6599188" y="4645554"/>
            <a:ext cx="449282" cy="486682"/>
          </a:xfrm>
          <a:custGeom>
            <a:avLst/>
            <a:gdLst>
              <a:gd name="connsiteX0" fmla="*/ 712625 w 1425436"/>
              <a:gd name="connsiteY0" fmla="*/ 111621 h 1544091"/>
              <a:gd name="connsiteX1" fmla="*/ 902567 w 1425436"/>
              <a:gd name="connsiteY1" fmla="*/ 190314 h 1544091"/>
              <a:gd name="connsiteX2" fmla="*/ 981260 w 1425436"/>
              <a:gd name="connsiteY2" fmla="*/ 380256 h 1544091"/>
              <a:gd name="connsiteX3" fmla="*/ 902567 w 1425436"/>
              <a:gd name="connsiteY3" fmla="*/ 570198 h 1544091"/>
              <a:gd name="connsiteX4" fmla="*/ 712625 w 1425436"/>
              <a:gd name="connsiteY4" fmla="*/ 648891 h 1544091"/>
              <a:gd name="connsiteX5" fmla="*/ 522684 w 1425436"/>
              <a:gd name="connsiteY5" fmla="*/ 570198 h 1544091"/>
              <a:gd name="connsiteX6" fmla="*/ 444177 w 1425436"/>
              <a:gd name="connsiteY6" fmla="*/ 380070 h 1544091"/>
              <a:gd name="connsiteX7" fmla="*/ 522870 w 1425436"/>
              <a:gd name="connsiteY7" fmla="*/ 190128 h 1544091"/>
              <a:gd name="connsiteX8" fmla="*/ 712625 w 1425436"/>
              <a:gd name="connsiteY8" fmla="*/ 111621 h 1544091"/>
              <a:gd name="connsiteX9" fmla="*/ 712625 w 1425436"/>
              <a:gd name="connsiteY9" fmla="*/ 0 h 1544091"/>
              <a:gd name="connsiteX10" fmla="*/ 332556 w 1425436"/>
              <a:gd name="connsiteY10" fmla="*/ 380070 h 1544091"/>
              <a:gd name="connsiteX11" fmla="*/ 712625 w 1425436"/>
              <a:gd name="connsiteY11" fmla="*/ 760140 h 1544091"/>
              <a:gd name="connsiteX12" fmla="*/ 1092695 w 1425436"/>
              <a:gd name="connsiteY12" fmla="*/ 380070 h 1544091"/>
              <a:gd name="connsiteX13" fmla="*/ 712625 w 1425436"/>
              <a:gd name="connsiteY13" fmla="*/ 0 h 1544091"/>
              <a:gd name="connsiteX14" fmla="*/ 712625 w 1425436"/>
              <a:gd name="connsiteY14" fmla="*/ 943012 h 1544091"/>
              <a:gd name="connsiteX15" fmla="*/ 978842 w 1425436"/>
              <a:gd name="connsiteY15" fmla="*/ 976685 h 1544091"/>
              <a:gd name="connsiteX16" fmla="*/ 1146087 w 1425436"/>
              <a:gd name="connsiteY16" fmla="*/ 1059470 h 1544091"/>
              <a:gd name="connsiteX17" fmla="*/ 1248593 w 1425436"/>
              <a:gd name="connsiteY17" fmla="*/ 1174440 h 1544091"/>
              <a:gd name="connsiteX18" fmla="*/ 1310356 w 1425436"/>
              <a:gd name="connsiteY18" fmla="*/ 1316385 h 1544091"/>
              <a:gd name="connsiteX19" fmla="*/ 1296590 w 1425436"/>
              <a:gd name="connsiteY19" fmla="*/ 1390241 h 1544091"/>
              <a:gd name="connsiteX20" fmla="*/ 1208595 w 1425436"/>
              <a:gd name="connsiteY20" fmla="*/ 1432285 h 1544091"/>
              <a:gd name="connsiteX21" fmla="*/ 216842 w 1425436"/>
              <a:gd name="connsiteY21" fmla="*/ 1432285 h 1544091"/>
              <a:gd name="connsiteX22" fmla="*/ 128847 w 1425436"/>
              <a:gd name="connsiteY22" fmla="*/ 1390241 h 1544091"/>
              <a:gd name="connsiteX23" fmla="*/ 115081 w 1425436"/>
              <a:gd name="connsiteY23" fmla="*/ 1316385 h 1544091"/>
              <a:gd name="connsiteX24" fmla="*/ 176844 w 1425436"/>
              <a:gd name="connsiteY24" fmla="*/ 1174440 h 1544091"/>
              <a:gd name="connsiteX25" fmla="*/ 279350 w 1425436"/>
              <a:gd name="connsiteY25" fmla="*/ 1059470 h 1544091"/>
              <a:gd name="connsiteX26" fmla="*/ 446595 w 1425436"/>
              <a:gd name="connsiteY26" fmla="*/ 976685 h 1544091"/>
              <a:gd name="connsiteX27" fmla="*/ 712625 w 1425436"/>
              <a:gd name="connsiteY27" fmla="*/ 943012 h 1544091"/>
              <a:gd name="connsiteX28" fmla="*/ 712625 w 1425436"/>
              <a:gd name="connsiteY28" fmla="*/ 831391 h 1544091"/>
              <a:gd name="connsiteX29" fmla="*/ 8296 w 1425436"/>
              <a:gd name="connsiteY29" fmla="*/ 1284387 h 1544091"/>
              <a:gd name="connsiteX30" fmla="*/ 216842 w 1425436"/>
              <a:gd name="connsiteY30" fmla="*/ 1544092 h 1544091"/>
              <a:gd name="connsiteX31" fmla="*/ 1208595 w 1425436"/>
              <a:gd name="connsiteY31" fmla="*/ 1544092 h 1544091"/>
              <a:gd name="connsiteX32" fmla="*/ 1417141 w 1425436"/>
              <a:gd name="connsiteY32" fmla="*/ 1284387 h 1544091"/>
              <a:gd name="connsiteX33" fmla="*/ 712625 w 1425436"/>
              <a:gd name="connsiteY33" fmla="*/ 831391 h 1544091"/>
            </a:gdLst>
            <a:ahLst/>
            <a:cxnLst/>
            <a:rect l="l" t="t" r="r" b="b"/>
            <a:pathLst>
              <a:path w="1425436" h="1544091">
                <a:moveTo>
                  <a:pt x="712625" y="111621"/>
                </a:moveTo>
                <a:cubicBezTo>
                  <a:pt x="784435" y="111621"/>
                  <a:pt x="851780" y="139526"/>
                  <a:pt x="902567" y="190314"/>
                </a:cubicBezTo>
                <a:cubicBezTo>
                  <a:pt x="953355" y="241102"/>
                  <a:pt x="981260" y="308446"/>
                  <a:pt x="981260" y="380256"/>
                </a:cubicBezTo>
                <a:cubicBezTo>
                  <a:pt x="981260" y="452065"/>
                  <a:pt x="953355" y="519410"/>
                  <a:pt x="902567" y="570198"/>
                </a:cubicBezTo>
                <a:cubicBezTo>
                  <a:pt x="851780" y="620985"/>
                  <a:pt x="784435" y="648891"/>
                  <a:pt x="712625" y="648891"/>
                </a:cubicBezTo>
                <a:cubicBezTo>
                  <a:pt x="640816" y="648891"/>
                  <a:pt x="573471" y="620985"/>
                  <a:pt x="522684" y="570198"/>
                </a:cubicBezTo>
                <a:cubicBezTo>
                  <a:pt x="472082" y="519224"/>
                  <a:pt x="444177" y="451693"/>
                  <a:pt x="444177" y="380070"/>
                </a:cubicBezTo>
                <a:cubicBezTo>
                  <a:pt x="444177" y="308446"/>
                  <a:pt x="472082" y="240916"/>
                  <a:pt x="522870" y="190128"/>
                </a:cubicBezTo>
                <a:cubicBezTo>
                  <a:pt x="573471" y="139526"/>
                  <a:pt x="641002" y="111621"/>
                  <a:pt x="712625" y="111621"/>
                </a:cubicBezTo>
                <a:moveTo>
                  <a:pt x="712625" y="0"/>
                </a:moveTo>
                <a:cubicBezTo>
                  <a:pt x="502778" y="0"/>
                  <a:pt x="332556" y="170036"/>
                  <a:pt x="332556" y="380070"/>
                </a:cubicBezTo>
                <a:cubicBezTo>
                  <a:pt x="332556" y="589917"/>
                  <a:pt x="502778" y="760140"/>
                  <a:pt x="712625" y="760140"/>
                </a:cubicBezTo>
                <a:cubicBezTo>
                  <a:pt x="922473" y="760140"/>
                  <a:pt x="1092695" y="589917"/>
                  <a:pt x="1092695" y="380070"/>
                </a:cubicBezTo>
                <a:cubicBezTo>
                  <a:pt x="1092881" y="170036"/>
                  <a:pt x="922659" y="0"/>
                  <a:pt x="712625" y="0"/>
                </a:cubicBezTo>
                <a:close/>
                <a:moveTo>
                  <a:pt x="712625" y="943012"/>
                </a:moveTo>
                <a:cubicBezTo>
                  <a:pt x="813643" y="943012"/>
                  <a:pt x="903126" y="954360"/>
                  <a:pt x="978842" y="976685"/>
                </a:cubicBezTo>
                <a:cubicBezTo>
                  <a:pt x="1043582" y="995846"/>
                  <a:pt x="1099951" y="1023752"/>
                  <a:pt x="1146087" y="1059470"/>
                </a:cubicBezTo>
                <a:cubicBezTo>
                  <a:pt x="1186829" y="1091096"/>
                  <a:pt x="1220315" y="1128675"/>
                  <a:pt x="1248593" y="1174440"/>
                </a:cubicBezTo>
                <a:cubicBezTo>
                  <a:pt x="1273708" y="1215368"/>
                  <a:pt x="1293985" y="1261877"/>
                  <a:pt x="1310356" y="1316385"/>
                </a:cubicBezTo>
                <a:cubicBezTo>
                  <a:pt x="1320774" y="1350801"/>
                  <a:pt x="1306264" y="1377404"/>
                  <a:pt x="1296590" y="1390241"/>
                </a:cubicBezTo>
                <a:cubicBezTo>
                  <a:pt x="1276684" y="1417030"/>
                  <a:pt x="1244686" y="1432285"/>
                  <a:pt x="1208595" y="1432285"/>
                </a:cubicBezTo>
                <a:lnTo>
                  <a:pt x="216842" y="1432285"/>
                </a:lnTo>
                <a:cubicBezTo>
                  <a:pt x="180937" y="1432285"/>
                  <a:pt x="148753" y="1417030"/>
                  <a:pt x="128847" y="1390241"/>
                </a:cubicBezTo>
                <a:cubicBezTo>
                  <a:pt x="119359" y="1377404"/>
                  <a:pt x="104849" y="1350801"/>
                  <a:pt x="115081" y="1316385"/>
                </a:cubicBezTo>
                <a:cubicBezTo>
                  <a:pt x="131452" y="1261877"/>
                  <a:pt x="151543" y="1215368"/>
                  <a:pt x="176844" y="1174440"/>
                </a:cubicBezTo>
                <a:cubicBezTo>
                  <a:pt x="204936" y="1128675"/>
                  <a:pt x="238422" y="1090910"/>
                  <a:pt x="279350" y="1059470"/>
                </a:cubicBezTo>
                <a:cubicBezTo>
                  <a:pt x="325486" y="1023752"/>
                  <a:pt x="381855" y="995846"/>
                  <a:pt x="446595" y="976685"/>
                </a:cubicBezTo>
                <a:cubicBezTo>
                  <a:pt x="522125" y="954360"/>
                  <a:pt x="611794" y="943012"/>
                  <a:pt x="712625" y="943012"/>
                </a:cubicBezTo>
                <a:moveTo>
                  <a:pt x="712625" y="831391"/>
                </a:moveTo>
                <a:cubicBezTo>
                  <a:pt x="244561" y="831391"/>
                  <a:pt x="77501" y="1053331"/>
                  <a:pt x="8296" y="1284387"/>
                </a:cubicBezTo>
                <a:cubicBezTo>
                  <a:pt x="-30771" y="1414611"/>
                  <a:pt x="73037" y="1544092"/>
                  <a:pt x="216842" y="1544092"/>
                </a:cubicBezTo>
                <a:lnTo>
                  <a:pt x="1208595" y="1544092"/>
                </a:lnTo>
                <a:cubicBezTo>
                  <a:pt x="1352400" y="1544092"/>
                  <a:pt x="1456208" y="1414611"/>
                  <a:pt x="1417141" y="1284387"/>
                </a:cubicBezTo>
                <a:cubicBezTo>
                  <a:pt x="1347750" y="1053331"/>
                  <a:pt x="1180690" y="831391"/>
                  <a:pt x="712625" y="831391"/>
                </a:cubicBezTo>
                <a:close/>
              </a:path>
            </a:pathLst>
          </a:custGeom>
          <a:solidFill>
            <a:schemeClr val="tx1">
              <a:lumMod val="85000"/>
              <a:lumOff val="15000"/>
            </a:schemeClr>
          </a:solidFill>
          <a:ln cap="sq">
            <a:noFill/>
          </a:ln>
          <a:effectLst/>
        </p:spPr>
        <p:txBody>
          <a:bodyPr vert="horz" wrap="square" lIns="91440" tIns="45720" rIns="91440" bIns="45720" rtlCol="0" anchor="t"/>
          <a:lstStyle/>
          <a:p>
            <a:pPr algn="l">
              <a:lnSpc>
                <a:spcPct val="110000"/>
              </a:lnSpc>
            </a:pPr>
            <a:endParaRPr kumimoji="1" lang="zh-CN" altLang="en-US"/>
          </a:p>
        </p:txBody>
      </p:sp>
      <p:sp>
        <p:nvSpPr>
          <p:cNvPr id="12" name="标题 1"/>
          <p:cNvSpPr txBox="1"/>
          <p:nvPr/>
        </p:nvSpPr>
        <p:spPr>
          <a:xfrm>
            <a:off x="5088137" y="3257480"/>
            <a:ext cx="850430" cy="841800"/>
          </a:xfrm>
          <a:custGeom>
            <a:avLst/>
            <a:gdLst>
              <a:gd name="connsiteX0" fmla="*/ 1163193 w 1872552"/>
              <a:gd name="connsiteY0" fmla="*/ 1008682 h 1853550"/>
              <a:gd name="connsiteX1" fmla="*/ 1670113 w 1872552"/>
              <a:gd name="connsiteY1" fmla="*/ 1008682 h 1853550"/>
              <a:gd name="connsiteX2" fmla="*/ 1839277 w 1872552"/>
              <a:gd name="connsiteY2" fmla="*/ 1177465 h 1853550"/>
              <a:gd name="connsiteX3" fmla="*/ 1839277 w 1872552"/>
              <a:gd name="connsiteY3" fmla="*/ 1684195 h 1853550"/>
              <a:gd name="connsiteX4" fmla="*/ 1670113 w 1872552"/>
              <a:gd name="connsiteY4" fmla="*/ 1853550 h 1853550"/>
              <a:gd name="connsiteX5" fmla="*/ 1163193 w 1872552"/>
              <a:gd name="connsiteY5" fmla="*/ 1853550 h 1853550"/>
              <a:gd name="connsiteX6" fmla="*/ 993838 w 1872552"/>
              <a:gd name="connsiteY6" fmla="*/ 1684195 h 1853550"/>
              <a:gd name="connsiteX7" fmla="*/ 993838 w 1872552"/>
              <a:gd name="connsiteY7" fmla="*/ 1177465 h 1853550"/>
              <a:gd name="connsiteX8" fmla="*/ 1163193 w 1872552"/>
              <a:gd name="connsiteY8" fmla="*/ 1008682 h 1853550"/>
              <a:gd name="connsiteX9" fmla="*/ 169355 w 1872552"/>
              <a:gd name="connsiteY9" fmla="*/ 1008682 h 1853550"/>
              <a:gd name="connsiteX10" fmla="*/ 676275 w 1872552"/>
              <a:gd name="connsiteY10" fmla="*/ 1008682 h 1853550"/>
              <a:gd name="connsiteX11" fmla="*/ 845439 w 1872552"/>
              <a:gd name="connsiteY11" fmla="*/ 1177465 h 1853550"/>
              <a:gd name="connsiteX12" fmla="*/ 845439 w 1872552"/>
              <a:gd name="connsiteY12" fmla="*/ 1684195 h 1853550"/>
              <a:gd name="connsiteX13" fmla="*/ 676275 w 1872552"/>
              <a:gd name="connsiteY13" fmla="*/ 1853550 h 1853550"/>
              <a:gd name="connsiteX14" fmla="*/ 169355 w 1872552"/>
              <a:gd name="connsiteY14" fmla="*/ 1853550 h 1853550"/>
              <a:gd name="connsiteX15" fmla="*/ 0 w 1872552"/>
              <a:gd name="connsiteY15" fmla="*/ 1684195 h 1853550"/>
              <a:gd name="connsiteX16" fmla="*/ 0 w 1872552"/>
              <a:gd name="connsiteY16" fmla="*/ 1177465 h 1853550"/>
              <a:gd name="connsiteX17" fmla="*/ 169355 w 1872552"/>
              <a:gd name="connsiteY17" fmla="*/ 1008682 h 1853550"/>
              <a:gd name="connsiteX18" fmla="*/ 169355 w 1872552"/>
              <a:gd name="connsiteY18" fmla="*/ 33514 h 1853550"/>
              <a:gd name="connsiteX19" fmla="*/ 676275 w 1872552"/>
              <a:gd name="connsiteY19" fmla="*/ 33514 h 1853550"/>
              <a:gd name="connsiteX20" fmla="*/ 845439 w 1872552"/>
              <a:gd name="connsiteY20" fmla="*/ 202297 h 1853550"/>
              <a:gd name="connsiteX21" fmla="*/ 845439 w 1872552"/>
              <a:gd name="connsiteY21" fmla="*/ 709027 h 1853550"/>
              <a:gd name="connsiteX22" fmla="*/ 676275 w 1872552"/>
              <a:gd name="connsiteY22" fmla="*/ 878382 h 1853550"/>
              <a:gd name="connsiteX23" fmla="*/ 169355 w 1872552"/>
              <a:gd name="connsiteY23" fmla="*/ 878382 h 1853550"/>
              <a:gd name="connsiteX24" fmla="*/ 0 w 1872552"/>
              <a:gd name="connsiteY24" fmla="*/ 709027 h 1853550"/>
              <a:gd name="connsiteX25" fmla="*/ 0 w 1872552"/>
              <a:gd name="connsiteY25" fmla="*/ 202297 h 1853550"/>
              <a:gd name="connsiteX26" fmla="*/ 169355 w 1872552"/>
              <a:gd name="connsiteY26" fmla="*/ 33514 h 1853550"/>
              <a:gd name="connsiteX27" fmla="*/ 1416605 w 1872552"/>
              <a:gd name="connsiteY27" fmla="*/ 0 h 1853550"/>
              <a:gd name="connsiteX28" fmla="*/ 1474183 w 1872552"/>
              <a:gd name="connsiteY28" fmla="*/ 23846 h 1853550"/>
              <a:gd name="connsiteX29" fmla="*/ 1848706 w 1872552"/>
              <a:gd name="connsiteY29" fmla="*/ 398369 h 1853550"/>
              <a:gd name="connsiteX30" fmla="*/ 1848706 w 1872552"/>
              <a:gd name="connsiteY30" fmla="*/ 513526 h 1853550"/>
              <a:gd name="connsiteX31" fmla="*/ 1474183 w 1872552"/>
              <a:gd name="connsiteY31" fmla="*/ 888049 h 1853550"/>
              <a:gd name="connsiteX32" fmla="*/ 1359026 w 1872552"/>
              <a:gd name="connsiteY32" fmla="*/ 888049 h 1853550"/>
              <a:gd name="connsiteX33" fmla="*/ 984408 w 1872552"/>
              <a:gd name="connsiteY33" fmla="*/ 513526 h 1853550"/>
              <a:gd name="connsiteX34" fmla="*/ 984408 w 1872552"/>
              <a:gd name="connsiteY34" fmla="*/ 398369 h 1853550"/>
              <a:gd name="connsiteX35" fmla="*/ 1359026 w 1872552"/>
              <a:gd name="connsiteY35" fmla="*/ 23846 h 1853550"/>
              <a:gd name="connsiteX36" fmla="*/ 1416605 w 1872552"/>
              <a:gd name="connsiteY36" fmla="*/ 0 h 1853550"/>
            </a:gdLst>
            <a:ahLst/>
            <a:cxnLst/>
            <a:rect l="l" t="t" r="r" b="b"/>
            <a:pathLst>
              <a:path w="1872552" h="1853550">
                <a:moveTo>
                  <a:pt x="1163193" y="1008682"/>
                </a:moveTo>
                <a:lnTo>
                  <a:pt x="1670113" y="1008682"/>
                </a:lnTo>
                <a:cubicBezTo>
                  <a:pt x="1763348" y="1008786"/>
                  <a:pt x="1838963" y="1084230"/>
                  <a:pt x="1839277" y="1177465"/>
                </a:cubicBezTo>
                <a:lnTo>
                  <a:pt x="1839277" y="1684195"/>
                </a:lnTo>
                <a:cubicBezTo>
                  <a:pt x="1839277" y="1777652"/>
                  <a:pt x="1763570" y="1853445"/>
                  <a:pt x="1670113" y="1853550"/>
                </a:cubicBezTo>
                <a:lnTo>
                  <a:pt x="1163193" y="1853550"/>
                </a:lnTo>
                <a:cubicBezTo>
                  <a:pt x="1069661" y="1853550"/>
                  <a:pt x="993838" y="1777727"/>
                  <a:pt x="993838" y="1684195"/>
                </a:cubicBezTo>
                <a:lnTo>
                  <a:pt x="993838" y="1177465"/>
                </a:lnTo>
                <a:cubicBezTo>
                  <a:pt x="994153" y="1084156"/>
                  <a:pt x="1069883" y="1008681"/>
                  <a:pt x="1163193" y="1008682"/>
                </a:cubicBezTo>
                <a:close/>
                <a:moveTo>
                  <a:pt x="169355" y="1008682"/>
                </a:moveTo>
                <a:lnTo>
                  <a:pt x="676275" y="1008682"/>
                </a:lnTo>
                <a:cubicBezTo>
                  <a:pt x="769510" y="1008786"/>
                  <a:pt x="845125" y="1084230"/>
                  <a:pt x="845439" y="1177465"/>
                </a:cubicBezTo>
                <a:lnTo>
                  <a:pt x="845439" y="1684195"/>
                </a:lnTo>
                <a:cubicBezTo>
                  <a:pt x="845439" y="1777652"/>
                  <a:pt x="769732" y="1853445"/>
                  <a:pt x="676275" y="1853550"/>
                </a:cubicBezTo>
                <a:lnTo>
                  <a:pt x="169355" y="1853550"/>
                </a:lnTo>
                <a:cubicBezTo>
                  <a:pt x="75823" y="1853550"/>
                  <a:pt x="0" y="1777727"/>
                  <a:pt x="0" y="1684195"/>
                </a:cubicBezTo>
                <a:lnTo>
                  <a:pt x="0" y="1177465"/>
                </a:lnTo>
                <a:cubicBezTo>
                  <a:pt x="315" y="1084156"/>
                  <a:pt x="76045" y="1008681"/>
                  <a:pt x="169355" y="1008682"/>
                </a:cubicBezTo>
                <a:close/>
                <a:moveTo>
                  <a:pt x="169355" y="33514"/>
                </a:moveTo>
                <a:lnTo>
                  <a:pt x="676275" y="33514"/>
                </a:lnTo>
                <a:cubicBezTo>
                  <a:pt x="769510" y="33618"/>
                  <a:pt x="845125" y="109062"/>
                  <a:pt x="845439" y="202297"/>
                </a:cubicBezTo>
                <a:lnTo>
                  <a:pt x="845439" y="709027"/>
                </a:lnTo>
                <a:cubicBezTo>
                  <a:pt x="845439" y="802484"/>
                  <a:pt x="769732" y="878277"/>
                  <a:pt x="676275" y="878382"/>
                </a:cubicBezTo>
                <a:lnTo>
                  <a:pt x="169355" y="878382"/>
                </a:lnTo>
                <a:cubicBezTo>
                  <a:pt x="75823" y="878382"/>
                  <a:pt x="0" y="802559"/>
                  <a:pt x="0" y="709027"/>
                </a:cubicBezTo>
                <a:lnTo>
                  <a:pt x="0" y="202297"/>
                </a:lnTo>
                <a:cubicBezTo>
                  <a:pt x="315" y="108988"/>
                  <a:pt x="76045" y="33513"/>
                  <a:pt x="169355" y="33514"/>
                </a:cubicBezTo>
                <a:close/>
                <a:moveTo>
                  <a:pt x="1416605" y="0"/>
                </a:moveTo>
                <a:cubicBezTo>
                  <a:pt x="1437443" y="0"/>
                  <a:pt x="1458281" y="7948"/>
                  <a:pt x="1474183" y="23846"/>
                </a:cubicBezTo>
                <a:lnTo>
                  <a:pt x="1848706" y="398369"/>
                </a:lnTo>
                <a:cubicBezTo>
                  <a:pt x="1880501" y="430171"/>
                  <a:pt x="1880501" y="481724"/>
                  <a:pt x="1848706" y="513526"/>
                </a:cubicBezTo>
                <a:lnTo>
                  <a:pt x="1474183" y="888049"/>
                </a:lnTo>
                <a:cubicBezTo>
                  <a:pt x="1442379" y="919843"/>
                  <a:pt x="1390830" y="919843"/>
                  <a:pt x="1359026" y="888049"/>
                </a:cubicBezTo>
                <a:lnTo>
                  <a:pt x="984408" y="513526"/>
                </a:lnTo>
                <a:cubicBezTo>
                  <a:pt x="952613" y="481724"/>
                  <a:pt x="952613" y="430171"/>
                  <a:pt x="984408" y="398369"/>
                </a:cubicBezTo>
                <a:lnTo>
                  <a:pt x="1359026" y="23846"/>
                </a:lnTo>
                <a:cubicBezTo>
                  <a:pt x="1374928" y="7948"/>
                  <a:pt x="1395766" y="0"/>
                  <a:pt x="1416605" y="0"/>
                </a:cubicBezTo>
                <a:close/>
              </a:path>
            </a:pathLst>
          </a:custGeom>
          <a:solidFill>
            <a:schemeClr val="bg1"/>
          </a:solidFill>
          <a:ln w="9525" cap="flat">
            <a:noFill/>
            <a:miter/>
          </a:ln>
        </p:spPr>
        <p:txBody>
          <a:bodyPr vert="horz" wrap="square" lIns="91440" tIns="45720" rIns="91440" bIns="45720" rtlCol="0" anchor="ctr"/>
          <a:lstStyle/>
          <a:p>
            <a:pPr algn="l">
              <a:lnSpc>
                <a:spcPct val="110000"/>
              </a:lnSpc>
            </a:pPr>
            <a:endParaRPr kumimoji="1" lang="zh-CN" altLang="en-US"/>
          </a:p>
        </p:txBody>
      </p:sp>
      <p:sp>
        <p:nvSpPr>
          <p:cNvPr id="13" name="标题 1"/>
          <p:cNvSpPr txBox="1"/>
          <p:nvPr/>
        </p:nvSpPr>
        <p:spPr>
          <a:xfrm>
            <a:off x="692669" y="3543928"/>
            <a:ext cx="3568938" cy="1642793"/>
          </a:xfrm>
          <a:prstGeom prst="rect">
            <a:avLst/>
          </a:prstGeom>
          <a:noFill/>
          <a:ln cap="sq">
            <a:noFill/>
          </a:ln>
        </p:spPr>
        <p:txBody>
          <a:bodyPr vert="horz" wrap="square" lIns="0" tIns="0" rIns="0" bIns="0" rtlCol="0" anchor="t"/>
          <a:lstStyle/>
          <a:p>
            <a:pPr algn="r">
              <a:lnSpc>
                <a:spcPct val="130000"/>
              </a:lnSpc>
            </a:pPr>
            <a:r>
              <a:rPr kumimoji="1" lang="en-US" altLang="zh-CN" sz="121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经营活动现金净流量是企业经营活动产生的现金流入与现金流出的差额，反映企业经营活动的现金流量状况，若经营活动现金净流量为负，说明企业经营活动现金流入不足，需关注企业经营状况和资金周转情况。
例如，某企业经营活动现金净流量为- 100万元，需分析原因，如销售回款不及时、存货积压等，采取措施改善经营活动现金流量状况。</a:t>
            </a:r>
            <a:endParaRPr kumimoji="1" lang="zh-CN" altLang="en-US"/>
          </a:p>
        </p:txBody>
      </p:sp>
      <p:sp>
        <p:nvSpPr>
          <p:cNvPr id="14" name="标题 1"/>
          <p:cNvSpPr txBox="1"/>
          <p:nvPr/>
        </p:nvSpPr>
        <p:spPr>
          <a:xfrm>
            <a:off x="679508" y="2245361"/>
            <a:ext cx="3582138" cy="1183640"/>
          </a:xfrm>
          <a:prstGeom prst="rect">
            <a:avLst/>
          </a:prstGeom>
          <a:noFill/>
          <a:ln cap="sq">
            <a:noFill/>
          </a:ln>
        </p:spPr>
        <p:txBody>
          <a:bodyPr vert="horz" wrap="square" lIns="0" tIns="0" rIns="0" bIns="0" rtlCol="0" anchor="b"/>
          <a:lstStyle/>
          <a:p>
            <a:pPr algn="r">
              <a:lnSpc>
                <a:spcPct val="130000"/>
              </a:lnSpc>
            </a:pPr>
            <a:r>
              <a:rPr kumimoji="1" lang="en-US" altLang="zh-CN" sz="16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经营活动现金净流量分析</a:t>
            </a:r>
            <a:endParaRPr kumimoji="1" lang="zh-CN" altLang="en-US"/>
          </a:p>
        </p:txBody>
      </p:sp>
      <p:sp>
        <p:nvSpPr>
          <p:cNvPr id="15"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现金净流量分析</a:t>
            </a:r>
            <a:endParaRPr kumimoji="1" lang="zh-CN" altLang="en-US"/>
          </a:p>
        </p:txBody>
      </p:sp>
      <p:sp>
        <p:nvSpPr>
          <p:cNvPr id="16"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660400" y="2114036"/>
            <a:ext cx="3237271" cy="3460912"/>
          </a:xfrm>
          <a:custGeom>
            <a:avLst/>
            <a:gdLst>
              <a:gd name="connsiteX0" fmla="*/ 2809702 w 3237271"/>
              <a:gd name="connsiteY0" fmla="*/ 0 h 3460912"/>
              <a:gd name="connsiteX1" fmla="*/ 2893468 w 3237271"/>
              <a:gd name="connsiteY1" fmla="*/ 34698 h 3460912"/>
              <a:gd name="connsiteX2" fmla="*/ 3165787 w 3237271"/>
              <a:gd name="connsiteY2" fmla="*/ 307016 h 3460912"/>
              <a:gd name="connsiteX3" fmla="*/ 3171899 w 3237271"/>
              <a:gd name="connsiteY3" fmla="*/ 311137 h 3460912"/>
              <a:gd name="connsiteX4" fmla="*/ 3181289 w 3237271"/>
              <a:gd name="connsiteY4" fmla="*/ 322518 h 3460912"/>
              <a:gd name="connsiteX5" fmla="*/ 3183001 w 3237271"/>
              <a:gd name="connsiteY5" fmla="*/ 324230 h 3460912"/>
              <a:gd name="connsiteX6" fmla="*/ 3184236 w 3237271"/>
              <a:gd name="connsiteY6" fmla="*/ 326090 h 3460912"/>
              <a:gd name="connsiteX7" fmla="*/ 3199153 w 3237271"/>
              <a:gd name="connsiteY7" fmla="*/ 344169 h 3460912"/>
              <a:gd name="connsiteX8" fmla="*/ 3237271 w 3237271"/>
              <a:gd name="connsiteY8" fmla="*/ 468960 h 3460912"/>
              <a:gd name="connsiteX9" fmla="*/ 3237271 w 3237271"/>
              <a:gd name="connsiteY9" fmla="*/ 3237716 h 3460912"/>
              <a:gd name="connsiteX10" fmla="*/ 3014075 w 3237271"/>
              <a:gd name="connsiteY10" fmla="*/ 3460912 h 3460912"/>
              <a:gd name="connsiteX11" fmla="*/ 223196 w 3237271"/>
              <a:gd name="connsiteY11" fmla="*/ 3460912 h 3460912"/>
              <a:gd name="connsiteX12" fmla="*/ 0 w 3237271"/>
              <a:gd name="connsiteY12" fmla="*/ 3237716 h 3460912"/>
              <a:gd name="connsiteX13" fmla="*/ 0 w 3237271"/>
              <a:gd name="connsiteY13" fmla="*/ 468960 h 3460912"/>
              <a:gd name="connsiteX14" fmla="*/ 223196 w 3237271"/>
              <a:gd name="connsiteY14" fmla="*/ 245764 h 3460912"/>
              <a:gd name="connsiteX15" fmla="*/ 2514869 w 3237271"/>
              <a:gd name="connsiteY15" fmla="*/ 245764 h 3460912"/>
              <a:gd name="connsiteX16" fmla="*/ 2725935 w 3237271"/>
              <a:gd name="connsiteY16" fmla="*/ 34698 h 3460912"/>
              <a:gd name="connsiteX17" fmla="*/ 2809702 w 3237271"/>
              <a:gd name="connsiteY17" fmla="*/ 0 h 3460912"/>
            </a:gdLst>
            <a:ahLst/>
            <a:cxnLst/>
            <a:rect l="l" t="t" r="r" b="b"/>
            <a:pathLst>
              <a:path w="3237271" h="3460912">
                <a:moveTo>
                  <a:pt x="2809702" y="0"/>
                </a:moveTo>
                <a:cubicBezTo>
                  <a:pt x="2840019" y="0"/>
                  <a:pt x="2870337" y="11566"/>
                  <a:pt x="2893468" y="34698"/>
                </a:cubicBezTo>
                <a:lnTo>
                  <a:pt x="3165787" y="307016"/>
                </a:lnTo>
                <a:lnTo>
                  <a:pt x="3171899" y="311137"/>
                </a:lnTo>
                <a:lnTo>
                  <a:pt x="3181289" y="322518"/>
                </a:lnTo>
                <a:lnTo>
                  <a:pt x="3183001" y="324230"/>
                </a:lnTo>
                <a:lnTo>
                  <a:pt x="3184236" y="326090"/>
                </a:lnTo>
                <a:lnTo>
                  <a:pt x="3199153" y="344169"/>
                </a:lnTo>
                <a:cubicBezTo>
                  <a:pt x="3223219" y="379791"/>
                  <a:pt x="3237271" y="422735"/>
                  <a:pt x="3237271" y="468960"/>
                </a:cubicBezTo>
                <a:lnTo>
                  <a:pt x="3237271" y="3237716"/>
                </a:lnTo>
                <a:cubicBezTo>
                  <a:pt x="3237271" y="3360984"/>
                  <a:pt x="3137343" y="3460912"/>
                  <a:pt x="3014075" y="3460912"/>
                </a:cubicBezTo>
                <a:lnTo>
                  <a:pt x="223196" y="3460912"/>
                </a:lnTo>
                <a:cubicBezTo>
                  <a:pt x="99928" y="3460912"/>
                  <a:pt x="0" y="3360984"/>
                  <a:pt x="0" y="3237716"/>
                </a:cubicBezTo>
                <a:lnTo>
                  <a:pt x="0" y="468960"/>
                </a:lnTo>
                <a:cubicBezTo>
                  <a:pt x="0" y="345692"/>
                  <a:pt x="99928" y="245764"/>
                  <a:pt x="223196" y="245764"/>
                </a:cubicBezTo>
                <a:lnTo>
                  <a:pt x="2514869" y="245764"/>
                </a:lnTo>
                <a:lnTo>
                  <a:pt x="2725935" y="34698"/>
                </a:lnTo>
                <a:cubicBezTo>
                  <a:pt x="2749067" y="11566"/>
                  <a:pt x="2779384" y="0"/>
                  <a:pt x="2809702" y="0"/>
                </a:cubicBezTo>
                <a:close/>
              </a:path>
            </a:pathLst>
          </a:cu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8281629" y="2114036"/>
            <a:ext cx="3237271" cy="3460912"/>
          </a:xfrm>
          <a:custGeom>
            <a:avLst/>
            <a:gdLst>
              <a:gd name="connsiteX0" fmla="*/ 2809702 w 3237271"/>
              <a:gd name="connsiteY0" fmla="*/ 0 h 3460912"/>
              <a:gd name="connsiteX1" fmla="*/ 2893468 w 3237271"/>
              <a:gd name="connsiteY1" fmla="*/ 34698 h 3460912"/>
              <a:gd name="connsiteX2" fmla="*/ 3165787 w 3237271"/>
              <a:gd name="connsiteY2" fmla="*/ 307016 h 3460912"/>
              <a:gd name="connsiteX3" fmla="*/ 3171899 w 3237271"/>
              <a:gd name="connsiteY3" fmla="*/ 311137 h 3460912"/>
              <a:gd name="connsiteX4" fmla="*/ 3181289 w 3237271"/>
              <a:gd name="connsiteY4" fmla="*/ 322518 h 3460912"/>
              <a:gd name="connsiteX5" fmla="*/ 3183001 w 3237271"/>
              <a:gd name="connsiteY5" fmla="*/ 324230 h 3460912"/>
              <a:gd name="connsiteX6" fmla="*/ 3184236 w 3237271"/>
              <a:gd name="connsiteY6" fmla="*/ 326090 h 3460912"/>
              <a:gd name="connsiteX7" fmla="*/ 3199153 w 3237271"/>
              <a:gd name="connsiteY7" fmla="*/ 344169 h 3460912"/>
              <a:gd name="connsiteX8" fmla="*/ 3237271 w 3237271"/>
              <a:gd name="connsiteY8" fmla="*/ 468960 h 3460912"/>
              <a:gd name="connsiteX9" fmla="*/ 3237271 w 3237271"/>
              <a:gd name="connsiteY9" fmla="*/ 3237716 h 3460912"/>
              <a:gd name="connsiteX10" fmla="*/ 3014075 w 3237271"/>
              <a:gd name="connsiteY10" fmla="*/ 3460912 h 3460912"/>
              <a:gd name="connsiteX11" fmla="*/ 223196 w 3237271"/>
              <a:gd name="connsiteY11" fmla="*/ 3460912 h 3460912"/>
              <a:gd name="connsiteX12" fmla="*/ 0 w 3237271"/>
              <a:gd name="connsiteY12" fmla="*/ 3237716 h 3460912"/>
              <a:gd name="connsiteX13" fmla="*/ 0 w 3237271"/>
              <a:gd name="connsiteY13" fmla="*/ 468960 h 3460912"/>
              <a:gd name="connsiteX14" fmla="*/ 223196 w 3237271"/>
              <a:gd name="connsiteY14" fmla="*/ 245764 h 3460912"/>
              <a:gd name="connsiteX15" fmla="*/ 2514869 w 3237271"/>
              <a:gd name="connsiteY15" fmla="*/ 245764 h 3460912"/>
              <a:gd name="connsiteX16" fmla="*/ 2725935 w 3237271"/>
              <a:gd name="connsiteY16" fmla="*/ 34698 h 3460912"/>
              <a:gd name="connsiteX17" fmla="*/ 2809702 w 3237271"/>
              <a:gd name="connsiteY17" fmla="*/ 0 h 3460912"/>
            </a:gdLst>
            <a:ahLst/>
            <a:cxnLst/>
            <a:rect l="l" t="t" r="r" b="b"/>
            <a:pathLst>
              <a:path w="3237271" h="3460912">
                <a:moveTo>
                  <a:pt x="2809702" y="0"/>
                </a:moveTo>
                <a:cubicBezTo>
                  <a:pt x="2840019" y="0"/>
                  <a:pt x="2870337" y="11566"/>
                  <a:pt x="2893468" y="34698"/>
                </a:cubicBezTo>
                <a:lnTo>
                  <a:pt x="3165787" y="307016"/>
                </a:lnTo>
                <a:lnTo>
                  <a:pt x="3171899" y="311137"/>
                </a:lnTo>
                <a:lnTo>
                  <a:pt x="3181289" y="322518"/>
                </a:lnTo>
                <a:lnTo>
                  <a:pt x="3183001" y="324230"/>
                </a:lnTo>
                <a:lnTo>
                  <a:pt x="3184236" y="326090"/>
                </a:lnTo>
                <a:lnTo>
                  <a:pt x="3199153" y="344169"/>
                </a:lnTo>
                <a:cubicBezTo>
                  <a:pt x="3223219" y="379791"/>
                  <a:pt x="3237271" y="422735"/>
                  <a:pt x="3237271" y="468960"/>
                </a:cubicBezTo>
                <a:lnTo>
                  <a:pt x="3237271" y="3237716"/>
                </a:lnTo>
                <a:cubicBezTo>
                  <a:pt x="3237271" y="3360984"/>
                  <a:pt x="3137343" y="3460912"/>
                  <a:pt x="3014075" y="3460912"/>
                </a:cubicBezTo>
                <a:lnTo>
                  <a:pt x="223196" y="3460912"/>
                </a:lnTo>
                <a:cubicBezTo>
                  <a:pt x="99928" y="3460912"/>
                  <a:pt x="0" y="3360984"/>
                  <a:pt x="0" y="3237716"/>
                </a:cubicBezTo>
                <a:lnTo>
                  <a:pt x="0" y="468960"/>
                </a:lnTo>
                <a:cubicBezTo>
                  <a:pt x="0" y="345692"/>
                  <a:pt x="99928" y="245764"/>
                  <a:pt x="223196" y="245764"/>
                </a:cubicBezTo>
                <a:lnTo>
                  <a:pt x="2514869" y="245764"/>
                </a:lnTo>
                <a:lnTo>
                  <a:pt x="2725935" y="34698"/>
                </a:lnTo>
                <a:cubicBezTo>
                  <a:pt x="2749067" y="11566"/>
                  <a:pt x="2779384" y="0"/>
                  <a:pt x="2809702" y="0"/>
                </a:cubicBezTo>
                <a:close/>
              </a:path>
            </a:pathLst>
          </a:cu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660400" y="2190236"/>
            <a:ext cx="3237271" cy="3460912"/>
          </a:xfrm>
          <a:custGeom>
            <a:avLst/>
            <a:gdLst>
              <a:gd name="connsiteX0" fmla="*/ 2809702 w 3237271"/>
              <a:gd name="connsiteY0" fmla="*/ 0 h 3460912"/>
              <a:gd name="connsiteX1" fmla="*/ 2893468 w 3237271"/>
              <a:gd name="connsiteY1" fmla="*/ 34698 h 3460912"/>
              <a:gd name="connsiteX2" fmla="*/ 3165787 w 3237271"/>
              <a:gd name="connsiteY2" fmla="*/ 307016 h 3460912"/>
              <a:gd name="connsiteX3" fmla="*/ 3171899 w 3237271"/>
              <a:gd name="connsiteY3" fmla="*/ 311137 h 3460912"/>
              <a:gd name="connsiteX4" fmla="*/ 3181289 w 3237271"/>
              <a:gd name="connsiteY4" fmla="*/ 322518 h 3460912"/>
              <a:gd name="connsiteX5" fmla="*/ 3183001 w 3237271"/>
              <a:gd name="connsiteY5" fmla="*/ 324230 h 3460912"/>
              <a:gd name="connsiteX6" fmla="*/ 3184236 w 3237271"/>
              <a:gd name="connsiteY6" fmla="*/ 326090 h 3460912"/>
              <a:gd name="connsiteX7" fmla="*/ 3199153 w 3237271"/>
              <a:gd name="connsiteY7" fmla="*/ 344169 h 3460912"/>
              <a:gd name="connsiteX8" fmla="*/ 3237271 w 3237271"/>
              <a:gd name="connsiteY8" fmla="*/ 468960 h 3460912"/>
              <a:gd name="connsiteX9" fmla="*/ 3237271 w 3237271"/>
              <a:gd name="connsiteY9" fmla="*/ 3237716 h 3460912"/>
              <a:gd name="connsiteX10" fmla="*/ 3014075 w 3237271"/>
              <a:gd name="connsiteY10" fmla="*/ 3460912 h 3460912"/>
              <a:gd name="connsiteX11" fmla="*/ 223196 w 3237271"/>
              <a:gd name="connsiteY11" fmla="*/ 3460912 h 3460912"/>
              <a:gd name="connsiteX12" fmla="*/ 0 w 3237271"/>
              <a:gd name="connsiteY12" fmla="*/ 3237716 h 3460912"/>
              <a:gd name="connsiteX13" fmla="*/ 0 w 3237271"/>
              <a:gd name="connsiteY13" fmla="*/ 468960 h 3460912"/>
              <a:gd name="connsiteX14" fmla="*/ 223196 w 3237271"/>
              <a:gd name="connsiteY14" fmla="*/ 245764 h 3460912"/>
              <a:gd name="connsiteX15" fmla="*/ 2514869 w 3237271"/>
              <a:gd name="connsiteY15" fmla="*/ 245764 h 3460912"/>
              <a:gd name="connsiteX16" fmla="*/ 2725935 w 3237271"/>
              <a:gd name="connsiteY16" fmla="*/ 34698 h 3460912"/>
              <a:gd name="connsiteX17" fmla="*/ 2809702 w 3237271"/>
              <a:gd name="connsiteY17" fmla="*/ 0 h 3460912"/>
            </a:gdLst>
            <a:ahLst/>
            <a:cxnLst/>
            <a:rect l="l" t="t" r="r" b="b"/>
            <a:pathLst>
              <a:path w="3237271" h="3460912">
                <a:moveTo>
                  <a:pt x="2809702" y="0"/>
                </a:moveTo>
                <a:cubicBezTo>
                  <a:pt x="2840019" y="0"/>
                  <a:pt x="2870337" y="11566"/>
                  <a:pt x="2893468" y="34698"/>
                </a:cubicBezTo>
                <a:lnTo>
                  <a:pt x="3165787" y="307016"/>
                </a:lnTo>
                <a:lnTo>
                  <a:pt x="3171899" y="311137"/>
                </a:lnTo>
                <a:lnTo>
                  <a:pt x="3181289" y="322518"/>
                </a:lnTo>
                <a:lnTo>
                  <a:pt x="3183001" y="324230"/>
                </a:lnTo>
                <a:lnTo>
                  <a:pt x="3184236" y="326090"/>
                </a:lnTo>
                <a:lnTo>
                  <a:pt x="3199153" y="344169"/>
                </a:lnTo>
                <a:cubicBezTo>
                  <a:pt x="3223219" y="379791"/>
                  <a:pt x="3237271" y="422735"/>
                  <a:pt x="3237271" y="468960"/>
                </a:cubicBezTo>
                <a:lnTo>
                  <a:pt x="3237271" y="3237716"/>
                </a:lnTo>
                <a:cubicBezTo>
                  <a:pt x="3237271" y="3360984"/>
                  <a:pt x="3137343" y="3460912"/>
                  <a:pt x="3014075" y="3460912"/>
                </a:cubicBezTo>
                <a:lnTo>
                  <a:pt x="223196" y="3460912"/>
                </a:lnTo>
                <a:cubicBezTo>
                  <a:pt x="99928" y="3460912"/>
                  <a:pt x="0" y="3360984"/>
                  <a:pt x="0" y="3237716"/>
                </a:cubicBezTo>
                <a:lnTo>
                  <a:pt x="0" y="468960"/>
                </a:lnTo>
                <a:cubicBezTo>
                  <a:pt x="0" y="345692"/>
                  <a:pt x="99928" y="245764"/>
                  <a:pt x="223196" y="245764"/>
                </a:cubicBezTo>
                <a:lnTo>
                  <a:pt x="2514869" y="245764"/>
                </a:lnTo>
                <a:lnTo>
                  <a:pt x="2725935" y="34698"/>
                </a:lnTo>
                <a:cubicBezTo>
                  <a:pt x="2749067" y="11566"/>
                  <a:pt x="2779384" y="0"/>
                  <a:pt x="2809702" y="0"/>
                </a:cubicBezTo>
                <a:close/>
              </a:path>
            </a:pathLst>
          </a:cu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8281629" y="2190236"/>
            <a:ext cx="3237271" cy="3460912"/>
          </a:xfrm>
          <a:custGeom>
            <a:avLst/>
            <a:gdLst>
              <a:gd name="connsiteX0" fmla="*/ 2809702 w 3237271"/>
              <a:gd name="connsiteY0" fmla="*/ 0 h 3460912"/>
              <a:gd name="connsiteX1" fmla="*/ 2893468 w 3237271"/>
              <a:gd name="connsiteY1" fmla="*/ 34698 h 3460912"/>
              <a:gd name="connsiteX2" fmla="*/ 3165787 w 3237271"/>
              <a:gd name="connsiteY2" fmla="*/ 307016 h 3460912"/>
              <a:gd name="connsiteX3" fmla="*/ 3171899 w 3237271"/>
              <a:gd name="connsiteY3" fmla="*/ 311137 h 3460912"/>
              <a:gd name="connsiteX4" fmla="*/ 3181289 w 3237271"/>
              <a:gd name="connsiteY4" fmla="*/ 322518 h 3460912"/>
              <a:gd name="connsiteX5" fmla="*/ 3183001 w 3237271"/>
              <a:gd name="connsiteY5" fmla="*/ 324230 h 3460912"/>
              <a:gd name="connsiteX6" fmla="*/ 3184236 w 3237271"/>
              <a:gd name="connsiteY6" fmla="*/ 326090 h 3460912"/>
              <a:gd name="connsiteX7" fmla="*/ 3199153 w 3237271"/>
              <a:gd name="connsiteY7" fmla="*/ 344169 h 3460912"/>
              <a:gd name="connsiteX8" fmla="*/ 3237271 w 3237271"/>
              <a:gd name="connsiteY8" fmla="*/ 468960 h 3460912"/>
              <a:gd name="connsiteX9" fmla="*/ 3237271 w 3237271"/>
              <a:gd name="connsiteY9" fmla="*/ 3237716 h 3460912"/>
              <a:gd name="connsiteX10" fmla="*/ 3014075 w 3237271"/>
              <a:gd name="connsiteY10" fmla="*/ 3460912 h 3460912"/>
              <a:gd name="connsiteX11" fmla="*/ 223196 w 3237271"/>
              <a:gd name="connsiteY11" fmla="*/ 3460912 h 3460912"/>
              <a:gd name="connsiteX12" fmla="*/ 0 w 3237271"/>
              <a:gd name="connsiteY12" fmla="*/ 3237716 h 3460912"/>
              <a:gd name="connsiteX13" fmla="*/ 0 w 3237271"/>
              <a:gd name="connsiteY13" fmla="*/ 468960 h 3460912"/>
              <a:gd name="connsiteX14" fmla="*/ 223196 w 3237271"/>
              <a:gd name="connsiteY14" fmla="*/ 245764 h 3460912"/>
              <a:gd name="connsiteX15" fmla="*/ 2514869 w 3237271"/>
              <a:gd name="connsiteY15" fmla="*/ 245764 h 3460912"/>
              <a:gd name="connsiteX16" fmla="*/ 2725935 w 3237271"/>
              <a:gd name="connsiteY16" fmla="*/ 34698 h 3460912"/>
              <a:gd name="connsiteX17" fmla="*/ 2809702 w 3237271"/>
              <a:gd name="connsiteY17" fmla="*/ 0 h 3460912"/>
            </a:gdLst>
            <a:ahLst/>
            <a:cxnLst/>
            <a:rect l="l" t="t" r="r" b="b"/>
            <a:pathLst>
              <a:path w="3237271" h="3460912">
                <a:moveTo>
                  <a:pt x="2809702" y="0"/>
                </a:moveTo>
                <a:cubicBezTo>
                  <a:pt x="2840019" y="0"/>
                  <a:pt x="2870337" y="11566"/>
                  <a:pt x="2893468" y="34698"/>
                </a:cubicBezTo>
                <a:lnTo>
                  <a:pt x="3165787" y="307016"/>
                </a:lnTo>
                <a:lnTo>
                  <a:pt x="3171899" y="311137"/>
                </a:lnTo>
                <a:lnTo>
                  <a:pt x="3181289" y="322518"/>
                </a:lnTo>
                <a:lnTo>
                  <a:pt x="3183001" y="324230"/>
                </a:lnTo>
                <a:lnTo>
                  <a:pt x="3184236" y="326090"/>
                </a:lnTo>
                <a:lnTo>
                  <a:pt x="3199153" y="344169"/>
                </a:lnTo>
                <a:cubicBezTo>
                  <a:pt x="3223219" y="379791"/>
                  <a:pt x="3237271" y="422735"/>
                  <a:pt x="3237271" y="468960"/>
                </a:cubicBezTo>
                <a:lnTo>
                  <a:pt x="3237271" y="3237716"/>
                </a:lnTo>
                <a:cubicBezTo>
                  <a:pt x="3237271" y="3360984"/>
                  <a:pt x="3137343" y="3460912"/>
                  <a:pt x="3014075" y="3460912"/>
                </a:cubicBezTo>
                <a:lnTo>
                  <a:pt x="223196" y="3460912"/>
                </a:lnTo>
                <a:cubicBezTo>
                  <a:pt x="99928" y="3460912"/>
                  <a:pt x="0" y="3360984"/>
                  <a:pt x="0" y="3237716"/>
                </a:cubicBezTo>
                <a:lnTo>
                  <a:pt x="0" y="468960"/>
                </a:lnTo>
                <a:cubicBezTo>
                  <a:pt x="0" y="345692"/>
                  <a:pt x="99928" y="245764"/>
                  <a:pt x="223196" y="245764"/>
                </a:cubicBezTo>
                <a:lnTo>
                  <a:pt x="2514869" y="245764"/>
                </a:lnTo>
                <a:lnTo>
                  <a:pt x="2725935" y="34698"/>
                </a:lnTo>
                <a:cubicBezTo>
                  <a:pt x="2749067" y="11566"/>
                  <a:pt x="2779384" y="0"/>
                  <a:pt x="2809702" y="0"/>
                </a:cubicBezTo>
                <a:close/>
              </a:path>
            </a:pathLst>
          </a:cu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4139086" y="1480516"/>
            <a:ext cx="3901130" cy="4170632"/>
          </a:xfrm>
          <a:custGeom>
            <a:avLst/>
            <a:gdLst>
              <a:gd name="connsiteX0" fmla="*/ 2809702 w 3237271"/>
              <a:gd name="connsiteY0" fmla="*/ 0 h 3460912"/>
              <a:gd name="connsiteX1" fmla="*/ 2893468 w 3237271"/>
              <a:gd name="connsiteY1" fmla="*/ 34698 h 3460912"/>
              <a:gd name="connsiteX2" fmla="*/ 3165787 w 3237271"/>
              <a:gd name="connsiteY2" fmla="*/ 307016 h 3460912"/>
              <a:gd name="connsiteX3" fmla="*/ 3171899 w 3237271"/>
              <a:gd name="connsiteY3" fmla="*/ 311137 h 3460912"/>
              <a:gd name="connsiteX4" fmla="*/ 3181289 w 3237271"/>
              <a:gd name="connsiteY4" fmla="*/ 322518 h 3460912"/>
              <a:gd name="connsiteX5" fmla="*/ 3183001 w 3237271"/>
              <a:gd name="connsiteY5" fmla="*/ 324230 h 3460912"/>
              <a:gd name="connsiteX6" fmla="*/ 3184236 w 3237271"/>
              <a:gd name="connsiteY6" fmla="*/ 326090 h 3460912"/>
              <a:gd name="connsiteX7" fmla="*/ 3199153 w 3237271"/>
              <a:gd name="connsiteY7" fmla="*/ 344169 h 3460912"/>
              <a:gd name="connsiteX8" fmla="*/ 3237271 w 3237271"/>
              <a:gd name="connsiteY8" fmla="*/ 468960 h 3460912"/>
              <a:gd name="connsiteX9" fmla="*/ 3237271 w 3237271"/>
              <a:gd name="connsiteY9" fmla="*/ 3237716 h 3460912"/>
              <a:gd name="connsiteX10" fmla="*/ 3014075 w 3237271"/>
              <a:gd name="connsiteY10" fmla="*/ 3460912 h 3460912"/>
              <a:gd name="connsiteX11" fmla="*/ 223196 w 3237271"/>
              <a:gd name="connsiteY11" fmla="*/ 3460912 h 3460912"/>
              <a:gd name="connsiteX12" fmla="*/ 0 w 3237271"/>
              <a:gd name="connsiteY12" fmla="*/ 3237716 h 3460912"/>
              <a:gd name="connsiteX13" fmla="*/ 0 w 3237271"/>
              <a:gd name="connsiteY13" fmla="*/ 468960 h 3460912"/>
              <a:gd name="connsiteX14" fmla="*/ 223196 w 3237271"/>
              <a:gd name="connsiteY14" fmla="*/ 245764 h 3460912"/>
              <a:gd name="connsiteX15" fmla="*/ 2514869 w 3237271"/>
              <a:gd name="connsiteY15" fmla="*/ 245764 h 3460912"/>
              <a:gd name="connsiteX16" fmla="*/ 2725935 w 3237271"/>
              <a:gd name="connsiteY16" fmla="*/ 34698 h 3460912"/>
              <a:gd name="connsiteX17" fmla="*/ 2809702 w 3237271"/>
              <a:gd name="connsiteY17" fmla="*/ 0 h 3460912"/>
            </a:gdLst>
            <a:ahLst/>
            <a:cxnLst/>
            <a:rect l="l" t="t" r="r" b="b"/>
            <a:pathLst>
              <a:path w="3237271" h="3460912">
                <a:moveTo>
                  <a:pt x="2809702" y="0"/>
                </a:moveTo>
                <a:cubicBezTo>
                  <a:pt x="2840019" y="0"/>
                  <a:pt x="2870337" y="11566"/>
                  <a:pt x="2893468" y="34698"/>
                </a:cubicBezTo>
                <a:lnTo>
                  <a:pt x="3165787" y="307016"/>
                </a:lnTo>
                <a:lnTo>
                  <a:pt x="3171899" y="311137"/>
                </a:lnTo>
                <a:lnTo>
                  <a:pt x="3181289" y="322518"/>
                </a:lnTo>
                <a:lnTo>
                  <a:pt x="3183001" y="324230"/>
                </a:lnTo>
                <a:lnTo>
                  <a:pt x="3184236" y="326090"/>
                </a:lnTo>
                <a:lnTo>
                  <a:pt x="3199153" y="344169"/>
                </a:lnTo>
                <a:cubicBezTo>
                  <a:pt x="3223219" y="379791"/>
                  <a:pt x="3237271" y="422735"/>
                  <a:pt x="3237271" y="468960"/>
                </a:cubicBezTo>
                <a:lnTo>
                  <a:pt x="3237271" y="3237716"/>
                </a:lnTo>
                <a:cubicBezTo>
                  <a:pt x="3237271" y="3360984"/>
                  <a:pt x="3137343" y="3460912"/>
                  <a:pt x="3014075" y="3460912"/>
                </a:cubicBezTo>
                <a:lnTo>
                  <a:pt x="223196" y="3460912"/>
                </a:lnTo>
                <a:cubicBezTo>
                  <a:pt x="99928" y="3460912"/>
                  <a:pt x="0" y="3360984"/>
                  <a:pt x="0" y="3237716"/>
                </a:cubicBezTo>
                <a:lnTo>
                  <a:pt x="0" y="468960"/>
                </a:lnTo>
                <a:cubicBezTo>
                  <a:pt x="0" y="345692"/>
                  <a:pt x="99928" y="245764"/>
                  <a:pt x="223196" y="245764"/>
                </a:cubicBezTo>
                <a:lnTo>
                  <a:pt x="2514869" y="245764"/>
                </a:lnTo>
                <a:lnTo>
                  <a:pt x="2725935" y="34698"/>
                </a:lnTo>
                <a:cubicBezTo>
                  <a:pt x="2749067" y="11566"/>
                  <a:pt x="2779384" y="0"/>
                  <a:pt x="2809702" y="0"/>
                </a:cubicBezTo>
                <a:close/>
              </a:path>
            </a:pathLst>
          </a:custGeom>
          <a:gradFill>
            <a:gsLst>
              <a:gs pos="0">
                <a:schemeClr val="accent1"/>
              </a:gs>
              <a:gs pos="100000">
                <a:schemeClr val="accent1">
                  <a:lumMod val="75000"/>
                </a:schemeClr>
              </a:gs>
            </a:gsLst>
            <a:lin ang="54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359309" y="2767780"/>
            <a:ext cx="1839452" cy="550529"/>
          </a:xfrm>
          <a:prstGeom prst="rect">
            <a:avLst/>
          </a:prstGeom>
          <a:noFill/>
          <a:ln>
            <a:noFill/>
          </a:ln>
        </p:spPr>
        <p:txBody>
          <a:bodyPr vert="horz" wrap="square" lIns="0" tIns="0" rIns="0" bIns="0" rtlCol="0" anchor="ctr"/>
          <a:lstStyle/>
          <a:p>
            <a:pPr algn="ctr">
              <a:lnSpc>
                <a:spcPct val="100000"/>
              </a:lnSpc>
            </a:pPr>
            <a:r>
              <a:rPr kumimoji="1" lang="en-US" altLang="zh-CN" sz="5400">
                <a:ln w="12700">
                  <a:noFill/>
                </a:ln>
                <a:solidFill>
                  <a:srgbClr val="F2F2F2">
                    <a:alpha val="100000"/>
                  </a:srgbClr>
                </a:solidFill>
                <a:latin typeface="Source Han Sans" panose="020B0500000000000000" charset="-122"/>
                <a:ea typeface="Source Han Sans" panose="020B0500000000000000" charset="-122"/>
                <a:cs typeface="Source Han Sans" panose="020B0500000000000000" charset="-122"/>
              </a:rPr>
              <a:t>01</a:t>
            </a:r>
            <a:endParaRPr kumimoji="1" lang="zh-CN" altLang="en-US"/>
          </a:p>
        </p:txBody>
      </p:sp>
      <p:sp>
        <p:nvSpPr>
          <p:cNvPr id="9" name="标题 1"/>
          <p:cNvSpPr txBox="1"/>
          <p:nvPr/>
        </p:nvSpPr>
        <p:spPr>
          <a:xfrm>
            <a:off x="798432" y="2890618"/>
            <a:ext cx="2961206" cy="520683"/>
          </a:xfrm>
          <a:prstGeom prst="rect">
            <a:avLst/>
          </a:prstGeom>
          <a:noFill/>
          <a:ln>
            <a:noFill/>
          </a:ln>
        </p:spPr>
        <p:txBody>
          <a:bodyPr vert="horz" wrap="square" lIns="0" tIns="0" rIns="0" bIns="0" rtlCol="0" anchor="b"/>
          <a:lstStyle/>
          <a:p>
            <a:pPr algn="ctr">
              <a:lnSpc>
                <a:spcPct val="10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现金流陷阱识别</a:t>
            </a:r>
            <a:endParaRPr kumimoji="1" lang="zh-CN" altLang="en-US"/>
          </a:p>
        </p:txBody>
      </p:sp>
      <p:sp>
        <p:nvSpPr>
          <p:cNvPr id="10" name="标题 1"/>
          <p:cNvSpPr txBox="1"/>
          <p:nvPr/>
        </p:nvSpPr>
        <p:spPr>
          <a:xfrm>
            <a:off x="798432" y="3497580"/>
            <a:ext cx="2961206" cy="2012908"/>
          </a:xfrm>
          <a:prstGeom prst="rect">
            <a:avLst/>
          </a:prstGeom>
          <a:noFill/>
          <a:ln>
            <a:noFill/>
          </a:ln>
        </p:spPr>
        <p:txBody>
          <a:bodyPr vert="horz" wrap="square" lIns="0" tIns="0" rIns="0" bIns="0" rtlCol="0" anchor="t"/>
          <a:lstStyle/>
          <a:p>
            <a:pPr algn="ctr">
              <a:lnSpc>
                <a:spcPct val="150000"/>
              </a:lnSpc>
            </a:pPr>
            <a:r>
              <a:rPr kumimoji="1" lang="en-US" altLang="zh-CN" sz="122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若企业经营活动现金流量持续为负，但通过筹资活动维持运营，可能存在现金流陷阱，企业应加强经营活动现金流量管理，提高资金使用效率，避免过度依赖筹资活动。
例如，某企业经营活动现金流量连续3年为负，主要依靠银行贷款维持运营，需关注企业资金链断裂风险，采取措施改善经营活动现金流量状况。</a:t>
            </a:r>
            <a:endParaRPr kumimoji="1" lang="zh-CN" altLang="en-US"/>
          </a:p>
        </p:txBody>
      </p:sp>
      <p:sp>
        <p:nvSpPr>
          <p:cNvPr id="11" name="标题 1"/>
          <p:cNvSpPr txBox="1"/>
          <p:nvPr/>
        </p:nvSpPr>
        <p:spPr>
          <a:xfrm>
            <a:off x="8980538" y="2767780"/>
            <a:ext cx="1839452" cy="550529"/>
          </a:xfrm>
          <a:prstGeom prst="rect">
            <a:avLst/>
          </a:prstGeom>
          <a:noFill/>
          <a:ln>
            <a:noFill/>
          </a:ln>
        </p:spPr>
        <p:txBody>
          <a:bodyPr vert="horz" wrap="square" lIns="0" tIns="0" rIns="0" bIns="0" rtlCol="0" anchor="ctr"/>
          <a:lstStyle/>
          <a:p>
            <a:pPr algn="ctr">
              <a:lnSpc>
                <a:spcPct val="100000"/>
              </a:lnSpc>
            </a:pPr>
            <a:r>
              <a:rPr kumimoji="1" lang="en-US" altLang="zh-CN" sz="5400">
                <a:ln w="12700">
                  <a:noFill/>
                </a:ln>
                <a:solidFill>
                  <a:srgbClr val="F2F2F2">
                    <a:alpha val="100000"/>
                  </a:srgbClr>
                </a:solidFill>
                <a:latin typeface="Source Han Sans" panose="020B0500000000000000" charset="-122"/>
                <a:ea typeface="Source Han Sans" panose="020B0500000000000000" charset="-122"/>
                <a:cs typeface="Source Han Sans" panose="020B0500000000000000" charset="-122"/>
              </a:rPr>
              <a:t>03</a:t>
            </a:r>
            <a:endParaRPr kumimoji="1" lang="zh-CN" altLang="en-US"/>
          </a:p>
        </p:txBody>
      </p:sp>
      <p:sp>
        <p:nvSpPr>
          <p:cNvPr id="12" name="标题 1"/>
          <p:cNvSpPr txBox="1"/>
          <p:nvPr/>
        </p:nvSpPr>
        <p:spPr>
          <a:xfrm>
            <a:off x="8419661" y="2890618"/>
            <a:ext cx="2961206" cy="520683"/>
          </a:xfrm>
          <a:prstGeom prst="rect">
            <a:avLst/>
          </a:prstGeom>
          <a:noFill/>
          <a:ln>
            <a:noFill/>
          </a:ln>
        </p:spPr>
        <p:txBody>
          <a:bodyPr vert="horz" wrap="square" lIns="0" tIns="0" rIns="0" bIns="0" rtlCol="0" anchor="b"/>
          <a:lstStyle/>
          <a:p>
            <a:pPr algn="ctr">
              <a:lnSpc>
                <a:spcPct val="10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融资风险识别</a:t>
            </a:r>
            <a:endParaRPr kumimoji="1" lang="zh-CN" altLang="en-US"/>
          </a:p>
        </p:txBody>
      </p:sp>
      <p:sp>
        <p:nvSpPr>
          <p:cNvPr id="13" name="标题 1"/>
          <p:cNvSpPr txBox="1"/>
          <p:nvPr/>
        </p:nvSpPr>
        <p:spPr>
          <a:xfrm>
            <a:off x="8419661" y="3497580"/>
            <a:ext cx="2961206" cy="2012908"/>
          </a:xfrm>
          <a:prstGeom prst="rect">
            <a:avLst/>
          </a:prstGeom>
          <a:noFill/>
          <a:ln>
            <a:noFill/>
          </a:ln>
        </p:spPr>
        <p:txBody>
          <a:bodyPr vert="horz" wrap="square" lIns="0" tIns="0" rIns="0" bIns="0" rtlCol="0" anchor="t"/>
          <a:lstStyle/>
          <a:p>
            <a:pPr algn="ctr">
              <a:lnSpc>
                <a:spcPct val="150000"/>
              </a:lnSpc>
            </a:pPr>
            <a:r>
              <a:rPr kumimoji="1" lang="en-US" altLang="zh-CN" sz="122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若企业筹资活动现金流入持续增加，但经营活动现金流量未相应增长，可能存在融资风险，企业应合理安排融资规模和结构，降低融资成本，提高偿债能力。
例如，某企业筹资活动现金流入连续3年增加，但经营活动现金流量未见明显增长，需关注企业融资风险，优化融资策略，确保企业资金链安全。</a:t>
            </a:r>
            <a:endParaRPr kumimoji="1" lang="zh-CN" altLang="en-US"/>
          </a:p>
        </p:txBody>
      </p:sp>
      <p:sp>
        <p:nvSpPr>
          <p:cNvPr id="14" name="标题 1"/>
          <p:cNvSpPr txBox="1"/>
          <p:nvPr/>
        </p:nvSpPr>
        <p:spPr>
          <a:xfrm>
            <a:off x="5012183" y="2118852"/>
            <a:ext cx="2154936" cy="550529"/>
          </a:xfrm>
          <a:prstGeom prst="rect">
            <a:avLst/>
          </a:prstGeom>
          <a:noFill/>
          <a:ln>
            <a:noFill/>
          </a:ln>
        </p:spPr>
        <p:txBody>
          <a:bodyPr vert="horz" wrap="square" lIns="0" tIns="0" rIns="0" bIns="0" rtlCol="0" anchor="ctr"/>
          <a:lstStyle/>
          <a:p>
            <a:pPr algn="ctr">
              <a:lnSpc>
                <a:spcPct val="100000"/>
              </a:lnSpc>
            </a:pPr>
            <a:r>
              <a:rPr kumimoji="1" lang="en-US" altLang="zh-CN" sz="5400">
                <a:ln w="12700">
                  <a:noFill/>
                </a:ln>
                <a:solidFill>
                  <a:srgbClr val="F1985C">
                    <a:alpha val="44000"/>
                  </a:srgbClr>
                </a:solidFill>
                <a:latin typeface="Source Han Sans" panose="020B0500000000000000" charset="-122"/>
                <a:ea typeface="Source Han Sans" panose="020B0500000000000000" charset="-122"/>
                <a:cs typeface="Source Han Sans" panose="020B0500000000000000" charset="-122"/>
              </a:rPr>
              <a:t>02</a:t>
            </a:r>
            <a:endParaRPr kumimoji="1" lang="zh-CN" altLang="en-US"/>
          </a:p>
        </p:txBody>
      </p:sp>
      <p:sp>
        <p:nvSpPr>
          <p:cNvPr id="15" name="标题 1"/>
          <p:cNvSpPr txBox="1"/>
          <p:nvPr/>
        </p:nvSpPr>
        <p:spPr>
          <a:xfrm>
            <a:off x="4355110" y="2241690"/>
            <a:ext cx="3469082" cy="520683"/>
          </a:xfrm>
          <a:prstGeom prst="rect">
            <a:avLst/>
          </a:prstGeom>
          <a:noFill/>
          <a:ln>
            <a:noFill/>
          </a:ln>
        </p:spPr>
        <p:txBody>
          <a:bodyPr vert="horz" wrap="square" lIns="0" tIns="0" rIns="0" bIns="0" rtlCol="0" anchor="b"/>
          <a:lstStyle/>
          <a:p>
            <a:pPr algn="ctr">
              <a:lnSpc>
                <a:spcPct val="10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资金转移识别</a:t>
            </a:r>
            <a:endParaRPr kumimoji="1" lang="zh-CN" altLang="en-US"/>
          </a:p>
        </p:txBody>
      </p:sp>
      <p:sp>
        <p:nvSpPr>
          <p:cNvPr id="16" name="标题 1"/>
          <p:cNvSpPr txBox="1"/>
          <p:nvPr/>
        </p:nvSpPr>
        <p:spPr>
          <a:xfrm>
            <a:off x="4355110" y="2848652"/>
            <a:ext cx="3469082" cy="2012908"/>
          </a:xfrm>
          <a:prstGeom prst="rect">
            <a:avLst/>
          </a:prstGeom>
          <a:noFill/>
          <a:ln>
            <a:noFill/>
          </a:ln>
        </p:spPr>
        <p:txBody>
          <a:bodyPr vert="horz" wrap="square" lIns="0" tIns="0" rIns="0" bIns="0" rtlCol="0" anchor="t"/>
          <a:lstStyle/>
          <a:p>
            <a:pPr algn="ctr">
              <a:lnSpc>
                <a:spcPct val="150000"/>
              </a:lnSpc>
            </a:pPr>
            <a:r>
              <a:rPr kumimoji="1" lang="en-US" altLang="zh-CN" sz="1225">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若企业投资活动现金流出持续为负，但无明确的产能提升或投资项目，可能存在资金转移问题，需关注企业资金流向和使用情况，防范资金被挪用或侵占。
例如，某企业投资活动现金流出连续2年为负，但未见新的投资项目或产能提升，需进一步调查企业资金使用情况，确保资金安全。</a:t>
            </a:r>
            <a:endParaRPr kumimoji="1" lang="zh-CN" altLang="en-US"/>
          </a:p>
        </p:txBody>
      </p:sp>
      <p:sp>
        <p:nvSpPr>
          <p:cNvPr id="17" name="标题 1"/>
          <p:cNvSpPr txBox="1"/>
          <p:nvPr/>
        </p:nvSpPr>
        <p:spPr>
          <a:xfrm>
            <a:off x="5709880" y="5184058"/>
            <a:ext cx="759542" cy="95865"/>
          </a:xfrm>
          <a:prstGeom prst="roundRect">
            <a:avLst>
              <a:gd name="adj" fmla="val 50000"/>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异常信号识别</a:t>
            </a:r>
            <a:endParaRPr kumimoji="1" lang="zh-CN" altLang="en-US"/>
          </a:p>
        </p:txBody>
      </p:sp>
      <p:sp>
        <p:nvSpPr>
          <p:cNvPr id="19"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t="4617" r="255" b="14685"/>
          <a:stretch>
            <a:fillRect/>
          </a:stretch>
        </p:blipFill>
        <p:spPr>
          <a:xfrm>
            <a:off x="7041770" y="786306"/>
            <a:ext cx="5152571" cy="5534308"/>
          </a:xfrm>
          <a:custGeom>
            <a:avLst/>
            <a:gdLst>
              <a:gd name="connsiteX0" fmla="*/ 2033308 w 5152571"/>
              <a:gd name="connsiteY0" fmla="*/ 0 h 5534308"/>
              <a:gd name="connsiteX1" fmla="*/ 5152571 w 5152571"/>
              <a:gd name="connsiteY1" fmla="*/ 0 h 5534308"/>
              <a:gd name="connsiteX2" fmla="*/ 5152571 w 5152571"/>
              <a:gd name="connsiteY2" fmla="*/ 3306723 h 5534308"/>
              <a:gd name="connsiteX3" fmla="*/ 5152571 w 5152571"/>
              <a:gd name="connsiteY3" fmla="*/ 3500999 h 5534308"/>
              <a:gd name="connsiteX4" fmla="*/ 5152571 w 5152571"/>
              <a:gd name="connsiteY4" fmla="*/ 5534308 h 5534308"/>
              <a:gd name="connsiteX5" fmla="*/ 1422400 w 5152571"/>
              <a:gd name="connsiteY5" fmla="*/ 5534308 h 5534308"/>
              <a:gd name="connsiteX6" fmla="*/ 1422400 w 5152571"/>
              <a:gd name="connsiteY6" fmla="*/ 5534307 h 5534308"/>
              <a:gd name="connsiteX7" fmla="*/ 0 w 5152571"/>
              <a:gd name="connsiteY7" fmla="*/ 5534307 h 5534308"/>
              <a:gd name="connsiteX8" fmla="*/ 0 w 5152571"/>
              <a:gd name="connsiteY8" fmla="*/ 2033308 h 5534308"/>
              <a:gd name="connsiteX9" fmla="*/ 2033308 w 5152571"/>
              <a:gd name="connsiteY9" fmla="*/ 0 h 5534308"/>
            </a:gdLst>
            <a:ahLst/>
            <a:cxnLst/>
            <a:rect l="l" t="t" r="r" b="b"/>
            <a:pathLst>
              <a:path w="5152571" h="5534308">
                <a:moveTo>
                  <a:pt x="2033308" y="0"/>
                </a:moveTo>
                <a:lnTo>
                  <a:pt x="5152571" y="0"/>
                </a:lnTo>
                <a:lnTo>
                  <a:pt x="5152571" y="3306723"/>
                </a:lnTo>
                <a:lnTo>
                  <a:pt x="5152571" y="3500999"/>
                </a:lnTo>
                <a:lnTo>
                  <a:pt x="5152571" y="5534308"/>
                </a:lnTo>
                <a:lnTo>
                  <a:pt x="1422400" y="5534308"/>
                </a:lnTo>
                <a:lnTo>
                  <a:pt x="1422400" y="5534307"/>
                </a:lnTo>
                <a:lnTo>
                  <a:pt x="0" y="5534307"/>
                </a:lnTo>
                <a:lnTo>
                  <a:pt x="0" y="2033308"/>
                </a:lnTo>
                <a:cubicBezTo>
                  <a:pt x="0" y="910343"/>
                  <a:pt x="910343" y="0"/>
                  <a:pt x="2033308" y="0"/>
                </a:cubicBezTo>
                <a:close/>
              </a:path>
            </a:pathLst>
          </a:custGeom>
          <a:noFill/>
          <a:ln>
            <a:noFill/>
          </a:ln>
        </p:spPr>
      </p:pic>
      <p:sp>
        <p:nvSpPr>
          <p:cNvPr id="3" name="标题 1"/>
          <p:cNvSpPr txBox="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775813 h 6858000"/>
              <a:gd name="connsiteX3" fmla="*/ 9093193 w 12192000"/>
              <a:gd name="connsiteY3" fmla="*/ 775813 h 6858000"/>
              <a:gd name="connsiteX4" fmla="*/ 7039430 w 12192000"/>
              <a:gd name="connsiteY4" fmla="*/ 2829576 h 6858000"/>
              <a:gd name="connsiteX5" fmla="*/ 7039430 w 12192000"/>
              <a:gd name="connsiteY5" fmla="*/ 3933371 h 6858000"/>
              <a:gd name="connsiteX6" fmla="*/ 7027256 w 12192000"/>
              <a:gd name="connsiteY6" fmla="*/ 3933371 h 6858000"/>
              <a:gd name="connsiteX7" fmla="*/ 7027256 w 12192000"/>
              <a:gd name="connsiteY7" fmla="*/ 6320614 h 6858000"/>
              <a:gd name="connsiteX8" fmla="*/ 12192000 w 12192000"/>
              <a:gd name="connsiteY8" fmla="*/ 6320614 h 6858000"/>
              <a:gd name="connsiteX9" fmla="*/ 12192000 w 12192000"/>
              <a:gd name="connsiteY9" fmla="*/ 6858000 h 6858000"/>
              <a:gd name="connsiteX10" fmla="*/ 0 w 12192000"/>
              <a:gd name="connsiteY10" fmla="*/ 6858000 h 6858000"/>
            </a:gdLst>
            <a:ahLst/>
            <a:cxnLst/>
            <a:rect l="l" t="t" r="r" b="b"/>
            <a:pathLst>
              <a:path w="12192000" h="6858000">
                <a:moveTo>
                  <a:pt x="0" y="0"/>
                </a:moveTo>
                <a:lnTo>
                  <a:pt x="12192000" y="0"/>
                </a:lnTo>
                <a:lnTo>
                  <a:pt x="12192000" y="775813"/>
                </a:lnTo>
                <a:lnTo>
                  <a:pt x="9093193" y="775813"/>
                </a:lnTo>
                <a:cubicBezTo>
                  <a:pt x="7958931" y="775813"/>
                  <a:pt x="7039430" y="1695314"/>
                  <a:pt x="7039430" y="2829576"/>
                </a:cubicBezTo>
                <a:lnTo>
                  <a:pt x="7039430" y="3933371"/>
                </a:lnTo>
                <a:lnTo>
                  <a:pt x="7027256" y="3933371"/>
                </a:lnTo>
                <a:lnTo>
                  <a:pt x="7027256" y="6320614"/>
                </a:lnTo>
                <a:lnTo>
                  <a:pt x="12192000" y="6320614"/>
                </a:lnTo>
                <a:lnTo>
                  <a:pt x="12192000" y="6858000"/>
                </a:lnTo>
                <a:lnTo>
                  <a:pt x="0" y="6858000"/>
                </a:lnTo>
                <a:close/>
              </a:path>
            </a:pathLst>
          </a:custGeom>
          <a:gradFill>
            <a:gsLst>
              <a:gs pos="0">
                <a:schemeClr val="bg1"/>
              </a:gs>
              <a:gs pos="100000">
                <a:schemeClr val="accent1">
                  <a:lumMod val="20000"/>
                  <a:lumOff val="80000"/>
                </a:schemeClr>
              </a:gs>
            </a:gsLst>
            <a:lin ang="13500000" scaled="0"/>
          </a:gradFill>
          <a:ln w="12700" cap="sq">
            <a:noFill/>
            <a:miter/>
          </a:ln>
          <a:effectLst>
            <a:outerShdw blurRad="139700" dist="101600" dir="2700000" algn="tl" rotWithShape="0">
              <a:schemeClr val="accent1">
                <a:lumMod val="50000"/>
                <a:alpha val="6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351326" y="2139706"/>
            <a:ext cx="1163775" cy="1213093"/>
          </a:xfrm>
          <a:prstGeom prst="round2DiagRect">
            <a:avLst>
              <a:gd name="adj1" fmla="val 36561"/>
              <a:gd name="adj2" fmla="val 0"/>
            </a:avLst>
          </a:prstGeom>
          <a:gradFill>
            <a:gsLst>
              <a:gs pos="0">
                <a:schemeClr val="accent1"/>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263755" y="2132676"/>
            <a:ext cx="3352065" cy="1446550"/>
          </a:xfrm>
          <a:prstGeom prst="rect">
            <a:avLst/>
          </a:prstGeom>
          <a:noFill/>
          <a:ln>
            <a:noFill/>
          </a:ln>
        </p:spPr>
        <p:txBody>
          <a:bodyPr vert="horz" wrap="square" lIns="91440" tIns="45720" rIns="91440" bIns="45720" rtlCol="0" anchor="b"/>
          <a:lstStyle/>
          <a:p>
            <a:pPr algn="r">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PART</a:t>
            </a:r>
            <a:endParaRPr kumimoji="1" lang="zh-CN" altLang="en-US"/>
          </a:p>
        </p:txBody>
      </p:sp>
      <p:sp>
        <p:nvSpPr>
          <p:cNvPr id="6" name="标题 1"/>
          <p:cNvSpPr txBox="1"/>
          <p:nvPr/>
        </p:nvSpPr>
        <p:spPr>
          <a:xfrm>
            <a:off x="9391650" y="358314"/>
            <a:ext cx="855964" cy="855985"/>
          </a:xfrm>
          <a:prstGeom prst="round2DiagRect">
            <a:avLst>
              <a:gd name="adj1" fmla="val 43917"/>
              <a:gd name="adj2" fmla="val 0"/>
            </a:avLst>
          </a:prstGeom>
          <a:gradFill>
            <a:gsLst>
              <a:gs pos="0">
                <a:schemeClr val="accent1">
                  <a:alpha val="73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2341" y="-5273"/>
            <a:ext cx="4600122" cy="1200521"/>
          </a:xfrm>
          <a:custGeom>
            <a:avLst/>
            <a:gdLst>
              <a:gd name="connsiteX0" fmla="*/ 0 w 4600122"/>
              <a:gd name="connsiteY0" fmla="*/ 1200521 h 1200521"/>
              <a:gd name="connsiteX1" fmla="*/ 4600122 w 4600122"/>
              <a:gd name="connsiteY1" fmla="*/ 1200521 h 1200521"/>
              <a:gd name="connsiteX2" fmla="*/ 4600122 w 4600122"/>
              <a:gd name="connsiteY2" fmla="*/ 1065295 h 1200521"/>
              <a:gd name="connsiteX3" fmla="*/ 3610964 w 4600122"/>
              <a:gd name="connsiteY3" fmla="*/ 0 h 1200521"/>
              <a:gd name="connsiteX4" fmla="*/ 0 w 4600122"/>
              <a:gd name="connsiteY4" fmla="*/ 0 h 1200521"/>
            </a:gdLst>
            <a:ahLst/>
            <a:cxnLst/>
            <a:rect l="l" t="t" r="r" b="b"/>
            <a:pathLst>
              <a:path w="4600122" h="1200521">
                <a:moveTo>
                  <a:pt x="0" y="1200521"/>
                </a:moveTo>
                <a:lnTo>
                  <a:pt x="4600122" y="1200521"/>
                </a:lnTo>
                <a:lnTo>
                  <a:pt x="4600122" y="1065295"/>
                </a:lnTo>
                <a:cubicBezTo>
                  <a:pt x="4600122" y="476949"/>
                  <a:pt x="4157261" y="0"/>
                  <a:pt x="3610964" y="0"/>
                </a:cubicBezTo>
                <a:lnTo>
                  <a:pt x="0" y="0"/>
                </a:lnTo>
                <a:close/>
              </a:path>
            </a:pathLst>
          </a:custGeom>
          <a:gradFill>
            <a:gsLst>
              <a:gs pos="0">
                <a:schemeClr val="accent1"/>
              </a:gs>
              <a:gs pos="100000">
                <a:schemeClr val="accent1">
                  <a:lumMod val="60000"/>
                  <a:lumOff val="40000"/>
                  <a:alpha val="6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693267" y="5455200"/>
            <a:ext cx="5346819" cy="200061"/>
          </a:xfrm>
          <a:prstGeom prst="roundRect">
            <a:avLst>
              <a:gd name="adj" fmla="val 50000"/>
            </a:avLst>
          </a:prstGeom>
          <a:gradFill>
            <a:gsLst>
              <a:gs pos="0">
                <a:schemeClr val="accent1">
                  <a:lumMod val="60000"/>
                  <a:lumOff val="40000"/>
                  <a:alpha val="0"/>
                </a:schemeClr>
              </a:gs>
              <a:gs pos="70000">
                <a:schemeClr val="accent1"/>
              </a:gs>
            </a:gsLst>
            <a:lin ang="10800000" scaled="0"/>
          </a:gradFill>
          <a:ln cap="sq">
            <a:noFill/>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nvSpPr>
        <p:spPr>
          <a:xfrm>
            <a:off x="593955" y="3398780"/>
            <a:ext cx="5752746" cy="1933158"/>
          </a:xfrm>
          <a:prstGeom prst="rect">
            <a:avLst/>
          </a:prstGeom>
          <a:noFill/>
          <a:ln>
            <a:noFill/>
          </a:ln>
        </p:spPr>
        <p:txBody>
          <a:bodyPr vert="horz" wrap="square" lIns="91440" tIns="45720" rIns="91440" bIns="45720" rtlCol="0" anchor="ctr"/>
          <a:lstStyle/>
          <a:p>
            <a:pPr algn="l">
              <a:lnSpc>
                <a:spcPct val="130000"/>
              </a:lnSpc>
            </a:pPr>
            <a:r>
              <a:rPr kumimoji="1" lang="en-US" altLang="zh-CN" sz="48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四、三表联动的初步分析</a:t>
            </a:r>
            <a:endParaRPr kumimoji="1" lang="zh-CN" altLang="en-US"/>
          </a:p>
        </p:txBody>
      </p:sp>
      <p:sp>
        <p:nvSpPr>
          <p:cNvPr id="11" name="标题 1"/>
          <p:cNvSpPr txBox="1"/>
          <p:nvPr/>
        </p:nvSpPr>
        <p:spPr>
          <a:xfrm>
            <a:off x="9874251" y="5464629"/>
            <a:ext cx="2625272" cy="855985"/>
          </a:xfrm>
          <a:prstGeom prst="round2DiagRect">
            <a:avLst>
              <a:gd name="adj1" fmla="val 50000"/>
              <a:gd name="adj2" fmla="val 0"/>
            </a:avLst>
          </a:prstGeom>
          <a:gradFill>
            <a:gsLst>
              <a:gs pos="0">
                <a:schemeClr val="accent1">
                  <a:alpha val="54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6581326" y="2374482"/>
            <a:ext cx="735126" cy="697785"/>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w="9525"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3" name="标题 1"/>
          <p:cNvSpPr txBox="1"/>
          <p:nvPr/>
        </p:nvSpPr>
        <p:spPr>
          <a:xfrm>
            <a:off x="573275" y="1781675"/>
            <a:ext cx="5152571" cy="769441"/>
          </a:xfrm>
          <a:prstGeom prst="rect">
            <a:avLst/>
          </a:prstGeom>
          <a:noFill/>
          <a:ln cap="sq">
            <a:noFill/>
          </a:ln>
        </p:spPr>
        <p:txBody>
          <a:bodyPr vert="horz" wrap="square" lIns="91440" tIns="45720" rIns="91440" bIns="45720" rtlCol="0" anchor="t"/>
          <a:lstStyle/>
          <a:p>
            <a:pPr algn="l">
              <a:lnSpc>
                <a:spcPct val="110000"/>
              </a:lnSpc>
            </a:pPr>
            <a:r>
              <a:rPr kumimoji="1" lang="en-US" altLang="zh-CN" sz="3600">
                <a:ln w="12700">
                  <a:solidFill>
                    <a:srgbClr val="000000">
                      <a:alpha val="100000"/>
                    </a:srgbClr>
                  </a:solidFill>
                </a:ln>
                <a:noFill/>
                <a:latin typeface="Source Han Sans CN Bold" panose="020B0800000000000000" charset="-122"/>
                <a:ea typeface="Source Han Sans CN Bold" panose="020B0800000000000000" charset="-122"/>
                <a:cs typeface="Source Han Sans CN Bold" panose="020B0800000000000000" charset="-122"/>
              </a:rPr>
              <a:t>POWERPOINT DESIGN</a:t>
            </a:r>
            <a:endParaRPr kumimoji="1" lang="zh-CN" altLang="en-US"/>
          </a:p>
        </p:txBody>
      </p:sp>
      <p:sp>
        <p:nvSpPr>
          <p:cNvPr id="14" name="标题 1"/>
          <p:cNvSpPr txBox="1"/>
          <p:nvPr/>
        </p:nvSpPr>
        <p:spPr>
          <a:xfrm>
            <a:off x="4034081" y="627875"/>
            <a:ext cx="1951763" cy="2957850"/>
          </a:xfrm>
          <a:prstGeom prst="rect">
            <a:avLst/>
          </a:prstGeom>
          <a:noFill/>
          <a:ln>
            <a:noFill/>
          </a:ln>
        </p:spPr>
        <p:txBody>
          <a:bodyPr vert="horz" wrap="square" lIns="91440" tIns="45720" rIns="91440" bIns="45720" rtlCol="0" anchor="b"/>
          <a:lstStyle/>
          <a:p>
            <a:pPr algn="l">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04</a:t>
            </a:r>
            <a:endParaRPr kumimoji="1"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rot="5400000">
            <a:off x="250385" y="2244021"/>
            <a:ext cx="4243228" cy="3401356"/>
          </a:xfrm>
          <a:prstGeom prst="hexagon">
            <a:avLst>
              <a:gd name="adj" fmla="val 29010"/>
              <a:gd name="vf" fmla="val 115470"/>
            </a:avLst>
          </a:prstGeom>
          <a:solidFill>
            <a:schemeClr val="bg1"/>
          </a:solidFill>
          <a:ln w="12700" cap="sq">
            <a:solidFill>
              <a:schemeClr val="accent1">
                <a:lumMod val="20000"/>
                <a:lumOff val="8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rot="5400000">
            <a:off x="407384" y="2369871"/>
            <a:ext cx="3929230" cy="3149656"/>
          </a:xfrm>
          <a:prstGeom prst="hexagon">
            <a:avLst>
              <a:gd name="adj" fmla="val 29010"/>
              <a:gd name="vf" fmla="val 115470"/>
            </a:avLst>
          </a:prstGeom>
          <a:solidFill>
            <a:schemeClr val="bg1"/>
          </a:solidFill>
          <a:ln w="381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1981513" y="2405921"/>
            <a:ext cx="780972" cy="755776"/>
          </a:xfrm>
          <a:custGeom>
            <a:avLst/>
            <a:gdLst>
              <a:gd name="connsiteX0" fmla="*/ 311954 w 744004"/>
              <a:gd name="connsiteY0" fmla="*/ 337123 h 720001"/>
              <a:gd name="connsiteX1" fmla="*/ 168770 w 744004"/>
              <a:gd name="connsiteY1" fmla="*/ 337123 h 720001"/>
              <a:gd name="connsiteX2" fmla="*/ 49673 w 744004"/>
              <a:gd name="connsiteY2" fmla="*/ 287618 h 720001"/>
              <a:gd name="connsiteX3" fmla="*/ 167 w 744004"/>
              <a:gd name="connsiteY3" fmla="*/ 168520 h 720001"/>
              <a:gd name="connsiteX4" fmla="*/ 49590 w 744004"/>
              <a:gd name="connsiteY4" fmla="*/ 49507 h 720001"/>
              <a:gd name="connsiteX5" fmla="*/ 168687 w 744004"/>
              <a:gd name="connsiteY5" fmla="*/ 0 h 720001"/>
              <a:gd name="connsiteX6" fmla="*/ 287784 w 744004"/>
              <a:gd name="connsiteY6" fmla="*/ 49507 h 720001"/>
              <a:gd name="connsiteX7" fmla="*/ 337290 w 744004"/>
              <a:gd name="connsiteY7" fmla="*/ 168604 h 720001"/>
              <a:gd name="connsiteX8" fmla="*/ 337290 w 744004"/>
              <a:gd name="connsiteY8" fmla="*/ 311787 h 720001"/>
              <a:gd name="connsiteX9" fmla="*/ 311954 w 744004"/>
              <a:gd name="connsiteY9" fmla="*/ 337123 h 720001"/>
              <a:gd name="connsiteX10" fmla="*/ 575401 w 744004"/>
              <a:gd name="connsiteY10" fmla="*/ 337207 h 720001"/>
              <a:gd name="connsiteX11" fmla="*/ 432218 w 744004"/>
              <a:gd name="connsiteY11" fmla="*/ 337207 h 720001"/>
              <a:gd name="connsiteX12" fmla="*/ 406882 w 744004"/>
              <a:gd name="connsiteY12" fmla="*/ 311870 h 720001"/>
              <a:gd name="connsiteX13" fmla="*/ 406882 w 744004"/>
              <a:gd name="connsiteY13" fmla="*/ 168687 h 720001"/>
              <a:gd name="connsiteX14" fmla="*/ 456387 w 744004"/>
              <a:gd name="connsiteY14" fmla="*/ 49590 h 720001"/>
              <a:gd name="connsiteX15" fmla="*/ 575401 w 744004"/>
              <a:gd name="connsiteY15" fmla="*/ 0 h 720001"/>
              <a:gd name="connsiteX16" fmla="*/ 694498 w 744004"/>
              <a:gd name="connsiteY16" fmla="*/ 49507 h 720001"/>
              <a:gd name="connsiteX17" fmla="*/ 744004 w 744004"/>
              <a:gd name="connsiteY17" fmla="*/ 168604 h 720001"/>
              <a:gd name="connsiteX18" fmla="*/ 694498 w 744004"/>
              <a:gd name="connsiteY18" fmla="*/ 287701 h 720001"/>
              <a:gd name="connsiteX19" fmla="*/ 575401 w 744004"/>
              <a:gd name="connsiteY19" fmla="*/ 337207 h 720001"/>
              <a:gd name="connsiteX20" fmla="*/ 168604 w 744004"/>
              <a:gd name="connsiteY20" fmla="*/ 720001 h 720001"/>
              <a:gd name="connsiteX21" fmla="*/ 49507 w 744004"/>
              <a:gd name="connsiteY21" fmla="*/ 670495 h 720001"/>
              <a:gd name="connsiteX22" fmla="*/ 0 w 744004"/>
              <a:gd name="connsiteY22" fmla="*/ 551398 h 720001"/>
              <a:gd name="connsiteX23" fmla="*/ 49507 w 744004"/>
              <a:gd name="connsiteY23" fmla="*/ 432301 h 720001"/>
              <a:gd name="connsiteX24" fmla="*/ 168687 w 744004"/>
              <a:gd name="connsiteY24" fmla="*/ 382879 h 720001"/>
              <a:gd name="connsiteX25" fmla="*/ 311871 w 744004"/>
              <a:gd name="connsiteY25" fmla="*/ 382879 h 720001"/>
              <a:gd name="connsiteX26" fmla="*/ 337207 w 744004"/>
              <a:gd name="connsiteY26" fmla="*/ 408215 h 720001"/>
              <a:gd name="connsiteX27" fmla="*/ 337207 w 744004"/>
              <a:gd name="connsiteY27" fmla="*/ 551398 h 720001"/>
              <a:gd name="connsiteX28" fmla="*/ 287701 w 744004"/>
              <a:gd name="connsiteY28" fmla="*/ 670495 h 720001"/>
              <a:gd name="connsiteX29" fmla="*/ 168604 w 744004"/>
              <a:gd name="connsiteY29" fmla="*/ 720001 h 720001"/>
              <a:gd name="connsiteX30" fmla="*/ 575401 w 744004"/>
              <a:gd name="connsiteY30" fmla="*/ 720001 h 720001"/>
              <a:gd name="connsiteX31" fmla="*/ 456304 w 744004"/>
              <a:gd name="connsiteY31" fmla="*/ 670495 h 720001"/>
              <a:gd name="connsiteX32" fmla="*/ 406798 w 744004"/>
              <a:gd name="connsiteY32" fmla="*/ 551398 h 720001"/>
              <a:gd name="connsiteX33" fmla="*/ 406798 w 744004"/>
              <a:gd name="connsiteY33" fmla="*/ 408215 h 720001"/>
              <a:gd name="connsiteX34" fmla="*/ 432218 w 744004"/>
              <a:gd name="connsiteY34" fmla="*/ 382879 h 720001"/>
              <a:gd name="connsiteX35" fmla="*/ 575401 w 744004"/>
              <a:gd name="connsiteY35" fmla="*/ 382879 h 720001"/>
              <a:gd name="connsiteX36" fmla="*/ 694498 w 744004"/>
              <a:gd name="connsiteY36" fmla="*/ 432385 h 720001"/>
              <a:gd name="connsiteX37" fmla="*/ 744004 w 744004"/>
              <a:gd name="connsiteY37" fmla="*/ 551398 h 720001"/>
              <a:gd name="connsiteX38" fmla="*/ 694498 w 744004"/>
              <a:gd name="connsiteY38" fmla="*/ 670495 h 720001"/>
              <a:gd name="connsiteX39" fmla="*/ 575401 w 744004"/>
              <a:gd name="connsiteY39" fmla="*/ 720001 h 720001"/>
            </a:gdLst>
            <a:ahLst/>
            <a:cxnLst/>
            <a:rect l="l" t="t" r="r" b="b"/>
            <a:pathLst>
              <a:path w="744004" h="720001">
                <a:moveTo>
                  <a:pt x="311954" y="337123"/>
                </a:moveTo>
                <a:lnTo>
                  <a:pt x="168770" y="337123"/>
                </a:lnTo>
                <a:cubicBezTo>
                  <a:pt x="123932" y="337123"/>
                  <a:pt x="81594" y="319538"/>
                  <a:pt x="49673" y="287618"/>
                </a:cubicBezTo>
                <a:cubicBezTo>
                  <a:pt x="17753" y="255697"/>
                  <a:pt x="167" y="213442"/>
                  <a:pt x="167" y="168520"/>
                </a:cubicBezTo>
                <a:cubicBezTo>
                  <a:pt x="167" y="123598"/>
                  <a:pt x="17669" y="81427"/>
                  <a:pt x="49590" y="49507"/>
                </a:cubicBezTo>
                <a:cubicBezTo>
                  <a:pt x="81510" y="17586"/>
                  <a:pt x="123848" y="0"/>
                  <a:pt x="168687" y="0"/>
                </a:cubicBezTo>
                <a:cubicBezTo>
                  <a:pt x="213526" y="0"/>
                  <a:pt x="255864" y="17586"/>
                  <a:pt x="287784" y="49507"/>
                </a:cubicBezTo>
                <a:cubicBezTo>
                  <a:pt x="319705" y="81427"/>
                  <a:pt x="337290" y="123682"/>
                  <a:pt x="337290" y="168604"/>
                </a:cubicBezTo>
                <a:lnTo>
                  <a:pt x="337290" y="311787"/>
                </a:lnTo>
                <a:cubicBezTo>
                  <a:pt x="337290" y="325789"/>
                  <a:pt x="325956" y="337123"/>
                  <a:pt x="311954" y="337123"/>
                </a:cubicBezTo>
                <a:close/>
                <a:moveTo>
                  <a:pt x="575401" y="337207"/>
                </a:moveTo>
                <a:lnTo>
                  <a:pt x="432218" y="337207"/>
                </a:lnTo>
                <a:cubicBezTo>
                  <a:pt x="418216" y="337207"/>
                  <a:pt x="406882" y="325872"/>
                  <a:pt x="406882" y="311870"/>
                </a:cubicBezTo>
                <a:lnTo>
                  <a:pt x="406882" y="168687"/>
                </a:lnTo>
                <a:cubicBezTo>
                  <a:pt x="406882" y="123849"/>
                  <a:pt x="424467" y="81510"/>
                  <a:pt x="456387" y="49590"/>
                </a:cubicBezTo>
                <a:cubicBezTo>
                  <a:pt x="488308" y="17669"/>
                  <a:pt x="530563" y="0"/>
                  <a:pt x="575401" y="0"/>
                </a:cubicBezTo>
                <a:cubicBezTo>
                  <a:pt x="620240" y="0"/>
                  <a:pt x="662578" y="17586"/>
                  <a:pt x="694498" y="49507"/>
                </a:cubicBezTo>
                <a:cubicBezTo>
                  <a:pt x="726419" y="81427"/>
                  <a:pt x="744004" y="123765"/>
                  <a:pt x="744004" y="168604"/>
                </a:cubicBezTo>
                <a:cubicBezTo>
                  <a:pt x="744004" y="213442"/>
                  <a:pt x="726419" y="255780"/>
                  <a:pt x="694498" y="287701"/>
                </a:cubicBezTo>
                <a:cubicBezTo>
                  <a:pt x="662578" y="319621"/>
                  <a:pt x="620323" y="337207"/>
                  <a:pt x="575401" y="337207"/>
                </a:cubicBezTo>
                <a:close/>
                <a:moveTo>
                  <a:pt x="168604" y="720001"/>
                </a:moveTo>
                <a:cubicBezTo>
                  <a:pt x="123682" y="720001"/>
                  <a:pt x="81427" y="702416"/>
                  <a:pt x="49507" y="670495"/>
                </a:cubicBezTo>
                <a:cubicBezTo>
                  <a:pt x="17586" y="638575"/>
                  <a:pt x="0" y="596320"/>
                  <a:pt x="0" y="551398"/>
                </a:cubicBezTo>
                <a:cubicBezTo>
                  <a:pt x="0" y="506476"/>
                  <a:pt x="17586" y="464221"/>
                  <a:pt x="49507" y="432301"/>
                </a:cubicBezTo>
                <a:cubicBezTo>
                  <a:pt x="81510" y="400464"/>
                  <a:pt x="123848" y="382879"/>
                  <a:pt x="168687" y="382879"/>
                </a:cubicBezTo>
                <a:lnTo>
                  <a:pt x="311871" y="382879"/>
                </a:lnTo>
                <a:cubicBezTo>
                  <a:pt x="325872" y="382879"/>
                  <a:pt x="337207" y="394297"/>
                  <a:pt x="337207" y="408215"/>
                </a:cubicBezTo>
                <a:lnTo>
                  <a:pt x="337207" y="551398"/>
                </a:lnTo>
                <a:cubicBezTo>
                  <a:pt x="337207" y="596237"/>
                  <a:pt x="319621" y="638575"/>
                  <a:pt x="287701" y="670495"/>
                </a:cubicBezTo>
                <a:cubicBezTo>
                  <a:pt x="255781" y="702416"/>
                  <a:pt x="213526" y="720001"/>
                  <a:pt x="168604" y="720001"/>
                </a:cubicBezTo>
                <a:close/>
                <a:moveTo>
                  <a:pt x="575401" y="720001"/>
                </a:moveTo>
                <a:cubicBezTo>
                  <a:pt x="530563" y="720001"/>
                  <a:pt x="488224" y="702416"/>
                  <a:pt x="456304" y="670495"/>
                </a:cubicBezTo>
                <a:cubicBezTo>
                  <a:pt x="424383" y="638575"/>
                  <a:pt x="406798" y="596320"/>
                  <a:pt x="406798" y="551398"/>
                </a:cubicBezTo>
                <a:lnTo>
                  <a:pt x="406798" y="408215"/>
                </a:lnTo>
                <a:cubicBezTo>
                  <a:pt x="406882" y="394213"/>
                  <a:pt x="418216" y="382879"/>
                  <a:pt x="432218" y="382879"/>
                </a:cubicBezTo>
                <a:lnTo>
                  <a:pt x="575401" y="382879"/>
                </a:lnTo>
                <a:cubicBezTo>
                  <a:pt x="620240" y="382879"/>
                  <a:pt x="662578" y="400464"/>
                  <a:pt x="694498" y="432385"/>
                </a:cubicBezTo>
                <a:cubicBezTo>
                  <a:pt x="726419" y="464305"/>
                  <a:pt x="744004" y="506560"/>
                  <a:pt x="744004" y="551398"/>
                </a:cubicBezTo>
                <a:cubicBezTo>
                  <a:pt x="744004" y="596237"/>
                  <a:pt x="726419" y="638575"/>
                  <a:pt x="694498" y="670495"/>
                </a:cubicBezTo>
                <a:cubicBezTo>
                  <a:pt x="662578" y="702416"/>
                  <a:pt x="620323" y="720001"/>
                  <a:pt x="575401" y="720001"/>
                </a:cubicBezTo>
                <a:close/>
              </a:path>
            </a:pathLst>
          </a:custGeom>
          <a:gradFill>
            <a:gsLst>
              <a:gs pos="0">
                <a:schemeClr val="accent1">
                  <a:alpha val="53000"/>
                </a:schemeClr>
              </a:gs>
              <a:gs pos="100000">
                <a:schemeClr val="bg1">
                  <a:alpha val="0"/>
                </a:schemeClr>
              </a:gs>
            </a:gsLst>
            <a:lin ang="540000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1025435" y="3057729"/>
            <a:ext cx="2693128" cy="510971"/>
          </a:xfrm>
          <a:prstGeom prst="rect">
            <a:avLst/>
          </a:prstGeom>
          <a:noFill/>
          <a:ln>
            <a:noFill/>
          </a:ln>
        </p:spPr>
        <p:txBody>
          <a:bodyPr vert="horz" wrap="square" lIns="0" tIns="0" rIns="0" bIns="0" rtlCol="0" anchor="ctr"/>
          <a:lstStyle/>
          <a:p>
            <a:pPr algn="ctr">
              <a:lnSpc>
                <a:spcPct val="130000"/>
              </a:lnSpc>
            </a:pPr>
            <a:r>
              <a:rPr kumimoji="1" lang="en-US" altLang="zh-CN" sz="14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净利润与经营活动现金流差异分析</a:t>
            </a:r>
            <a:endParaRPr kumimoji="1" lang="zh-CN" altLang="en-US"/>
          </a:p>
        </p:txBody>
      </p:sp>
      <p:sp>
        <p:nvSpPr>
          <p:cNvPr id="7" name="标题 1"/>
          <p:cNvSpPr txBox="1"/>
          <p:nvPr/>
        </p:nvSpPr>
        <p:spPr>
          <a:xfrm>
            <a:off x="1025435" y="3636354"/>
            <a:ext cx="2693128" cy="1481746"/>
          </a:xfrm>
          <a:prstGeom prst="rect">
            <a:avLst/>
          </a:prstGeom>
          <a:noFill/>
          <a:ln>
            <a:noFill/>
          </a:ln>
        </p:spPr>
        <p:txBody>
          <a:bodyPr vert="horz" wrap="square" lIns="0" tIns="0" rIns="0" bIns="0" rtlCol="0" anchor="t"/>
          <a:lstStyle/>
          <a:p>
            <a:pPr algn="ctr">
              <a:lnSpc>
                <a:spcPct val="150000"/>
              </a:lnSpc>
            </a:pPr>
            <a:r>
              <a:rPr kumimoji="1" lang="en-US" altLang="zh-CN" sz="9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利润表净利润与现金流量表“经营活动现金流”存在差异，主要原因是权责发生制与收付实现制的区别，通过分析差异，可以判断企业利润质量。
例如，若企业净利润为100万元，但经营活动现金流量净额为80万元，需分析原因，如应收账款增加、存货积压等，判断利润质量是否真实可靠。</a:t>
            </a:r>
            <a:endParaRPr kumimoji="1" lang="zh-CN" altLang="en-US"/>
          </a:p>
        </p:txBody>
      </p:sp>
      <p:sp>
        <p:nvSpPr>
          <p:cNvPr id="8" name="标题 1"/>
          <p:cNvSpPr txBox="1"/>
          <p:nvPr/>
        </p:nvSpPr>
        <p:spPr>
          <a:xfrm rot="5400000">
            <a:off x="3974387" y="1710621"/>
            <a:ext cx="4243228" cy="3401356"/>
          </a:xfrm>
          <a:prstGeom prst="hexagon">
            <a:avLst>
              <a:gd name="adj" fmla="val 29010"/>
              <a:gd name="vf" fmla="val 115470"/>
            </a:avLst>
          </a:prstGeom>
          <a:solidFill>
            <a:schemeClr val="bg1"/>
          </a:solidFill>
          <a:ln w="12700" cap="sq">
            <a:solidFill>
              <a:schemeClr val="accent1">
                <a:lumMod val="20000"/>
                <a:lumOff val="8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rot="5400000">
            <a:off x="4131386" y="1836471"/>
            <a:ext cx="3929230" cy="3149656"/>
          </a:xfrm>
          <a:prstGeom prst="hexagon">
            <a:avLst>
              <a:gd name="adj" fmla="val 29010"/>
              <a:gd name="vf" fmla="val 115470"/>
            </a:avLst>
          </a:prstGeom>
          <a:solidFill>
            <a:schemeClr val="bg1"/>
          </a:solidFill>
          <a:ln w="381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a:off x="5705515" y="1896389"/>
            <a:ext cx="780972" cy="708041"/>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gradFill>
            <a:gsLst>
              <a:gs pos="0">
                <a:schemeClr val="accent1">
                  <a:alpha val="53000"/>
                </a:schemeClr>
              </a:gs>
              <a:gs pos="100000">
                <a:schemeClr val="bg1">
                  <a:alpha val="0"/>
                </a:schemeClr>
              </a:gs>
            </a:gsLst>
            <a:lin ang="540000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4749437" y="2524329"/>
            <a:ext cx="2693128" cy="510971"/>
          </a:xfrm>
          <a:prstGeom prst="rect">
            <a:avLst/>
          </a:prstGeom>
          <a:noFill/>
          <a:ln>
            <a:noFill/>
          </a:ln>
        </p:spPr>
        <p:txBody>
          <a:bodyPr vert="horz" wrap="square" lIns="0" tIns="0" rIns="0" bIns="0" rtlCol="0" anchor="ctr"/>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数据一致性检查</a:t>
            </a:r>
            <a:endParaRPr kumimoji="1" lang="zh-CN" altLang="en-US"/>
          </a:p>
        </p:txBody>
      </p:sp>
      <p:sp>
        <p:nvSpPr>
          <p:cNvPr id="12" name="标题 1"/>
          <p:cNvSpPr txBox="1"/>
          <p:nvPr/>
        </p:nvSpPr>
        <p:spPr>
          <a:xfrm>
            <a:off x="4749437" y="3102954"/>
            <a:ext cx="2693128" cy="1468951"/>
          </a:xfrm>
          <a:prstGeom prst="rect">
            <a:avLst/>
          </a:prstGeom>
          <a:noFill/>
          <a:ln>
            <a:noFill/>
          </a:ln>
        </p:spPr>
        <p:txBody>
          <a:bodyPr vert="horz" wrap="square" lIns="0" tIns="0" rIns="0" bIns="0" rtlCol="0" anchor="t"/>
          <a:lstStyle/>
          <a:p>
            <a:pPr algn="ctr">
              <a:lnSpc>
                <a:spcPct val="150000"/>
              </a:lnSpc>
            </a:pPr>
            <a:r>
              <a:rPr kumimoji="1" lang="en-US" altLang="zh-CN" sz="102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检查三表中相关数据是否一致，如利润表中的营业收入与现金流量表中的销售商品、提供劳务收到的现金是否匹配；利润表中的营业成本与资产负债表中的存货是否对应。
通过数据一致性检查，可以发现数据录入错误、账务处理不当等问题，确保财务报表数据的真实性和可靠性。</a:t>
            </a:r>
            <a:endParaRPr kumimoji="1" lang="zh-CN" altLang="en-US"/>
          </a:p>
        </p:txBody>
      </p:sp>
      <p:sp>
        <p:nvSpPr>
          <p:cNvPr id="13" name="标题 1"/>
          <p:cNvSpPr txBox="1"/>
          <p:nvPr/>
        </p:nvSpPr>
        <p:spPr>
          <a:xfrm rot="5400000">
            <a:off x="7698388" y="2244021"/>
            <a:ext cx="4243228" cy="3401356"/>
          </a:xfrm>
          <a:prstGeom prst="hexagon">
            <a:avLst>
              <a:gd name="adj" fmla="val 29010"/>
              <a:gd name="vf" fmla="val 115470"/>
            </a:avLst>
          </a:prstGeom>
          <a:solidFill>
            <a:schemeClr val="bg1"/>
          </a:solidFill>
          <a:ln w="12700" cap="sq">
            <a:solidFill>
              <a:schemeClr val="accent1">
                <a:lumMod val="20000"/>
                <a:lumOff val="80000"/>
              </a:schemeClr>
            </a:solid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rot="5400000">
            <a:off x="7855387" y="2369871"/>
            <a:ext cx="3929230" cy="3149656"/>
          </a:xfrm>
          <a:prstGeom prst="hexagon">
            <a:avLst>
              <a:gd name="adj" fmla="val 29010"/>
              <a:gd name="vf" fmla="val 115470"/>
            </a:avLst>
          </a:prstGeom>
          <a:solidFill>
            <a:schemeClr val="bg1"/>
          </a:solidFill>
          <a:ln w="381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9429516" y="2393323"/>
            <a:ext cx="780972" cy="780972"/>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80 h 720001"/>
              <a:gd name="connsiteX5" fmla="*/ 507383 w 720001"/>
              <a:gd name="connsiteY5" fmla="*/ 72694 h 720001"/>
              <a:gd name="connsiteX6" fmla="*/ 457070 w 720001"/>
              <a:gd name="connsiteY6" fmla="*/ 57166 h 720001"/>
              <a:gd name="connsiteX7" fmla="*/ 405022 w 720001"/>
              <a:gd name="connsiteY7" fmla="*/ 0 h 720001"/>
              <a:gd name="connsiteX8" fmla="*/ 720001 w 720001"/>
              <a:gd name="connsiteY8" fmla="*/ 314979 h 720001"/>
              <a:gd name="connsiteX9" fmla="*/ 405022 w 720001"/>
              <a:gd name="connsiteY9" fmla="*/ 314979 h 720001"/>
              <a:gd name="connsiteX10" fmla="*/ 360000 w 720001"/>
              <a:gd name="connsiteY10" fmla="*/ 0 h 720001"/>
              <a:gd name="connsiteX11" fmla="*/ 360000 w 720001"/>
              <a:gd name="connsiteY11" fmla="*/ 360000 h 720001"/>
              <a:gd name="connsiteX12" fmla="*/ 720000 w 720001"/>
              <a:gd name="connsiteY12" fmla="*/ 360000 h 720001"/>
              <a:gd name="connsiteX13" fmla="*/ 360000 w 720001"/>
              <a:gd name="connsiteY13" fmla="*/ 720001 h 720001"/>
              <a:gd name="connsiteX14" fmla="*/ 0 w 720001"/>
              <a:gd name="connsiteY14" fmla="*/ 360000 h 720001"/>
              <a:gd name="connsiteX15" fmla="*/ 360000 w 720001"/>
              <a:gd name="connsiteY15"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80"/>
                </a:cubicBezTo>
                <a:cubicBezTo>
                  <a:pt x="566806" y="104878"/>
                  <a:pt x="538699" y="85967"/>
                  <a:pt x="507383" y="72694"/>
                </a:cubicBezTo>
                <a:cubicBezTo>
                  <a:pt x="491075" y="65755"/>
                  <a:pt x="474246" y="60637"/>
                  <a:pt x="457070" y="57166"/>
                </a:cubicBezTo>
                <a:close/>
                <a:moveTo>
                  <a:pt x="405022" y="0"/>
                </a:moveTo>
                <a:cubicBezTo>
                  <a:pt x="578950" y="0"/>
                  <a:pt x="720001" y="141051"/>
                  <a:pt x="720001" y="314979"/>
                </a:cubicBezTo>
                <a:lnTo>
                  <a:pt x="405022" y="314979"/>
                </a:lnTo>
                <a:close/>
                <a:moveTo>
                  <a:pt x="360000" y="0"/>
                </a:moveTo>
                <a:lnTo>
                  <a:pt x="360000" y="360000"/>
                </a:lnTo>
                <a:lnTo>
                  <a:pt x="720000" y="360000"/>
                </a:lnTo>
                <a:cubicBezTo>
                  <a:pt x="720000" y="558825"/>
                  <a:pt x="558824" y="720001"/>
                  <a:pt x="360000" y="720001"/>
                </a:cubicBezTo>
                <a:cubicBezTo>
                  <a:pt x="161176" y="720001"/>
                  <a:pt x="0" y="558825"/>
                  <a:pt x="0" y="360000"/>
                </a:cubicBezTo>
                <a:cubicBezTo>
                  <a:pt x="0" y="161176"/>
                  <a:pt x="161176" y="0"/>
                  <a:pt x="360000" y="0"/>
                </a:cubicBezTo>
                <a:close/>
              </a:path>
            </a:pathLst>
          </a:custGeom>
          <a:gradFill>
            <a:gsLst>
              <a:gs pos="0">
                <a:schemeClr val="accent1">
                  <a:alpha val="53000"/>
                </a:schemeClr>
              </a:gs>
              <a:gs pos="100000">
                <a:schemeClr val="bg1">
                  <a:alpha val="0"/>
                </a:schemeClr>
              </a:gs>
            </a:gsLst>
            <a:lin ang="540000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8473438" y="3057729"/>
            <a:ext cx="2693128" cy="510971"/>
          </a:xfrm>
          <a:prstGeom prst="rect">
            <a:avLst/>
          </a:prstGeom>
          <a:noFill/>
          <a:ln>
            <a:noFill/>
          </a:ln>
        </p:spPr>
        <p:txBody>
          <a:bodyPr vert="horz" wrap="square" lIns="0" tIns="0" rIns="0" bIns="0" rtlCol="0" anchor="ctr"/>
          <a:lstStyle/>
          <a:p>
            <a:pPr algn="ctr">
              <a:lnSpc>
                <a:spcPct val="130000"/>
              </a:lnSpc>
            </a:pPr>
            <a:r>
              <a:rPr kumimoji="1" lang="en-US" altLang="zh-CN" sz="16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项目关联性分析</a:t>
            </a:r>
            <a:endParaRPr kumimoji="1" lang="zh-CN" altLang="en-US"/>
          </a:p>
        </p:txBody>
      </p:sp>
      <p:sp>
        <p:nvSpPr>
          <p:cNvPr id="17" name="标题 1"/>
          <p:cNvSpPr txBox="1"/>
          <p:nvPr/>
        </p:nvSpPr>
        <p:spPr>
          <a:xfrm>
            <a:off x="8473438" y="3636354"/>
            <a:ext cx="2693128" cy="1481746"/>
          </a:xfrm>
          <a:prstGeom prst="rect">
            <a:avLst/>
          </a:prstGeom>
          <a:noFill/>
          <a:ln>
            <a:noFill/>
          </a:ln>
        </p:spPr>
        <p:txBody>
          <a:bodyPr vert="horz" wrap="square" lIns="0" tIns="0" rIns="0" bIns="0" rtlCol="0" anchor="t"/>
          <a:lstStyle/>
          <a:p>
            <a:pPr algn="ctr">
              <a:lnSpc>
                <a:spcPct val="150000"/>
              </a:lnSpc>
            </a:pPr>
            <a:r>
              <a:rPr kumimoji="1" lang="en-US" altLang="zh-CN" sz="80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分析三表中各项目之间的关联性，如利润表中的净利润与资产负债表中的未分配利润的关系，现金流量表中的经营活动现金流量与资产负债表中的货币资金的关系。
项目关联性分析有助于深入了解企业财务状况，发现潜在的财务风险，如净利润增加但未分配利润未相应增加，可能意味着企业存在利润分配问题；经营活动现金流量增加但货币资金未相应增加，可能意味着企业资金被挪用或侵占。</a:t>
            </a:r>
            <a:endParaRPr kumimoji="1" lang="zh-CN" altLang="en-US"/>
          </a:p>
        </p:txBody>
      </p:sp>
      <p:sp>
        <p:nvSpPr>
          <p:cNvPr id="18"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数据交叉验证</a:t>
            </a:r>
            <a:endParaRPr kumimoji="1" lang="zh-CN" altLang="en-US"/>
          </a:p>
        </p:txBody>
      </p:sp>
      <p:sp>
        <p:nvSpPr>
          <p:cNvPr id="19"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cxnSp>
        <p:nvCxnSpPr>
          <p:cNvPr id="3" name="标题 1"/>
          <p:cNvCxnSpPr/>
          <p:nvPr/>
        </p:nvCxnSpPr>
        <p:spPr>
          <a:xfrm>
            <a:off x="1187214" y="4218604"/>
            <a:ext cx="2304000" cy="0"/>
          </a:xfrm>
          <a:prstGeom prst="line">
            <a:avLst/>
          </a:prstGeom>
          <a:noFill/>
          <a:ln w="6350" cap="sq">
            <a:gradFill>
              <a:gsLst>
                <a:gs pos="0">
                  <a:schemeClr val="accent1">
                    <a:lumMod val="60000"/>
                    <a:lumOff val="40000"/>
                    <a:alpha val="0"/>
                  </a:schemeClr>
                </a:gs>
                <a:gs pos="50000">
                  <a:schemeClr val="accent1"/>
                </a:gs>
                <a:gs pos="100000">
                  <a:schemeClr val="accent1">
                    <a:lumMod val="60000"/>
                    <a:lumOff val="40000"/>
                    <a:alpha val="0"/>
                  </a:schemeClr>
                </a:gs>
              </a:gsLst>
              <a:lin ang="0" scaled="0"/>
            </a:gradFill>
            <a:miter/>
          </a:ln>
        </p:spPr>
      </p:cxnSp>
      <p:cxnSp>
        <p:nvCxnSpPr>
          <p:cNvPr id="4" name="标题 1"/>
          <p:cNvCxnSpPr/>
          <p:nvPr/>
        </p:nvCxnSpPr>
        <p:spPr>
          <a:xfrm>
            <a:off x="4994825" y="4218604"/>
            <a:ext cx="2196000" cy="0"/>
          </a:xfrm>
          <a:prstGeom prst="line">
            <a:avLst/>
          </a:prstGeom>
          <a:noFill/>
          <a:ln w="6350" cap="sq">
            <a:gradFill>
              <a:gsLst>
                <a:gs pos="0">
                  <a:schemeClr val="accent2">
                    <a:lumMod val="60000"/>
                    <a:lumOff val="40000"/>
                    <a:alpha val="0"/>
                  </a:schemeClr>
                </a:gs>
                <a:gs pos="50000">
                  <a:schemeClr val="accent2"/>
                </a:gs>
                <a:gs pos="100000">
                  <a:schemeClr val="accent2">
                    <a:lumMod val="60000"/>
                    <a:lumOff val="40000"/>
                    <a:alpha val="0"/>
                  </a:schemeClr>
                </a:gs>
              </a:gsLst>
              <a:lin ang="0" scaled="0"/>
            </a:gradFill>
            <a:miter/>
          </a:ln>
        </p:spPr>
      </p:cxnSp>
      <p:cxnSp>
        <p:nvCxnSpPr>
          <p:cNvPr id="5" name="标题 1"/>
          <p:cNvCxnSpPr/>
          <p:nvPr/>
        </p:nvCxnSpPr>
        <p:spPr>
          <a:xfrm>
            <a:off x="8761135" y="4218604"/>
            <a:ext cx="2196000" cy="0"/>
          </a:xfrm>
          <a:prstGeom prst="line">
            <a:avLst/>
          </a:prstGeom>
          <a:noFill/>
          <a:ln w="6350" cap="sq">
            <a:gradFill>
              <a:gsLst>
                <a:gs pos="0">
                  <a:schemeClr val="accent1">
                    <a:lumMod val="60000"/>
                    <a:lumOff val="40000"/>
                    <a:alpha val="0"/>
                  </a:schemeClr>
                </a:gs>
                <a:gs pos="50000">
                  <a:schemeClr val="accent1"/>
                </a:gs>
                <a:gs pos="100000">
                  <a:schemeClr val="accent1">
                    <a:lumMod val="60000"/>
                    <a:lumOff val="40000"/>
                    <a:alpha val="0"/>
                  </a:schemeClr>
                </a:gs>
              </a:gsLst>
              <a:lin ang="0" scaled="0"/>
            </a:gradFill>
            <a:miter/>
          </a:ln>
        </p:spPr>
      </p:cxnSp>
      <p:sp>
        <p:nvSpPr>
          <p:cNvPr id="6" name="标题 1"/>
          <p:cNvSpPr txBox="1"/>
          <p:nvPr/>
        </p:nvSpPr>
        <p:spPr>
          <a:xfrm>
            <a:off x="719214" y="3638190"/>
            <a:ext cx="3240000" cy="360000"/>
          </a:xfrm>
          <a:prstGeom prst="rect">
            <a:avLst/>
          </a:prstGeom>
          <a:noFill/>
          <a:ln w="9525" cap="sq">
            <a:noFill/>
            <a:miter/>
          </a:ln>
        </p:spPr>
        <p:txBody>
          <a:bodyPr vert="horz" wrap="square" lIns="0" tIns="0" rIns="0" bIns="0" rtlCol="0" anchor="ctr"/>
          <a:lstStyle/>
          <a:p>
            <a:pPr algn="ctr">
              <a:lnSpc>
                <a:spcPct val="130000"/>
              </a:lnSpc>
            </a:pPr>
            <a:r>
              <a:rPr kumimoji="1" lang="en-US" altLang="zh-CN" sz="16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利润增长与资产质量关系分析</a:t>
            </a:r>
            <a:endParaRPr kumimoji="1" lang="zh-CN" altLang="en-US"/>
          </a:p>
        </p:txBody>
      </p:sp>
      <p:sp>
        <p:nvSpPr>
          <p:cNvPr id="7" name="标题 1"/>
          <p:cNvSpPr txBox="1"/>
          <p:nvPr/>
        </p:nvSpPr>
        <p:spPr>
          <a:xfrm>
            <a:off x="719214" y="4369283"/>
            <a:ext cx="3240000" cy="1512000"/>
          </a:xfrm>
          <a:prstGeom prst="rect">
            <a:avLst/>
          </a:prstGeom>
          <a:noFill/>
          <a:ln w="9525" cap="sq">
            <a:noFill/>
            <a:miter/>
          </a:ln>
        </p:spPr>
        <p:txBody>
          <a:bodyPr vert="horz" wrap="square" lIns="0" tIns="0" rIns="0" bIns="0" rtlCol="0" anchor="t"/>
          <a:lstStyle/>
          <a:p>
            <a:pPr algn="ctr">
              <a:lnSpc>
                <a:spcPct val="150000"/>
              </a:lnSpc>
            </a:pPr>
            <a:r>
              <a:rPr kumimoji="1" lang="en-US" altLang="zh-CN" sz="118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利润增长是否带动资产质量提升，如企业净利润增加，但应收账款增速远高于营收增速，可能暗示收入虚增或回款风险。
企业应加强应收账款管理，提高回款效率，确保利润增长的同时资产质量也得到提升。</a:t>
            </a:r>
            <a:endParaRPr kumimoji="1" lang="zh-CN" altLang="en-US"/>
          </a:p>
        </p:txBody>
      </p:sp>
      <p:sp>
        <p:nvSpPr>
          <p:cNvPr id="8" name="标题 1"/>
          <p:cNvSpPr txBox="1"/>
          <p:nvPr/>
        </p:nvSpPr>
        <p:spPr>
          <a:xfrm>
            <a:off x="4472825" y="3638190"/>
            <a:ext cx="3240000" cy="360000"/>
          </a:xfrm>
          <a:prstGeom prst="rect">
            <a:avLst/>
          </a:prstGeom>
          <a:noFill/>
          <a:ln w="9525" cap="sq">
            <a:noFill/>
            <a:miter/>
          </a:ln>
        </p:spPr>
        <p:txBody>
          <a:bodyPr vert="horz" wrap="square" lIns="0" tIns="0" rIns="0" bIns="0" rtlCol="0" anchor="ctr"/>
          <a:lstStyle/>
          <a:p>
            <a:pPr algn="ctr">
              <a:lnSpc>
                <a:spcPct val="130000"/>
              </a:lnSpc>
            </a:pPr>
            <a:r>
              <a:rPr kumimoji="1" lang="en-US" altLang="zh-CN" sz="1600">
                <a:ln w="12700">
                  <a:noFill/>
                </a:ln>
                <a:solidFill>
                  <a:srgbClr val="833C0B">
                    <a:alpha val="100000"/>
                  </a:srgbClr>
                </a:solidFill>
                <a:latin typeface="Source Han Sans CN Bold" panose="020B0800000000000000" charset="-122"/>
                <a:ea typeface="Source Han Sans CN Bold" panose="020B0800000000000000" charset="-122"/>
                <a:cs typeface="Source Han Sans CN Bold" panose="020B0800000000000000" charset="-122"/>
              </a:rPr>
              <a:t>现金流与利润真实性关系分析</a:t>
            </a:r>
            <a:endParaRPr kumimoji="1" lang="zh-CN" altLang="en-US"/>
          </a:p>
        </p:txBody>
      </p:sp>
      <p:sp>
        <p:nvSpPr>
          <p:cNvPr id="9" name="标题 1"/>
          <p:cNvSpPr txBox="1"/>
          <p:nvPr/>
        </p:nvSpPr>
        <p:spPr>
          <a:xfrm>
            <a:off x="4472825" y="4369283"/>
            <a:ext cx="3240000" cy="1512000"/>
          </a:xfrm>
          <a:prstGeom prst="rect">
            <a:avLst/>
          </a:prstGeom>
          <a:noFill/>
          <a:ln w="9525" cap="sq">
            <a:noFill/>
            <a:miter/>
          </a:ln>
        </p:spPr>
        <p:txBody>
          <a:bodyPr vert="horz" wrap="square" lIns="0" tIns="0" rIns="0" bIns="0" rtlCol="0" anchor="t"/>
          <a:lstStyle/>
          <a:p>
            <a:pPr algn="ctr">
              <a:lnSpc>
                <a:spcPct val="150000"/>
              </a:lnSpc>
            </a:pPr>
            <a:r>
              <a:rPr kumimoji="1" lang="en-US" altLang="zh-CN" sz="118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现金流是否支持利润真实性，如企业净利润增长，但经营活动现金流量净额下降，可能意味着企业利润质量较低，存在财务操纵嫌疑。
企业应注重经营活动现金流量管理，提高资金使用效率，确保利润增长的同时现金流也保持稳定增长。</a:t>
            </a:r>
            <a:endParaRPr kumimoji="1" lang="zh-CN" altLang="en-US"/>
          </a:p>
        </p:txBody>
      </p:sp>
      <p:sp>
        <p:nvSpPr>
          <p:cNvPr id="10" name="标题 1"/>
          <p:cNvSpPr txBox="1"/>
          <p:nvPr/>
        </p:nvSpPr>
        <p:spPr>
          <a:xfrm>
            <a:off x="8239135" y="3638190"/>
            <a:ext cx="3240000" cy="360000"/>
          </a:xfrm>
          <a:prstGeom prst="rect">
            <a:avLst/>
          </a:prstGeom>
          <a:noFill/>
          <a:ln w="9525" cap="sq">
            <a:noFill/>
            <a:miter/>
          </a:ln>
        </p:spPr>
        <p:txBody>
          <a:bodyPr vert="horz" wrap="square" lIns="0" tIns="0" rIns="0" bIns="0" rtlCol="0" anchor="ctr"/>
          <a:lstStyle/>
          <a:p>
            <a:pPr algn="ctr">
              <a:lnSpc>
                <a:spcPct val="130000"/>
              </a:lnSpc>
            </a:pPr>
            <a:r>
              <a:rPr kumimoji="1" lang="en-US" altLang="zh-CN" sz="16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综合异常定位</a:t>
            </a:r>
            <a:endParaRPr kumimoji="1" lang="zh-CN" altLang="en-US"/>
          </a:p>
        </p:txBody>
      </p:sp>
      <p:sp>
        <p:nvSpPr>
          <p:cNvPr id="11" name="标题 1"/>
          <p:cNvSpPr txBox="1"/>
          <p:nvPr/>
        </p:nvSpPr>
        <p:spPr>
          <a:xfrm>
            <a:off x="8239135" y="4369284"/>
            <a:ext cx="3240000" cy="1512000"/>
          </a:xfrm>
          <a:prstGeom prst="rect">
            <a:avLst/>
          </a:prstGeom>
          <a:noFill/>
          <a:ln w="9525" cap="sq">
            <a:noFill/>
            <a:miter/>
          </a:ln>
        </p:spPr>
        <p:txBody>
          <a:bodyPr vert="horz" wrap="square" lIns="0" tIns="0" rIns="0" bIns="0" rtlCol="0" anchor="t"/>
          <a:lstStyle/>
          <a:p>
            <a:pPr algn="ctr">
              <a:lnSpc>
                <a:spcPct val="150000"/>
              </a:lnSpc>
            </a:pPr>
            <a:r>
              <a:rPr kumimoji="1" lang="en-US" altLang="zh-CN" sz="1025">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综合分析三表数据，定位异常指标，如企业资产负债率过高，但经营活动现金流量净额持续为负，可能意味着企业偿债能力较弱，存在财务风险。
企业应加强财务状况分析，优化资产负债结构，提高偿债能力和资金使用效率，确保企业财务健康稳定发展。</a:t>
            </a:r>
            <a:endParaRPr kumimoji="1" lang="zh-CN" altLang="en-US"/>
          </a:p>
        </p:txBody>
      </p:sp>
      <p:sp>
        <p:nvSpPr>
          <p:cNvPr id="12" name="标题 1"/>
          <p:cNvSpPr txBox="1"/>
          <p:nvPr/>
        </p:nvSpPr>
        <p:spPr>
          <a:xfrm>
            <a:off x="8942049" y="1537893"/>
            <a:ext cx="1834172" cy="1834172"/>
          </a:xfrm>
          <a:custGeom>
            <a:avLst/>
            <a:gdLst/>
            <a:ahLst/>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chemeClr val="accent1">
                  <a:lumMod val="60000"/>
                  <a:lumOff val="40000"/>
                  <a:alpha val="0"/>
                </a:schemeClr>
              </a:gs>
              <a:gs pos="100000">
                <a:schemeClr val="accent1">
                  <a:lumMod val="75000"/>
                  <a:alpha val="20000"/>
                </a:schemeClr>
              </a:gs>
            </a:gsLst>
            <a:lin ang="5400000" scaled="0"/>
          </a:gradFill>
          <a:ln w="12700" cap="sq">
            <a:noFill/>
            <a:miter/>
          </a:ln>
        </p:spPr>
        <p:txBody>
          <a:bodyPr vert="horz" wrap="square" lIns="19050" tIns="19050" rIns="19050" bIns="19050" rtlCol="0" anchor="ctr"/>
          <a:lstStyle/>
          <a:p>
            <a:pPr algn="l">
              <a:lnSpc>
                <a:spcPct val="110000"/>
              </a:lnSpc>
            </a:pPr>
            <a:endParaRPr kumimoji="1" lang="zh-CN" altLang="en-US"/>
          </a:p>
        </p:txBody>
      </p:sp>
      <p:sp>
        <p:nvSpPr>
          <p:cNvPr id="13" name="标题 1"/>
          <p:cNvSpPr txBox="1"/>
          <p:nvPr/>
        </p:nvSpPr>
        <p:spPr>
          <a:xfrm>
            <a:off x="9075169" y="1671013"/>
            <a:ext cx="1567932" cy="1567932"/>
          </a:xfrm>
          <a:custGeom>
            <a:avLst/>
            <a:gdLst/>
            <a:ahLst/>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cap="sq">
            <a:noFill/>
            <a:prstDash val="solid"/>
            <a:miter/>
          </a:ln>
        </p:spPr>
        <p:txBody>
          <a:bodyPr vert="horz" wrap="square" lIns="19050" tIns="19050" rIns="19050" bIns="19050" rtlCol="0" anchor="ctr"/>
          <a:lstStyle/>
          <a:p>
            <a:pPr algn="l">
              <a:lnSpc>
                <a:spcPct val="110000"/>
              </a:lnSpc>
            </a:pPr>
            <a:endParaRPr kumimoji="1" lang="zh-CN" altLang="en-US"/>
          </a:p>
        </p:txBody>
      </p:sp>
      <p:sp>
        <p:nvSpPr>
          <p:cNvPr id="14" name="标题 1"/>
          <p:cNvSpPr txBox="1"/>
          <p:nvPr/>
        </p:nvSpPr>
        <p:spPr>
          <a:xfrm>
            <a:off x="9650450" y="2265782"/>
            <a:ext cx="417370" cy="378394"/>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cap="sq">
            <a:noFill/>
            <a:prstDash val="solid"/>
            <a:miter/>
          </a:ln>
        </p:spPr>
        <p:txBody>
          <a:bodyPr vert="horz" wrap="square" lIns="0" tIns="0" rIns="0" bIns="0" rtlCol="0" anchor="t"/>
          <a:lstStyle/>
          <a:p>
            <a:pPr algn="l">
              <a:lnSpc>
                <a:spcPct val="110000"/>
              </a:lnSpc>
            </a:pPr>
            <a:endParaRPr kumimoji="1" lang="zh-CN" altLang="en-US"/>
          </a:p>
        </p:txBody>
      </p:sp>
      <p:sp>
        <p:nvSpPr>
          <p:cNvPr id="15" name="标题 1"/>
          <p:cNvSpPr txBox="1"/>
          <p:nvPr/>
        </p:nvSpPr>
        <p:spPr>
          <a:xfrm>
            <a:off x="5175739" y="1537893"/>
            <a:ext cx="1834172" cy="1834172"/>
          </a:xfrm>
          <a:custGeom>
            <a:avLst/>
            <a:gdLst/>
            <a:ahLst/>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chemeClr val="accent2">
                  <a:lumMod val="60000"/>
                  <a:lumOff val="40000"/>
                  <a:alpha val="0"/>
                </a:schemeClr>
              </a:gs>
              <a:gs pos="100000">
                <a:schemeClr val="accent2">
                  <a:lumMod val="75000"/>
                  <a:alpha val="20000"/>
                </a:schemeClr>
              </a:gs>
            </a:gsLst>
            <a:lin ang="5400000" scaled="0"/>
          </a:gradFill>
          <a:ln w="12700" cap="sq">
            <a:noFill/>
            <a:miter/>
          </a:ln>
        </p:spPr>
        <p:txBody>
          <a:bodyPr vert="horz" wrap="square" lIns="19050" tIns="19050" rIns="19050" bIns="19050" rtlCol="0" anchor="ctr"/>
          <a:lstStyle/>
          <a:p>
            <a:pPr algn="l">
              <a:lnSpc>
                <a:spcPct val="110000"/>
              </a:lnSpc>
            </a:pPr>
            <a:endParaRPr kumimoji="1" lang="zh-CN" altLang="en-US"/>
          </a:p>
        </p:txBody>
      </p:sp>
      <p:sp>
        <p:nvSpPr>
          <p:cNvPr id="16" name="标题 1"/>
          <p:cNvSpPr txBox="1"/>
          <p:nvPr/>
        </p:nvSpPr>
        <p:spPr>
          <a:xfrm>
            <a:off x="5308859" y="1671013"/>
            <a:ext cx="1567932" cy="1567932"/>
          </a:xfrm>
          <a:custGeom>
            <a:avLst/>
            <a:gdLst/>
            <a:ahLst/>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cap="sq">
            <a:noFill/>
            <a:prstDash val="solid"/>
            <a:miter/>
          </a:ln>
        </p:spPr>
        <p:txBody>
          <a:bodyPr vert="horz" wrap="square" lIns="19050" tIns="19050" rIns="19050" bIns="19050" rtlCol="0" anchor="ctr"/>
          <a:lstStyle/>
          <a:p>
            <a:pPr algn="l">
              <a:lnSpc>
                <a:spcPct val="110000"/>
              </a:lnSpc>
            </a:pPr>
            <a:endParaRPr kumimoji="1" lang="zh-CN" altLang="en-US"/>
          </a:p>
        </p:txBody>
      </p:sp>
      <p:sp>
        <p:nvSpPr>
          <p:cNvPr id="17" name="标题 1"/>
          <p:cNvSpPr txBox="1"/>
          <p:nvPr/>
        </p:nvSpPr>
        <p:spPr>
          <a:xfrm>
            <a:off x="5875420" y="2250070"/>
            <a:ext cx="434810" cy="409818"/>
          </a:xfrm>
          <a:custGeom>
            <a:avLst/>
            <a:gdLst>
              <a:gd name="connsiteX0" fmla="*/ 565749 w 763907"/>
              <a:gd name="connsiteY0" fmla="*/ 529546 h 720000"/>
              <a:gd name="connsiteX1" fmla="*/ 585849 w 763907"/>
              <a:gd name="connsiteY1" fmla="*/ 537865 h 720000"/>
              <a:gd name="connsiteX2" fmla="*/ 698960 w 763907"/>
              <a:gd name="connsiteY2" fmla="*/ 650977 h 720000"/>
              <a:gd name="connsiteX3" fmla="*/ 698960 w 763907"/>
              <a:gd name="connsiteY3" fmla="*/ 691178 h 720000"/>
              <a:gd name="connsiteX4" fmla="*/ 678860 w 763907"/>
              <a:gd name="connsiteY4" fmla="*/ 699521 h 720000"/>
              <a:gd name="connsiteX5" fmla="*/ 658760 w 763907"/>
              <a:gd name="connsiteY5" fmla="*/ 691178 h 720000"/>
              <a:gd name="connsiteX6" fmla="*/ 545648 w 763907"/>
              <a:gd name="connsiteY6" fmla="*/ 578066 h 720000"/>
              <a:gd name="connsiteX7" fmla="*/ 545648 w 763907"/>
              <a:gd name="connsiteY7" fmla="*/ 537865 h 720000"/>
              <a:gd name="connsiteX8" fmla="*/ 565749 w 763907"/>
              <a:gd name="connsiteY8" fmla="*/ 529546 h 720000"/>
              <a:gd name="connsiteX9" fmla="*/ 565749 w 763907"/>
              <a:gd name="connsiteY9" fmla="*/ 359807 h 720000"/>
              <a:gd name="connsiteX10" fmla="*/ 735464 w 763907"/>
              <a:gd name="connsiteY10" fmla="*/ 359807 h 720000"/>
              <a:gd name="connsiteX11" fmla="*/ 763907 w 763907"/>
              <a:gd name="connsiteY11" fmla="*/ 388251 h 720000"/>
              <a:gd name="connsiteX12" fmla="*/ 735464 w 763907"/>
              <a:gd name="connsiteY12" fmla="*/ 416695 h 720000"/>
              <a:gd name="connsiteX13" fmla="*/ 565749 w 763907"/>
              <a:gd name="connsiteY13" fmla="*/ 416695 h 720000"/>
              <a:gd name="connsiteX14" fmla="*/ 537305 w 763907"/>
              <a:gd name="connsiteY14" fmla="*/ 388251 h 720000"/>
              <a:gd name="connsiteX15" fmla="*/ 565749 w 763907"/>
              <a:gd name="connsiteY15" fmla="*/ 359807 h 720000"/>
              <a:gd name="connsiteX16" fmla="*/ 678860 w 763907"/>
              <a:gd name="connsiteY16" fmla="*/ 77005 h 720000"/>
              <a:gd name="connsiteX17" fmla="*/ 698960 w 763907"/>
              <a:gd name="connsiteY17" fmla="*/ 85325 h 720000"/>
              <a:gd name="connsiteX18" fmla="*/ 698960 w 763907"/>
              <a:gd name="connsiteY18" fmla="*/ 125525 h 720000"/>
              <a:gd name="connsiteX19" fmla="*/ 585849 w 763907"/>
              <a:gd name="connsiteY19" fmla="*/ 238636 h 720000"/>
              <a:gd name="connsiteX20" fmla="*/ 565749 w 763907"/>
              <a:gd name="connsiteY20" fmla="*/ 246980 h 720000"/>
              <a:gd name="connsiteX21" fmla="*/ 545648 w 763907"/>
              <a:gd name="connsiteY21" fmla="*/ 238636 h 720000"/>
              <a:gd name="connsiteX22" fmla="*/ 545648 w 763907"/>
              <a:gd name="connsiteY22" fmla="*/ 198436 h 720000"/>
              <a:gd name="connsiteX23" fmla="*/ 658760 w 763907"/>
              <a:gd name="connsiteY23" fmla="*/ 85325 h 720000"/>
              <a:gd name="connsiteX24" fmla="*/ 678860 w 763907"/>
              <a:gd name="connsiteY24" fmla="*/ 77005 h 720000"/>
              <a:gd name="connsiteX25" fmla="*/ 362802 w 763907"/>
              <a:gd name="connsiteY25" fmla="*/ 5 h 720000"/>
              <a:gd name="connsiteX26" fmla="*/ 422012 w 763907"/>
              <a:gd name="connsiteY26" fmla="*/ 16490 h 720000"/>
              <a:gd name="connsiteX27" fmla="*/ 481080 w 763907"/>
              <a:gd name="connsiteY27" fmla="*/ 119457 h 720000"/>
              <a:gd name="connsiteX28" fmla="*/ 481080 w 763907"/>
              <a:gd name="connsiteY28" fmla="*/ 600631 h 720000"/>
              <a:gd name="connsiteX29" fmla="*/ 422012 w 763907"/>
              <a:gd name="connsiteY29" fmla="*/ 703598 h 720000"/>
              <a:gd name="connsiteX30" fmla="*/ 361806 w 763907"/>
              <a:gd name="connsiteY30" fmla="*/ 720000 h 720000"/>
              <a:gd name="connsiteX31" fmla="*/ 303306 w 763907"/>
              <a:gd name="connsiteY31" fmla="*/ 704546 h 720000"/>
              <a:gd name="connsiteX32" fmla="*/ 60870 w 763907"/>
              <a:gd name="connsiteY32" fmla="*/ 568300 h 720000"/>
              <a:gd name="connsiteX33" fmla="*/ 0 w 763907"/>
              <a:gd name="connsiteY33" fmla="*/ 464291 h 720000"/>
              <a:gd name="connsiteX34" fmla="*/ 0 w 763907"/>
              <a:gd name="connsiteY34" fmla="*/ 255702 h 720000"/>
              <a:gd name="connsiteX35" fmla="*/ 60870 w 763907"/>
              <a:gd name="connsiteY35" fmla="*/ 151693 h 720000"/>
              <a:gd name="connsiteX36" fmla="*/ 303306 w 763907"/>
              <a:gd name="connsiteY36" fmla="*/ 15447 h 720000"/>
              <a:gd name="connsiteX37" fmla="*/ 362802 w 763907"/>
              <a:gd name="connsiteY37" fmla="*/ 5 h 720000"/>
            </a:gdLst>
            <a:ahLst/>
            <a:cxnLst/>
            <a:rect l="l" t="t" r="r" b="b"/>
            <a:pathLst>
              <a:path w="763907" h="720000">
                <a:moveTo>
                  <a:pt x="565749" y="529546"/>
                </a:moveTo>
                <a:cubicBezTo>
                  <a:pt x="573025" y="529546"/>
                  <a:pt x="580302" y="532319"/>
                  <a:pt x="585849" y="537865"/>
                </a:cubicBezTo>
                <a:lnTo>
                  <a:pt x="698960" y="650977"/>
                </a:lnTo>
                <a:cubicBezTo>
                  <a:pt x="710054" y="662070"/>
                  <a:pt x="710054" y="680084"/>
                  <a:pt x="698960" y="691178"/>
                </a:cubicBezTo>
                <a:cubicBezTo>
                  <a:pt x="693461" y="696677"/>
                  <a:pt x="686161" y="699521"/>
                  <a:pt x="678860" y="699521"/>
                </a:cubicBezTo>
                <a:cubicBezTo>
                  <a:pt x="671560" y="699521"/>
                  <a:pt x="664259" y="696771"/>
                  <a:pt x="658760" y="691178"/>
                </a:cubicBezTo>
                <a:lnTo>
                  <a:pt x="545648" y="578066"/>
                </a:lnTo>
                <a:cubicBezTo>
                  <a:pt x="534555" y="566973"/>
                  <a:pt x="534555" y="548959"/>
                  <a:pt x="545648" y="537865"/>
                </a:cubicBezTo>
                <a:cubicBezTo>
                  <a:pt x="551195" y="532319"/>
                  <a:pt x="558471" y="529546"/>
                  <a:pt x="565749" y="529546"/>
                </a:cubicBezTo>
                <a:close/>
                <a:moveTo>
                  <a:pt x="565749" y="359807"/>
                </a:moveTo>
                <a:lnTo>
                  <a:pt x="735464" y="359807"/>
                </a:lnTo>
                <a:cubicBezTo>
                  <a:pt x="751202" y="359807"/>
                  <a:pt x="763907" y="372512"/>
                  <a:pt x="763907" y="388251"/>
                </a:cubicBezTo>
                <a:cubicBezTo>
                  <a:pt x="763907" y="403990"/>
                  <a:pt x="751107" y="416695"/>
                  <a:pt x="735464" y="416695"/>
                </a:cubicBezTo>
                <a:lnTo>
                  <a:pt x="565749" y="416695"/>
                </a:lnTo>
                <a:cubicBezTo>
                  <a:pt x="550010" y="416695"/>
                  <a:pt x="537305" y="403990"/>
                  <a:pt x="537305" y="388251"/>
                </a:cubicBezTo>
                <a:cubicBezTo>
                  <a:pt x="537305" y="372512"/>
                  <a:pt x="550010" y="359807"/>
                  <a:pt x="565749" y="359807"/>
                </a:cubicBezTo>
                <a:close/>
                <a:moveTo>
                  <a:pt x="678860" y="77005"/>
                </a:moveTo>
                <a:cubicBezTo>
                  <a:pt x="686137" y="77005"/>
                  <a:pt x="693414" y="79778"/>
                  <a:pt x="698960" y="85325"/>
                </a:cubicBezTo>
                <a:cubicBezTo>
                  <a:pt x="710054" y="96418"/>
                  <a:pt x="710054" y="114432"/>
                  <a:pt x="698960" y="125525"/>
                </a:cubicBezTo>
                <a:lnTo>
                  <a:pt x="585849" y="238636"/>
                </a:lnTo>
                <a:cubicBezTo>
                  <a:pt x="580350" y="244231"/>
                  <a:pt x="573049" y="246980"/>
                  <a:pt x="565749" y="246980"/>
                </a:cubicBezTo>
                <a:cubicBezTo>
                  <a:pt x="558448" y="246980"/>
                  <a:pt x="551147" y="244231"/>
                  <a:pt x="545648" y="238636"/>
                </a:cubicBezTo>
                <a:cubicBezTo>
                  <a:pt x="534555" y="227543"/>
                  <a:pt x="534555" y="209529"/>
                  <a:pt x="545648" y="198436"/>
                </a:cubicBezTo>
                <a:lnTo>
                  <a:pt x="658760" y="85325"/>
                </a:lnTo>
                <a:cubicBezTo>
                  <a:pt x="664306" y="79778"/>
                  <a:pt x="671583" y="77005"/>
                  <a:pt x="678860" y="77005"/>
                </a:cubicBezTo>
                <a:close/>
                <a:moveTo>
                  <a:pt x="362802" y="5"/>
                </a:moveTo>
                <a:cubicBezTo>
                  <a:pt x="383186" y="183"/>
                  <a:pt x="403524" y="5682"/>
                  <a:pt x="422012" y="16490"/>
                </a:cubicBezTo>
                <a:cubicBezTo>
                  <a:pt x="458989" y="38108"/>
                  <a:pt x="481080" y="76601"/>
                  <a:pt x="481080" y="119457"/>
                </a:cubicBezTo>
                <a:lnTo>
                  <a:pt x="481080" y="600631"/>
                </a:lnTo>
                <a:cubicBezTo>
                  <a:pt x="481080" y="643486"/>
                  <a:pt x="458989" y="681980"/>
                  <a:pt x="422012" y="703598"/>
                </a:cubicBezTo>
                <a:cubicBezTo>
                  <a:pt x="403240" y="714501"/>
                  <a:pt x="382475" y="720000"/>
                  <a:pt x="361806" y="720000"/>
                </a:cubicBezTo>
                <a:cubicBezTo>
                  <a:pt x="341706" y="720000"/>
                  <a:pt x="321700" y="714881"/>
                  <a:pt x="303306" y="704546"/>
                </a:cubicBezTo>
                <a:lnTo>
                  <a:pt x="60870" y="568300"/>
                </a:lnTo>
                <a:cubicBezTo>
                  <a:pt x="23324" y="547157"/>
                  <a:pt x="0" y="507336"/>
                  <a:pt x="0" y="464291"/>
                </a:cubicBezTo>
                <a:lnTo>
                  <a:pt x="0" y="255702"/>
                </a:lnTo>
                <a:cubicBezTo>
                  <a:pt x="0" y="212657"/>
                  <a:pt x="23324" y="172742"/>
                  <a:pt x="60870" y="151693"/>
                </a:cubicBezTo>
                <a:lnTo>
                  <a:pt x="303306" y="15447"/>
                </a:lnTo>
                <a:cubicBezTo>
                  <a:pt x="321984" y="4970"/>
                  <a:pt x="342417" y="-173"/>
                  <a:pt x="362802" y="5"/>
                </a:cubicBezTo>
                <a:close/>
              </a:path>
            </a:pathLst>
          </a:custGeom>
          <a:solidFill>
            <a:schemeClr val="bg1"/>
          </a:solidFill>
          <a:ln cap="sq">
            <a:noFill/>
            <a:prstDash val="solid"/>
            <a:miter/>
          </a:ln>
        </p:spPr>
        <p:txBody>
          <a:bodyPr vert="horz" wrap="square" lIns="19050" tIns="19050" rIns="19050" bIns="19050" rtlCol="0" anchor="ctr"/>
          <a:lstStyle/>
          <a:p>
            <a:pPr algn="l">
              <a:lnSpc>
                <a:spcPct val="110000"/>
              </a:lnSpc>
            </a:pPr>
            <a:endParaRPr kumimoji="1" lang="zh-CN" altLang="en-US"/>
          </a:p>
        </p:txBody>
      </p:sp>
      <p:sp>
        <p:nvSpPr>
          <p:cNvPr id="18" name="标题 1"/>
          <p:cNvSpPr txBox="1"/>
          <p:nvPr/>
        </p:nvSpPr>
        <p:spPr>
          <a:xfrm>
            <a:off x="1419879" y="1535644"/>
            <a:ext cx="1838670" cy="1838670"/>
          </a:xfrm>
          <a:custGeom>
            <a:avLst/>
            <a:gdLst/>
            <a:ahLst/>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chemeClr val="accent1">
                  <a:lumMod val="60000"/>
                  <a:lumOff val="40000"/>
                  <a:alpha val="0"/>
                </a:schemeClr>
              </a:gs>
              <a:gs pos="100000">
                <a:schemeClr val="accent1">
                  <a:lumMod val="75000"/>
                  <a:alpha val="20000"/>
                </a:schemeClr>
              </a:gs>
            </a:gsLst>
            <a:lin ang="5400000" scaled="0"/>
          </a:gradFill>
          <a:ln w="12700" cap="sq">
            <a:noFill/>
            <a:miter/>
          </a:ln>
        </p:spPr>
        <p:txBody>
          <a:bodyPr vert="horz" wrap="square" lIns="19050" tIns="19050" rIns="19050" bIns="19050" rtlCol="0" anchor="ctr"/>
          <a:lstStyle/>
          <a:p>
            <a:pPr algn="l">
              <a:lnSpc>
                <a:spcPct val="110000"/>
              </a:lnSpc>
            </a:pPr>
            <a:endParaRPr kumimoji="1" lang="zh-CN" altLang="en-US"/>
          </a:p>
        </p:txBody>
      </p:sp>
      <p:sp>
        <p:nvSpPr>
          <p:cNvPr id="19" name="标题 1"/>
          <p:cNvSpPr txBox="1"/>
          <p:nvPr/>
        </p:nvSpPr>
        <p:spPr>
          <a:xfrm>
            <a:off x="1553326" y="1669091"/>
            <a:ext cx="1571776" cy="1571776"/>
          </a:xfrm>
          <a:custGeom>
            <a:avLst/>
            <a:gdLst/>
            <a:ahLst/>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cap="sq">
            <a:noFill/>
            <a:prstDash val="solid"/>
            <a:miter/>
          </a:ln>
        </p:spPr>
        <p:txBody>
          <a:bodyPr vert="horz" wrap="square" lIns="19050" tIns="19050" rIns="19050" bIns="19050" rtlCol="0" anchor="ctr"/>
          <a:lstStyle/>
          <a:p>
            <a:pPr algn="l">
              <a:lnSpc>
                <a:spcPct val="110000"/>
              </a:lnSpc>
            </a:pPr>
            <a:endParaRPr kumimoji="1" lang="zh-CN" altLang="en-US"/>
          </a:p>
        </p:txBody>
      </p:sp>
      <p:sp>
        <p:nvSpPr>
          <p:cNvPr id="20" name="标题 1"/>
          <p:cNvSpPr txBox="1"/>
          <p:nvPr/>
        </p:nvSpPr>
        <p:spPr>
          <a:xfrm>
            <a:off x="2118956" y="2234721"/>
            <a:ext cx="440517" cy="440517"/>
          </a:xfrm>
          <a:custGeom>
            <a:avLst/>
            <a:gdLst>
              <a:gd name="connsiteX0" fmla="*/ 438553 w 720000"/>
              <a:gd name="connsiteY0" fmla="*/ 189601 h 720000"/>
              <a:gd name="connsiteX1" fmla="*/ 503636 w 720000"/>
              <a:gd name="connsiteY1" fmla="*/ 216365 h 720000"/>
              <a:gd name="connsiteX2" fmla="*/ 503636 w 720000"/>
              <a:gd name="connsiteY2" fmla="*/ 346445 h 720000"/>
              <a:gd name="connsiteX3" fmla="*/ 362260 w 720000"/>
              <a:gd name="connsiteY3" fmla="*/ 487907 h 720000"/>
              <a:gd name="connsiteX4" fmla="*/ 191861 w 720000"/>
              <a:gd name="connsiteY4" fmla="*/ 528226 h 720000"/>
              <a:gd name="connsiteX5" fmla="*/ 232180 w 720000"/>
              <a:gd name="connsiteY5" fmla="*/ 357827 h 720000"/>
              <a:gd name="connsiteX6" fmla="*/ 373556 w 720000"/>
              <a:gd name="connsiteY6" fmla="*/ 216452 h 720000"/>
              <a:gd name="connsiteX7" fmla="*/ 438553 w 720000"/>
              <a:gd name="connsiteY7" fmla="*/ 189601 h 720000"/>
              <a:gd name="connsiteX8" fmla="*/ 438553 w 720000"/>
              <a:gd name="connsiteY8" fmla="*/ 141636 h 720000"/>
              <a:gd name="connsiteX9" fmla="*/ 339581 w 720000"/>
              <a:gd name="connsiteY9" fmla="*/ 182476 h 720000"/>
              <a:gd name="connsiteX10" fmla="*/ 198205 w 720000"/>
              <a:gd name="connsiteY10" fmla="*/ 323852 h 720000"/>
              <a:gd name="connsiteX11" fmla="*/ 141637 w 720000"/>
              <a:gd name="connsiteY11" fmla="*/ 578364 h 720000"/>
              <a:gd name="connsiteX12" fmla="*/ 396149 w 720000"/>
              <a:gd name="connsiteY12" fmla="*/ 521796 h 720000"/>
              <a:gd name="connsiteX13" fmla="*/ 537524 w 720000"/>
              <a:gd name="connsiteY13" fmla="*/ 380420 h 720000"/>
              <a:gd name="connsiteX14" fmla="*/ 537524 w 720000"/>
              <a:gd name="connsiteY14" fmla="*/ 182476 h 720000"/>
              <a:gd name="connsiteX15" fmla="*/ 438553 w 720000"/>
              <a:gd name="connsiteY15" fmla="*/ 141636 h 720000"/>
              <a:gd name="connsiteX16" fmla="*/ 120000 w 720000"/>
              <a:gd name="connsiteY16" fmla="*/ 0 h 720000"/>
              <a:gd name="connsiteX17" fmla="*/ 600000 w 720000"/>
              <a:gd name="connsiteY17" fmla="*/ 0 h 720000"/>
              <a:gd name="connsiteX18" fmla="*/ 720000 w 720000"/>
              <a:gd name="connsiteY18" fmla="*/ 120000 h 720000"/>
              <a:gd name="connsiteX19" fmla="*/ 720000 w 720000"/>
              <a:gd name="connsiteY19" fmla="*/ 600000 h 720000"/>
              <a:gd name="connsiteX20" fmla="*/ 600000 w 720000"/>
              <a:gd name="connsiteY20" fmla="*/ 720000 h 720000"/>
              <a:gd name="connsiteX21" fmla="*/ 120000 w 720000"/>
              <a:gd name="connsiteY21" fmla="*/ 720000 h 720000"/>
              <a:gd name="connsiteX22" fmla="*/ 0 w 720000"/>
              <a:gd name="connsiteY22" fmla="*/ 600000 h 720000"/>
              <a:gd name="connsiteX23" fmla="*/ 0 w 720000"/>
              <a:gd name="connsiteY23" fmla="*/ 120000 h 720000"/>
              <a:gd name="connsiteX24" fmla="*/ 120000 w 720000"/>
              <a:gd name="connsiteY24" fmla="*/ 0 h 720000"/>
            </a:gdLst>
            <a:ahLst/>
            <a:cxnLst/>
            <a:rect l="l" t="t" r="r" b="b"/>
            <a:pathLst>
              <a:path w="720000" h="720000">
                <a:moveTo>
                  <a:pt x="438553" y="189601"/>
                </a:moveTo>
                <a:cubicBezTo>
                  <a:pt x="463230" y="189601"/>
                  <a:pt x="486344" y="199073"/>
                  <a:pt x="503636" y="216365"/>
                </a:cubicBezTo>
                <a:cubicBezTo>
                  <a:pt x="539523" y="252252"/>
                  <a:pt x="539523" y="310557"/>
                  <a:pt x="503636" y="346445"/>
                </a:cubicBezTo>
                <a:lnTo>
                  <a:pt x="362260" y="487907"/>
                </a:lnTo>
                <a:cubicBezTo>
                  <a:pt x="342622" y="507545"/>
                  <a:pt x="266503" y="522665"/>
                  <a:pt x="191861" y="528226"/>
                </a:cubicBezTo>
                <a:cubicBezTo>
                  <a:pt x="197336" y="453584"/>
                  <a:pt x="212456" y="377465"/>
                  <a:pt x="232180" y="357827"/>
                </a:cubicBezTo>
                <a:lnTo>
                  <a:pt x="373556" y="216452"/>
                </a:lnTo>
                <a:cubicBezTo>
                  <a:pt x="390761" y="199073"/>
                  <a:pt x="413875" y="189601"/>
                  <a:pt x="438553" y="189601"/>
                </a:cubicBezTo>
                <a:close/>
                <a:moveTo>
                  <a:pt x="438553" y="141636"/>
                </a:moveTo>
                <a:cubicBezTo>
                  <a:pt x="402666" y="141636"/>
                  <a:pt x="366778" y="155278"/>
                  <a:pt x="339581" y="182476"/>
                </a:cubicBezTo>
                <a:lnTo>
                  <a:pt x="198205" y="323852"/>
                </a:lnTo>
                <a:cubicBezTo>
                  <a:pt x="143723" y="378335"/>
                  <a:pt x="141637" y="578364"/>
                  <a:pt x="141637" y="578364"/>
                </a:cubicBezTo>
                <a:cubicBezTo>
                  <a:pt x="141637" y="578364"/>
                  <a:pt x="341753" y="576278"/>
                  <a:pt x="396149" y="521796"/>
                </a:cubicBezTo>
                <a:lnTo>
                  <a:pt x="537524" y="380420"/>
                </a:lnTo>
                <a:cubicBezTo>
                  <a:pt x="592007" y="325938"/>
                  <a:pt x="592007" y="236872"/>
                  <a:pt x="537524" y="182476"/>
                </a:cubicBezTo>
                <a:cubicBezTo>
                  <a:pt x="510327" y="155191"/>
                  <a:pt x="474440" y="141636"/>
                  <a:pt x="438553" y="141636"/>
                </a:cubicBezTo>
                <a:close/>
                <a:moveTo>
                  <a:pt x="120000" y="0"/>
                </a:moveTo>
                <a:lnTo>
                  <a:pt x="600000" y="0"/>
                </a:lnTo>
                <a:cubicBezTo>
                  <a:pt x="666040" y="0"/>
                  <a:pt x="720000" y="54048"/>
                  <a:pt x="720000" y="120000"/>
                </a:cubicBezTo>
                <a:lnTo>
                  <a:pt x="720000" y="600000"/>
                </a:lnTo>
                <a:cubicBezTo>
                  <a:pt x="720000" y="666039"/>
                  <a:pt x="666040" y="720000"/>
                  <a:pt x="600000" y="720000"/>
                </a:cubicBezTo>
                <a:lnTo>
                  <a:pt x="120000" y="720000"/>
                </a:lnTo>
                <a:cubicBezTo>
                  <a:pt x="53961" y="720000"/>
                  <a:pt x="0" y="666039"/>
                  <a:pt x="0" y="600000"/>
                </a:cubicBezTo>
                <a:lnTo>
                  <a:pt x="0" y="120000"/>
                </a:lnTo>
                <a:cubicBezTo>
                  <a:pt x="0" y="53961"/>
                  <a:pt x="53961" y="0"/>
                  <a:pt x="120000" y="0"/>
                </a:cubicBezTo>
                <a:close/>
              </a:path>
            </a:pathLst>
          </a:custGeom>
          <a:solidFill>
            <a:schemeClr val="bg1"/>
          </a:solidFill>
          <a:ln cap="sq">
            <a:noFill/>
            <a:prstDash val="solid"/>
            <a:miter/>
          </a:ln>
        </p:spPr>
        <p:txBody>
          <a:bodyPr vert="horz" wrap="square" lIns="19050" tIns="19050" rIns="19050" bIns="19050" rtlCol="0" anchor="ctr"/>
          <a:lstStyle/>
          <a:p>
            <a:pPr algn="l">
              <a:lnSpc>
                <a:spcPct val="110000"/>
              </a:lnSpc>
            </a:pPr>
            <a:endParaRPr kumimoji="1" lang="zh-CN" altLang="en-US"/>
          </a:p>
        </p:txBody>
      </p:sp>
      <p:sp>
        <p:nvSpPr>
          <p:cNvPr id="21"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关键逻辑链分析</a:t>
            </a:r>
            <a:endParaRPr kumimoji="1" lang="zh-CN" altLang="en-US"/>
          </a:p>
        </p:txBody>
      </p:sp>
      <p:sp>
        <p:nvSpPr>
          <p:cNvPr id="22"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6"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7"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1257187" y="1276485"/>
            <a:ext cx="2291728" cy="2293154"/>
          </a:xfrm>
          <a:custGeom>
            <a:avLst/>
            <a:gdLst>
              <a:gd name="T0" fmla="*/ 423 w 674"/>
              <a:gd name="T1" fmla="*/ 48 h 674"/>
              <a:gd name="T2" fmla="*/ 626 w 674"/>
              <a:gd name="T3" fmla="*/ 250 h 674"/>
              <a:gd name="T4" fmla="*/ 626 w 674"/>
              <a:gd name="T5" fmla="*/ 424 h 674"/>
              <a:gd name="T6" fmla="*/ 423 w 674"/>
              <a:gd name="T7" fmla="*/ 626 h 674"/>
              <a:gd name="T8" fmla="*/ 250 w 674"/>
              <a:gd name="T9" fmla="*/ 626 h 674"/>
              <a:gd name="T10" fmla="*/ 48 w 674"/>
              <a:gd name="T11" fmla="*/ 424 h 674"/>
              <a:gd name="T12" fmla="*/ 48 w 674"/>
              <a:gd name="T13" fmla="*/ 250 h 674"/>
              <a:gd name="T14" fmla="*/ 250 w 674"/>
              <a:gd name="T15" fmla="*/ 48 h 674"/>
              <a:gd name="T16" fmla="*/ 423 w 674"/>
              <a:gd name="T17" fmla="*/ 48 h 674"/>
            </a:gdLst>
            <a:ahLst/>
            <a:cxnLst/>
            <a:rect l="0" t="0" r="r" b="b"/>
            <a:pathLst>
              <a:path w="674" h="674">
                <a:moveTo>
                  <a:pt x="423" y="48"/>
                </a:moveTo>
                <a:cubicBezTo>
                  <a:pt x="626" y="250"/>
                  <a:pt x="626" y="250"/>
                  <a:pt x="626" y="250"/>
                </a:cubicBezTo>
                <a:cubicBezTo>
                  <a:pt x="674" y="298"/>
                  <a:pt x="674" y="376"/>
                  <a:pt x="626" y="424"/>
                </a:cubicBezTo>
                <a:cubicBezTo>
                  <a:pt x="423" y="626"/>
                  <a:pt x="423" y="626"/>
                  <a:pt x="423" y="626"/>
                </a:cubicBezTo>
                <a:cubicBezTo>
                  <a:pt x="375" y="674"/>
                  <a:pt x="298" y="674"/>
                  <a:pt x="250" y="626"/>
                </a:cubicBezTo>
                <a:cubicBezTo>
                  <a:pt x="48" y="424"/>
                  <a:pt x="48" y="424"/>
                  <a:pt x="48" y="424"/>
                </a:cubicBezTo>
                <a:cubicBezTo>
                  <a:pt x="0" y="376"/>
                  <a:pt x="0" y="298"/>
                  <a:pt x="48" y="250"/>
                </a:cubicBezTo>
                <a:cubicBezTo>
                  <a:pt x="250" y="48"/>
                  <a:pt x="250" y="48"/>
                  <a:pt x="250" y="48"/>
                </a:cubicBezTo>
                <a:cubicBezTo>
                  <a:pt x="298" y="0"/>
                  <a:pt x="375" y="0"/>
                  <a:pt x="423" y="48"/>
                </a:cubicBezTo>
                <a:close/>
              </a:path>
            </a:pathLst>
          </a:custGeom>
          <a:gradFill>
            <a:gsLst>
              <a:gs pos="0">
                <a:schemeClr val="accent1"/>
              </a:gs>
              <a:gs pos="100000">
                <a:schemeClr val="accent1">
                  <a:lumMod val="60000"/>
                  <a:lumOff val="40000"/>
                  <a:alpha val="100000"/>
                </a:schemeClr>
              </a:gs>
            </a:gsLst>
            <a:lin ang="13500000" scaled="0"/>
          </a:gradFill>
          <a:ln cap="sq">
            <a:noFill/>
            <a:prstDash val="solid"/>
          </a:ln>
          <a:effectLst>
            <a:outerShdw blurRad="330200" dist="241300" dir="10800000" sx="95000" sy="95000" algn="r" rotWithShape="0">
              <a:schemeClr val="accent1">
                <a:lumMod val="50000"/>
                <a:alpha val="3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3103752" y="1842067"/>
            <a:ext cx="741758" cy="741758"/>
          </a:xfrm>
          <a:prstGeom prst="ellipse">
            <a:avLst/>
          </a:prstGeom>
          <a:solidFill>
            <a:schemeClr val="bg1">
              <a:lumMod val="95000"/>
            </a:schemeClr>
          </a:solidFill>
          <a:ln w="19050" cap="sq">
            <a:solidFill>
              <a:schemeClr val="bg1"/>
            </a:solidFill>
            <a:miter/>
          </a:ln>
          <a:effectLst>
            <a:outerShdw blurRad="787400" sx="98000" sy="98000" algn="ctr" rotWithShape="0">
              <a:schemeClr val="tx1">
                <a:alpha val="1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rot="338553">
            <a:off x="3082034" y="1856433"/>
            <a:ext cx="558993" cy="772904"/>
          </a:xfrm>
          <a:custGeom>
            <a:avLst/>
            <a:gdLst>
              <a:gd name="connsiteX0" fmla="*/ 106913 w 404361"/>
              <a:gd name="connsiteY0" fmla="*/ 0 h 631051"/>
              <a:gd name="connsiteX1" fmla="*/ 113439 w 404361"/>
              <a:gd name="connsiteY1" fmla="*/ 6498 h 631051"/>
              <a:gd name="connsiteX2" fmla="*/ 281954 w 404361"/>
              <a:gd name="connsiteY2" fmla="*/ 174288 h 631051"/>
              <a:gd name="connsiteX3" fmla="*/ 373759 w 404361"/>
              <a:gd name="connsiteY3" fmla="*/ 627857 h 631051"/>
              <a:gd name="connsiteX4" fmla="*/ 372148 w 404361"/>
              <a:gd name="connsiteY4" fmla="*/ 630923 h 631051"/>
              <a:gd name="connsiteX5" fmla="*/ 370879 w 404361"/>
              <a:gd name="connsiteY5" fmla="*/ 631051 h 631051"/>
              <a:gd name="connsiteX6" fmla="*/ 0 w 404361"/>
              <a:gd name="connsiteY6" fmla="*/ 260172 h 631051"/>
              <a:gd name="connsiteX7" fmla="*/ 63340 w 404361"/>
              <a:gd name="connsiteY7" fmla="*/ 52810 h 631051"/>
            </a:gdLst>
            <a:ahLst/>
            <a:cxnLst/>
            <a:rect l="l" t="t" r="r" b="b"/>
            <a:pathLst>
              <a:path w="404361" h="631051">
                <a:moveTo>
                  <a:pt x="106913" y="0"/>
                </a:moveTo>
                <a:lnTo>
                  <a:pt x="113439" y="6498"/>
                </a:lnTo>
                <a:cubicBezTo>
                  <a:pt x="281954" y="174288"/>
                  <a:pt x="281954" y="174288"/>
                  <a:pt x="281954" y="174288"/>
                </a:cubicBezTo>
                <a:cubicBezTo>
                  <a:pt x="404361" y="296771"/>
                  <a:pt x="434963" y="476667"/>
                  <a:pt x="373759" y="627857"/>
                </a:cubicBezTo>
                <a:lnTo>
                  <a:pt x="372148" y="630923"/>
                </a:lnTo>
                <a:lnTo>
                  <a:pt x="370879" y="631051"/>
                </a:lnTo>
                <a:cubicBezTo>
                  <a:pt x="166048" y="631051"/>
                  <a:pt x="0" y="465003"/>
                  <a:pt x="0" y="260172"/>
                </a:cubicBezTo>
                <a:cubicBezTo>
                  <a:pt x="0" y="183361"/>
                  <a:pt x="23351" y="112003"/>
                  <a:pt x="63340" y="52810"/>
                </a:cubicBezTo>
                <a:close/>
              </a:path>
            </a:pathLst>
          </a:custGeom>
          <a:gradFill>
            <a:gsLst>
              <a:gs pos="0">
                <a:schemeClr val="accent3">
                  <a:alpha val="100000"/>
                </a:schemeClr>
              </a:gs>
              <a:gs pos="100000">
                <a:schemeClr val="accent3">
                  <a:lumMod val="60000"/>
                  <a:lumOff val="40000"/>
                </a:schemeClr>
              </a:gs>
            </a:gsLst>
            <a:lin ang="13500000" scaled="0"/>
          </a:gradFill>
          <a:ln cap="sq">
            <a:noFill/>
            <a:prstDash val="solid"/>
          </a:ln>
          <a:effectLst>
            <a:outerShdw blurRad="330200" dist="241300" dir="10800000" sx="95000" sy="95000" algn="r" rotWithShape="0">
              <a:schemeClr val="accent1">
                <a:lumMod val="50000"/>
                <a:alpha val="3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4472940" y="3781982"/>
            <a:ext cx="3119120" cy="569038"/>
          </a:xfrm>
          <a:prstGeom prst="rect">
            <a:avLst/>
          </a:prstGeom>
          <a:noFill/>
          <a:ln cap="sq">
            <a:noFill/>
          </a:ln>
          <a:effectLst/>
        </p:spPr>
        <p:txBody>
          <a:bodyPr vert="horz" wrap="square" lIns="64008" tIns="32004" rIns="64008" bIns="32004" rtlCol="0" anchor="ctr"/>
          <a:lstStyle/>
          <a:p>
            <a:pPr algn="ctr">
              <a:lnSpc>
                <a:spcPct val="130000"/>
              </a:lnSpc>
            </a:pPr>
            <a:r>
              <a:rPr kumimoji="1" lang="en-US" altLang="zh-CN" sz="16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财务操纵迹象识别</a:t>
            </a:r>
            <a:endParaRPr kumimoji="1" lang="zh-CN" altLang="en-US"/>
          </a:p>
        </p:txBody>
      </p:sp>
      <p:sp>
        <p:nvSpPr>
          <p:cNvPr id="7" name="标题 1"/>
          <p:cNvSpPr txBox="1"/>
          <p:nvPr/>
        </p:nvSpPr>
        <p:spPr>
          <a:xfrm>
            <a:off x="4867162" y="1276485"/>
            <a:ext cx="2291728" cy="2293154"/>
          </a:xfrm>
          <a:custGeom>
            <a:avLst/>
            <a:gdLst>
              <a:gd name="T0" fmla="*/ 423 w 674"/>
              <a:gd name="T1" fmla="*/ 48 h 674"/>
              <a:gd name="T2" fmla="*/ 626 w 674"/>
              <a:gd name="T3" fmla="*/ 250 h 674"/>
              <a:gd name="T4" fmla="*/ 626 w 674"/>
              <a:gd name="T5" fmla="*/ 424 h 674"/>
              <a:gd name="T6" fmla="*/ 423 w 674"/>
              <a:gd name="T7" fmla="*/ 626 h 674"/>
              <a:gd name="T8" fmla="*/ 250 w 674"/>
              <a:gd name="T9" fmla="*/ 626 h 674"/>
              <a:gd name="T10" fmla="*/ 48 w 674"/>
              <a:gd name="T11" fmla="*/ 424 h 674"/>
              <a:gd name="T12" fmla="*/ 48 w 674"/>
              <a:gd name="T13" fmla="*/ 250 h 674"/>
              <a:gd name="T14" fmla="*/ 250 w 674"/>
              <a:gd name="T15" fmla="*/ 48 h 674"/>
              <a:gd name="T16" fmla="*/ 423 w 674"/>
              <a:gd name="T17" fmla="*/ 48 h 674"/>
            </a:gdLst>
            <a:ahLst/>
            <a:cxnLst/>
            <a:rect l="0" t="0" r="r" b="b"/>
            <a:pathLst>
              <a:path w="674" h="674">
                <a:moveTo>
                  <a:pt x="423" y="48"/>
                </a:moveTo>
                <a:cubicBezTo>
                  <a:pt x="626" y="250"/>
                  <a:pt x="626" y="250"/>
                  <a:pt x="626" y="250"/>
                </a:cubicBezTo>
                <a:cubicBezTo>
                  <a:pt x="674" y="298"/>
                  <a:pt x="674" y="376"/>
                  <a:pt x="626" y="424"/>
                </a:cubicBezTo>
                <a:cubicBezTo>
                  <a:pt x="423" y="626"/>
                  <a:pt x="423" y="626"/>
                  <a:pt x="423" y="626"/>
                </a:cubicBezTo>
                <a:cubicBezTo>
                  <a:pt x="375" y="674"/>
                  <a:pt x="298" y="674"/>
                  <a:pt x="250" y="626"/>
                </a:cubicBezTo>
                <a:cubicBezTo>
                  <a:pt x="48" y="424"/>
                  <a:pt x="48" y="424"/>
                  <a:pt x="48" y="424"/>
                </a:cubicBezTo>
                <a:cubicBezTo>
                  <a:pt x="0" y="376"/>
                  <a:pt x="0" y="298"/>
                  <a:pt x="48" y="250"/>
                </a:cubicBezTo>
                <a:cubicBezTo>
                  <a:pt x="250" y="48"/>
                  <a:pt x="250" y="48"/>
                  <a:pt x="250" y="48"/>
                </a:cubicBezTo>
                <a:cubicBezTo>
                  <a:pt x="298" y="0"/>
                  <a:pt x="375" y="0"/>
                  <a:pt x="423" y="48"/>
                </a:cubicBezTo>
                <a:close/>
              </a:path>
            </a:pathLst>
          </a:custGeom>
          <a:gradFill>
            <a:gsLst>
              <a:gs pos="0">
                <a:schemeClr val="accent2"/>
              </a:gs>
              <a:gs pos="100000">
                <a:schemeClr val="accent2">
                  <a:lumMod val="60000"/>
                  <a:lumOff val="40000"/>
                  <a:alpha val="100000"/>
                </a:schemeClr>
              </a:gs>
            </a:gsLst>
            <a:lin ang="13500000" scaled="0"/>
          </a:gradFill>
          <a:ln cap="sq">
            <a:noFill/>
          </a:ln>
          <a:effectLst>
            <a:outerShdw blurRad="330200" dist="241300" dir="10800000" sx="95000" sy="95000" algn="r" rotWithShape="0">
              <a:schemeClr val="accent2">
                <a:lumMod val="50000"/>
                <a:alpha val="3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6713727" y="1842067"/>
            <a:ext cx="741758" cy="741758"/>
          </a:xfrm>
          <a:prstGeom prst="ellipse">
            <a:avLst/>
          </a:prstGeom>
          <a:solidFill>
            <a:schemeClr val="bg1">
              <a:lumMod val="95000"/>
              <a:alpha val="70000"/>
            </a:schemeClr>
          </a:solidFill>
          <a:ln w="19050" cap="sq">
            <a:solidFill>
              <a:schemeClr val="bg1"/>
            </a:solidFill>
            <a:miter/>
          </a:ln>
          <a:effectLst>
            <a:outerShdw blurRad="787400" sx="98000" sy="98000" algn="ctr" rotWithShape="0">
              <a:schemeClr val="tx1">
                <a:alpha val="1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rot="338553">
            <a:off x="6692009" y="1856433"/>
            <a:ext cx="558993" cy="772904"/>
          </a:xfrm>
          <a:custGeom>
            <a:avLst/>
            <a:gdLst>
              <a:gd name="connsiteX0" fmla="*/ 106913 w 404361"/>
              <a:gd name="connsiteY0" fmla="*/ 0 h 631051"/>
              <a:gd name="connsiteX1" fmla="*/ 113439 w 404361"/>
              <a:gd name="connsiteY1" fmla="*/ 6498 h 631051"/>
              <a:gd name="connsiteX2" fmla="*/ 281954 w 404361"/>
              <a:gd name="connsiteY2" fmla="*/ 174288 h 631051"/>
              <a:gd name="connsiteX3" fmla="*/ 373759 w 404361"/>
              <a:gd name="connsiteY3" fmla="*/ 627857 h 631051"/>
              <a:gd name="connsiteX4" fmla="*/ 372148 w 404361"/>
              <a:gd name="connsiteY4" fmla="*/ 630923 h 631051"/>
              <a:gd name="connsiteX5" fmla="*/ 370879 w 404361"/>
              <a:gd name="connsiteY5" fmla="*/ 631051 h 631051"/>
              <a:gd name="connsiteX6" fmla="*/ 0 w 404361"/>
              <a:gd name="connsiteY6" fmla="*/ 260172 h 631051"/>
              <a:gd name="connsiteX7" fmla="*/ 63340 w 404361"/>
              <a:gd name="connsiteY7" fmla="*/ 52810 h 631051"/>
            </a:gdLst>
            <a:ahLst/>
            <a:cxnLst/>
            <a:rect l="l" t="t" r="r" b="b"/>
            <a:pathLst>
              <a:path w="404361" h="631051">
                <a:moveTo>
                  <a:pt x="106913" y="0"/>
                </a:moveTo>
                <a:lnTo>
                  <a:pt x="113439" y="6498"/>
                </a:lnTo>
                <a:cubicBezTo>
                  <a:pt x="281954" y="174288"/>
                  <a:pt x="281954" y="174288"/>
                  <a:pt x="281954" y="174288"/>
                </a:cubicBezTo>
                <a:cubicBezTo>
                  <a:pt x="404361" y="296771"/>
                  <a:pt x="434963" y="476667"/>
                  <a:pt x="373759" y="627857"/>
                </a:cubicBezTo>
                <a:lnTo>
                  <a:pt x="372148" y="630923"/>
                </a:lnTo>
                <a:lnTo>
                  <a:pt x="370879" y="631051"/>
                </a:lnTo>
                <a:cubicBezTo>
                  <a:pt x="166048" y="631051"/>
                  <a:pt x="0" y="465003"/>
                  <a:pt x="0" y="260172"/>
                </a:cubicBezTo>
                <a:cubicBezTo>
                  <a:pt x="0" y="183361"/>
                  <a:pt x="23351" y="112003"/>
                  <a:pt x="63340" y="52810"/>
                </a:cubicBezTo>
                <a:close/>
              </a:path>
            </a:pathLst>
          </a:custGeom>
          <a:gradFill>
            <a:gsLst>
              <a:gs pos="0">
                <a:schemeClr val="accent2"/>
              </a:gs>
              <a:gs pos="100000">
                <a:schemeClr val="accent2">
                  <a:lumMod val="60000"/>
                  <a:lumOff val="40000"/>
                  <a:alpha val="100000"/>
                </a:schemeClr>
              </a:gs>
            </a:gsLst>
            <a:lin ang="13500000" scaled="0"/>
          </a:gradFill>
          <a:ln cap="sq">
            <a:noFill/>
          </a:ln>
          <a:effectLst>
            <a:outerShdw blurRad="330200" dist="241300" dir="10800000" sx="95000" sy="95000" algn="r" rotWithShape="0">
              <a:schemeClr val="accent2">
                <a:lumMod val="50000"/>
                <a:alpha val="3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a:off x="8105775" y="3781982"/>
            <a:ext cx="3070225" cy="569038"/>
          </a:xfrm>
          <a:prstGeom prst="rect">
            <a:avLst/>
          </a:prstGeom>
          <a:noFill/>
          <a:ln cap="sq">
            <a:noFill/>
          </a:ln>
          <a:effectLst/>
        </p:spPr>
        <p:txBody>
          <a:bodyPr vert="horz" wrap="square" lIns="64008" tIns="32004" rIns="64008" bIns="32004" rtlCol="0" anchor="ctr"/>
          <a:lstStyle/>
          <a:p>
            <a:pPr algn="ctr">
              <a:lnSpc>
                <a:spcPct val="130000"/>
              </a:lnSpc>
            </a:pPr>
            <a:r>
              <a:rPr kumimoji="1" lang="en-US" altLang="zh-CN" sz="16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数据敏感性训练</a:t>
            </a:r>
            <a:endParaRPr kumimoji="1" lang="zh-CN" altLang="en-US"/>
          </a:p>
        </p:txBody>
      </p:sp>
      <p:sp>
        <p:nvSpPr>
          <p:cNvPr id="11" name="标题 1"/>
          <p:cNvSpPr txBox="1"/>
          <p:nvPr/>
        </p:nvSpPr>
        <p:spPr>
          <a:xfrm>
            <a:off x="8477137" y="1276485"/>
            <a:ext cx="2291728" cy="2293154"/>
          </a:xfrm>
          <a:custGeom>
            <a:avLst/>
            <a:gdLst>
              <a:gd name="T0" fmla="*/ 423 w 674"/>
              <a:gd name="T1" fmla="*/ 48 h 674"/>
              <a:gd name="T2" fmla="*/ 626 w 674"/>
              <a:gd name="T3" fmla="*/ 250 h 674"/>
              <a:gd name="T4" fmla="*/ 626 w 674"/>
              <a:gd name="T5" fmla="*/ 424 h 674"/>
              <a:gd name="T6" fmla="*/ 423 w 674"/>
              <a:gd name="T7" fmla="*/ 626 h 674"/>
              <a:gd name="T8" fmla="*/ 250 w 674"/>
              <a:gd name="T9" fmla="*/ 626 h 674"/>
              <a:gd name="T10" fmla="*/ 48 w 674"/>
              <a:gd name="T11" fmla="*/ 424 h 674"/>
              <a:gd name="T12" fmla="*/ 48 w 674"/>
              <a:gd name="T13" fmla="*/ 250 h 674"/>
              <a:gd name="T14" fmla="*/ 250 w 674"/>
              <a:gd name="T15" fmla="*/ 48 h 674"/>
              <a:gd name="T16" fmla="*/ 423 w 674"/>
              <a:gd name="T17" fmla="*/ 48 h 674"/>
            </a:gdLst>
            <a:ahLst/>
            <a:cxnLst/>
            <a:rect l="0" t="0" r="r" b="b"/>
            <a:pathLst>
              <a:path w="674" h="674">
                <a:moveTo>
                  <a:pt x="423" y="48"/>
                </a:moveTo>
                <a:cubicBezTo>
                  <a:pt x="626" y="250"/>
                  <a:pt x="626" y="250"/>
                  <a:pt x="626" y="250"/>
                </a:cubicBezTo>
                <a:cubicBezTo>
                  <a:pt x="674" y="298"/>
                  <a:pt x="674" y="376"/>
                  <a:pt x="626" y="424"/>
                </a:cubicBezTo>
                <a:cubicBezTo>
                  <a:pt x="423" y="626"/>
                  <a:pt x="423" y="626"/>
                  <a:pt x="423" y="626"/>
                </a:cubicBezTo>
                <a:cubicBezTo>
                  <a:pt x="375" y="674"/>
                  <a:pt x="298" y="674"/>
                  <a:pt x="250" y="626"/>
                </a:cubicBezTo>
                <a:cubicBezTo>
                  <a:pt x="48" y="424"/>
                  <a:pt x="48" y="424"/>
                  <a:pt x="48" y="424"/>
                </a:cubicBezTo>
                <a:cubicBezTo>
                  <a:pt x="0" y="376"/>
                  <a:pt x="0" y="298"/>
                  <a:pt x="48" y="250"/>
                </a:cubicBezTo>
                <a:cubicBezTo>
                  <a:pt x="250" y="48"/>
                  <a:pt x="250" y="48"/>
                  <a:pt x="250" y="48"/>
                </a:cubicBezTo>
                <a:cubicBezTo>
                  <a:pt x="298" y="0"/>
                  <a:pt x="375" y="0"/>
                  <a:pt x="423" y="48"/>
                </a:cubicBezTo>
                <a:close/>
              </a:path>
            </a:pathLst>
          </a:custGeom>
          <a:gradFill>
            <a:gsLst>
              <a:gs pos="0">
                <a:schemeClr val="accent1">
                  <a:alpha val="100000"/>
                </a:schemeClr>
              </a:gs>
              <a:gs pos="100000">
                <a:schemeClr val="accent1">
                  <a:lumMod val="60000"/>
                  <a:lumOff val="40000"/>
                  <a:alpha val="100000"/>
                </a:schemeClr>
              </a:gs>
            </a:gsLst>
            <a:lin ang="13500000" scaled="0"/>
          </a:gradFill>
          <a:ln cap="sq">
            <a:noFill/>
            <a:prstDash val="solid"/>
          </a:ln>
          <a:effectLst>
            <a:outerShdw blurRad="330200" dist="241300" dir="10800000" sx="95000" sy="95000" algn="r" rotWithShape="0">
              <a:schemeClr val="accent3">
                <a:lumMod val="50000"/>
                <a:alpha val="3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10323702" y="1842067"/>
            <a:ext cx="741758" cy="741758"/>
          </a:xfrm>
          <a:prstGeom prst="ellipse">
            <a:avLst/>
          </a:prstGeom>
          <a:solidFill>
            <a:schemeClr val="bg1">
              <a:lumMod val="95000"/>
            </a:schemeClr>
          </a:solidFill>
          <a:ln w="19050" cap="sq">
            <a:solidFill>
              <a:schemeClr val="bg1"/>
            </a:solidFill>
            <a:miter/>
          </a:ln>
          <a:effectLst>
            <a:outerShdw blurRad="787400" sx="98000" sy="98000" algn="ctr" rotWithShape="0">
              <a:schemeClr val="tx1">
                <a:alpha val="1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3" name="标题 1"/>
          <p:cNvSpPr txBox="1"/>
          <p:nvPr/>
        </p:nvSpPr>
        <p:spPr>
          <a:xfrm rot="338553">
            <a:off x="10301984" y="1856433"/>
            <a:ext cx="558993" cy="772904"/>
          </a:xfrm>
          <a:custGeom>
            <a:avLst/>
            <a:gdLst>
              <a:gd name="connsiteX0" fmla="*/ 106913 w 404361"/>
              <a:gd name="connsiteY0" fmla="*/ 0 h 631051"/>
              <a:gd name="connsiteX1" fmla="*/ 113439 w 404361"/>
              <a:gd name="connsiteY1" fmla="*/ 6498 h 631051"/>
              <a:gd name="connsiteX2" fmla="*/ 281954 w 404361"/>
              <a:gd name="connsiteY2" fmla="*/ 174288 h 631051"/>
              <a:gd name="connsiteX3" fmla="*/ 373759 w 404361"/>
              <a:gd name="connsiteY3" fmla="*/ 627857 h 631051"/>
              <a:gd name="connsiteX4" fmla="*/ 372148 w 404361"/>
              <a:gd name="connsiteY4" fmla="*/ 630923 h 631051"/>
              <a:gd name="connsiteX5" fmla="*/ 370879 w 404361"/>
              <a:gd name="connsiteY5" fmla="*/ 631051 h 631051"/>
              <a:gd name="connsiteX6" fmla="*/ 0 w 404361"/>
              <a:gd name="connsiteY6" fmla="*/ 260172 h 631051"/>
              <a:gd name="connsiteX7" fmla="*/ 63340 w 404361"/>
              <a:gd name="connsiteY7" fmla="*/ 52810 h 631051"/>
            </a:gdLst>
            <a:ahLst/>
            <a:cxnLst/>
            <a:rect l="l" t="t" r="r" b="b"/>
            <a:pathLst>
              <a:path w="404361" h="631051">
                <a:moveTo>
                  <a:pt x="106913" y="0"/>
                </a:moveTo>
                <a:lnTo>
                  <a:pt x="113439" y="6498"/>
                </a:lnTo>
                <a:cubicBezTo>
                  <a:pt x="281954" y="174288"/>
                  <a:pt x="281954" y="174288"/>
                  <a:pt x="281954" y="174288"/>
                </a:cubicBezTo>
                <a:cubicBezTo>
                  <a:pt x="404361" y="296771"/>
                  <a:pt x="434963" y="476667"/>
                  <a:pt x="373759" y="627857"/>
                </a:cubicBezTo>
                <a:lnTo>
                  <a:pt x="372148" y="630923"/>
                </a:lnTo>
                <a:lnTo>
                  <a:pt x="370879" y="631051"/>
                </a:lnTo>
                <a:cubicBezTo>
                  <a:pt x="166048" y="631051"/>
                  <a:pt x="0" y="465003"/>
                  <a:pt x="0" y="260172"/>
                </a:cubicBezTo>
                <a:cubicBezTo>
                  <a:pt x="0" y="183361"/>
                  <a:pt x="23351" y="112003"/>
                  <a:pt x="63340" y="52810"/>
                </a:cubicBezTo>
                <a:close/>
              </a:path>
            </a:pathLst>
          </a:custGeom>
          <a:gradFill>
            <a:gsLst>
              <a:gs pos="0">
                <a:schemeClr val="accent3">
                  <a:alpha val="100000"/>
                </a:schemeClr>
              </a:gs>
              <a:gs pos="100000">
                <a:schemeClr val="accent3">
                  <a:lumMod val="60000"/>
                  <a:lumOff val="40000"/>
                </a:schemeClr>
              </a:gs>
            </a:gsLst>
            <a:lin ang="13500000" scaled="0"/>
          </a:gradFill>
          <a:ln cap="sq">
            <a:noFill/>
            <a:prstDash val="solid"/>
          </a:ln>
          <a:effectLst>
            <a:outerShdw blurRad="330200" dist="241300" dir="10800000" sx="95000" sy="95000" algn="r" rotWithShape="0">
              <a:schemeClr val="accent3">
                <a:lumMod val="50000"/>
                <a:alpha val="3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885825" y="3781982"/>
            <a:ext cx="3106420" cy="569038"/>
          </a:xfrm>
          <a:prstGeom prst="rect">
            <a:avLst/>
          </a:prstGeom>
          <a:noFill/>
          <a:ln cap="sq">
            <a:noFill/>
          </a:ln>
          <a:effectLst/>
        </p:spPr>
        <p:txBody>
          <a:bodyPr vert="horz" wrap="square" lIns="64008" tIns="32004" rIns="64008" bIns="32004" rtlCol="0" anchor="ctr"/>
          <a:lstStyle/>
          <a:p>
            <a:pPr algn="ctr">
              <a:lnSpc>
                <a:spcPct val="130000"/>
              </a:lnSpc>
            </a:pPr>
            <a:r>
              <a:rPr kumimoji="1" lang="en-US" altLang="zh-CN" sz="16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业财融合思维</a:t>
            </a:r>
            <a:endParaRPr kumimoji="1" lang="zh-CN" altLang="en-US"/>
          </a:p>
        </p:txBody>
      </p:sp>
      <p:sp>
        <p:nvSpPr>
          <p:cNvPr id="15" name="标题 1"/>
          <p:cNvSpPr txBox="1"/>
          <p:nvPr/>
        </p:nvSpPr>
        <p:spPr>
          <a:xfrm>
            <a:off x="889000" y="4455733"/>
            <a:ext cx="3098800" cy="1716467"/>
          </a:xfrm>
          <a:prstGeom prst="rect">
            <a:avLst/>
          </a:prstGeom>
          <a:noFill/>
          <a:ln>
            <a:noFill/>
          </a:ln>
        </p:spPr>
        <p:txBody>
          <a:bodyPr vert="horz" wrap="square" lIns="91440" tIns="45720" rIns="91440" bIns="45720" rtlCol="0" anchor="t"/>
          <a:lstStyle/>
          <a:p>
            <a:pPr algn="ctr">
              <a:lnSpc>
                <a:spcPct val="150000"/>
              </a:lnSpc>
            </a:pPr>
            <a:r>
              <a:rPr kumimoji="1" lang="en-US" altLang="zh-CN" sz="1045">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结合行业特性解读报表，如零售业高存货与制造业高固定资产的区别，零售业存货周转率较低，但存货金额较大，需关注存货积压和减值风险；制造业固定资产金额较大，需关注固定资产折旧和减值风险。
企业应根据行业特点，制定合理的财务策略和管理措施，提高企业竞争力和抗风险能力。</a:t>
            </a:r>
            <a:endParaRPr kumimoji="1" lang="zh-CN" altLang="en-US"/>
          </a:p>
        </p:txBody>
      </p:sp>
      <p:sp>
        <p:nvSpPr>
          <p:cNvPr id="16" name="标题 1"/>
          <p:cNvSpPr txBox="1"/>
          <p:nvPr/>
        </p:nvSpPr>
        <p:spPr>
          <a:xfrm>
            <a:off x="4470400" y="4455733"/>
            <a:ext cx="3124200" cy="1716467"/>
          </a:xfrm>
          <a:prstGeom prst="rect">
            <a:avLst/>
          </a:prstGeom>
          <a:noFill/>
          <a:ln>
            <a:noFill/>
          </a:ln>
        </p:spPr>
        <p:txBody>
          <a:bodyPr vert="horz" wrap="square" lIns="91440" tIns="45720" rIns="91440" bIns="45720" rtlCol="0" anchor="t"/>
          <a:lstStyle/>
          <a:p>
            <a:pPr algn="ctr">
              <a:lnSpc>
                <a:spcPct val="150000"/>
              </a:lnSpc>
            </a:pPr>
            <a:r>
              <a:rPr kumimoji="1" lang="en-US" altLang="zh-CN" sz="119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初步判断财务操纵迹象，如关联交易虚增收入、费用资本化等，通过分析三表数据和业务流程，发现异常交易和会计处理，防范财务舞弊风险。
企业应加强内部控制和审计监督，规范财务管理和会计核算，确保财务报表的真实性和可靠性。</a:t>
            </a:r>
            <a:endParaRPr kumimoji="1" lang="zh-CN" altLang="en-US"/>
          </a:p>
        </p:txBody>
      </p:sp>
      <p:sp>
        <p:nvSpPr>
          <p:cNvPr id="17" name="标题 1"/>
          <p:cNvSpPr txBox="1"/>
          <p:nvPr/>
        </p:nvSpPr>
        <p:spPr>
          <a:xfrm>
            <a:off x="8102600" y="4455734"/>
            <a:ext cx="3074242" cy="1679826"/>
          </a:xfrm>
          <a:prstGeom prst="rect">
            <a:avLst/>
          </a:prstGeom>
          <a:noFill/>
          <a:ln>
            <a:noFill/>
          </a:ln>
        </p:spPr>
        <p:txBody>
          <a:bodyPr vert="horz" wrap="square" lIns="91440" tIns="45720" rIns="91440" bIns="45720" rtlCol="0" anchor="t"/>
          <a:lstStyle/>
          <a:p>
            <a:pPr algn="ctr">
              <a:lnSpc>
                <a:spcPct val="150000"/>
              </a:lnSpc>
            </a:pPr>
            <a:r>
              <a:rPr kumimoji="1" lang="en-US" altLang="zh-CN" sz="1185">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从海量数据中快速定位异常指标，如存货周转率骤降、销售费用畸低等，通过数据敏感性训练，提高财务人员的数据分析能力和风险识别能力。
企业应加强财务人员培训，提高财务管理水平和数据分析能力，为企业决策提供有力支持。</a:t>
            </a:r>
            <a:endParaRPr kumimoji="1" lang="zh-CN" altLang="en-US"/>
          </a:p>
        </p:txBody>
      </p:sp>
      <p:sp>
        <p:nvSpPr>
          <p:cNvPr id="18" name="标题 1"/>
          <p:cNvSpPr txBox="1"/>
          <p:nvPr/>
        </p:nvSpPr>
        <p:spPr>
          <a:xfrm>
            <a:off x="1711325" y="1965882"/>
            <a:ext cx="1379220" cy="924638"/>
          </a:xfrm>
          <a:prstGeom prst="rect">
            <a:avLst/>
          </a:prstGeom>
          <a:noFill/>
          <a:ln cap="sq">
            <a:noFill/>
          </a:ln>
          <a:effectLst/>
        </p:spPr>
        <p:txBody>
          <a:bodyPr vert="horz" wrap="square" lIns="64008" tIns="32004" rIns="64008" bIns="32004" rtlCol="0" anchor="ctr"/>
          <a:lstStyle/>
          <a:p>
            <a:pPr algn="ctr">
              <a:lnSpc>
                <a:spcPct val="130000"/>
              </a:lnSpc>
            </a:pPr>
            <a:r>
              <a:rPr kumimoji="1" lang="en-US" altLang="zh-CN" sz="480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01</a:t>
            </a:r>
            <a:endParaRPr kumimoji="1" lang="zh-CN" altLang="en-US"/>
          </a:p>
        </p:txBody>
      </p:sp>
      <p:sp>
        <p:nvSpPr>
          <p:cNvPr id="19" name="标题 1"/>
          <p:cNvSpPr txBox="1"/>
          <p:nvPr/>
        </p:nvSpPr>
        <p:spPr>
          <a:xfrm>
            <a:off x="5318125" y="1965882"/>
            <a:ext cx="1379220" cy="924638"/>
          </a:xfrm>
          <a:prstGeom prst="rect">
            <a:avLst/>
          </a:prstGeom>
          <a:noFill/>
          <a:ln cap="sq">
            <a:noFill/>
          </a:ln>
          <a:effectLst/>
        </p:spPr>
        <p:txBody>
          <a:bodyPr vert="horz" wrap="square" lIns="64008" tIns="32004" rIns="64008" bIns="32004" rtlCol="0" anchor="ctr"/>
          <a:lstStyle/>
          <a:p>
            <a:pPr algn="ctr">
              <a:lnSpc>
                <a:spcPct val="130000"/>
              </a:lnSpc>
            </a:pPr>
            <a:r>
              <a:rPr kumimoji="1" lang="en-US" altLang="zh-CN" sz="480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02</a:t>
            </a:r>
            <a:endParaRPr kumimoji="1" lang="zh-CN" altLang="en-US"/>
          </a:p>
        </p:txBody>
      </p:sp>
      <p:sp>
        <p:nvSpPr>
          <p:cNvPr id="20" name="标题 1"/>
          <p:cNvSpPr txBox="1"/>
          <p:nvPr/>
        </p:nvSpPr>
        <p:spPr>
          <a:xfrm>
            <a:off x="8924925" y="1965882"/>
            <a:ext cx="1379220" cy="924638"/>
          </a:xfrm>
          <a:prstGeom prst="rect">
            <a:avLst/>
          </a:prstGeom>
          <a:noFill/>
          <a:ln cap="sq">
            <a:noFill/>
          </a:ln>
          <a:effectLst/>
        </p:spPr>
        <p:txBody>
          <a:bodyPr vert="horz" wrap="square" lIns="64008" tIns="32004" rIns="64008" bIns="32004" rtlCol="0" anchor="ctr"/>
          <a:lstStyle/>
          <a:p>
            <a:pPr algn="ctr">
              <a:lnSpc>
                <a:spcPct val="130000"/>
              </a:lnSpc>
            </a:pPr>
            <a:r>
              <a:rPr kumimoji="1" lang="en-US" altLang="zh-CN" sz="480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03</a:t>
            </a:r>
            <a:endParaRPr kumimoji="1" lang="zh-CN" altLang="en-US"/>
          </a:p>
        </p:txBody>
      </p:sp>
      <p:sp>
        <p:nvSpPr>
          <p:cNvPr id="21"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异常信号识别</a:t>
            </a:r>
            <a:endParaRPr kumimoji="1" lang="zh-CN" altLang="en-US"/>
          </a:p>
        </p:txBody>
      </p:sp>
      <p:sp>
        <p:nvSpPr>
          <p:cNvPr id="22"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6"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7"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t="4617" r="255" b="14685"/>
          <a:stretch>
            <a:fillRect/>
          </a:stretch>
        </p:blipFill>
        <p:spPr>
          <a:xfrm>
            <a:off x="7041770" y="786306"/>
            <a:ext cx="5152571" cy="5534308"/>
          </a:xfrm>
          <a:custGeom>
            <a:avLst/>
            <a:gdLst>
              <a:gd name="connsiteX0" fmla="*/ 2033308 w 5152571"/>
              <a:gd name="connsiteY0" fmla="*/ 0 h 5534308"/>
              <a:gd name="connsiteX1" fmla="*/ 5152571 w 5152571"/>
              <a:gd name="connsiteY1" fmla="*/ 0 h 5534308"/>
              <a:gd name="connsiteX2" fmla="*/ 5152571 w 5152571"/>
              <a:gd name="connsiteY2" fmla="*/ 3306723 h 5534308"/>
              <a:gd name="connsiteX3" fmla="*/ 5152571 w 5152571"/>
              <a:gd name="connsiteY3" fmla="*/ 3500999 h 5534308"/>
              <a:gd name="connsiteX4" fmla="*/ 5152571 w 5152571"/>
              <a:gd name="connsiteY4" fmla="*/ 5534308 h 5534308"/>
              <a:gd name="connsiteX5" fmla="*/ 1422400 w 5152571"/>
              <a:gd name="connsiteY5" fmla="*/ 5534308 h 5534308"/>
              <a:gd name="connsiteX6" fmla="*/ 1422400 w 5152571"/>
              <a:gd name="connsiteY6" fmla="*/ 5534307 h 5534308"/>
              <a:gd name="connsiteX7" fmla="*/ 0 w 5152571"/>
              <a:gd name="connsiteY7" fmla="*/ 5534307 h 5534308"/>
              <a:gd name="connsiteX8" fmla="*/ 0 w 5152571"/>
              <a:gd name="connsiteY8" fmla="*/ 2033308 h 5534308"/>
              <a:gd name="connsiteX9" fmla="*/ 2033308 w 5152571"/>
              <a:gd name="connsiteY9" fmla="*/ 0 h 5534308"/>
            </a:gdLst>
            <a:ahLst/>
            <a:cxnLst/>
            <a:rect l="l" t="t" r="r" b="b"/>
            <a:pathLst>
              <a:path w="5152571" h="5534308">
                <a:moveTo>
                  <a:pt x="2033308" y="0"/>
                </a:moveTo>
                <a:lnTo>
                  <a:pt x="5152571" y="0"/>
                </a:lnTo>
                <a:lnTo>
                  <a:pt x="5152571" y="3306723"/>
                </a:lnTo>
                <a:lnTo>
                  <a:pt x="5152571" y="3500999"/>
                </a:lnTo>
                <a:lnTo>
                  <a:pt x="5152571" y="5534308"/>
                </a:lnTo>
                <a:lnTo>
                  <a:pt x="1422400" y="5534308"/>
                </a:lnTo>
                <a:lnTo>
                  <a:pt x="1422400" y="5534307"/>
                </a:lnTo>
                <a:lnTo>
                  <a:pt x="0" y="5534307"/>
                </a:lnTo>
                <a:lnTo>
                  <a:pt x="0" y="2033308"/>
                </a:lnTo>
                <a:cubicBezTo>
                  <a:pt x="0" y="910343"/>
                  <a:pt x="910343" y="0"/>
                  <a:pt x="2033308" y="0"/>
                </a:cubicBezTo>
                <a:close/>
              </a:path>
            </a:pathLst>
          </a:custGeom>
          <a:noFill/>
          <a:ln>
            <a:noFill/>
          </a:ln>
        </p:spPr>
      </p:pic>
      <p:sp>
        <p:nvSpPr>
          <p:cNvPr id="3" name="标题 1"/>
          <p:cNvSpPr txBox="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775813 h 6858000"/>
              <a:gd name="connsiteX3" fmla="*/ 9093193 w 12192000"/>
              <a:gd name="connsiteY3" fmla="*/ 775813 h 6858000"/>
              <a:gd name="connsiteX4" fmla="*/ 7039430 w 12192000"/>
              <a:gd name="connsiteY4" fmla="*/ 2829576 h 6858000"/>
              <a:gd name="connsiteX5" fmla="*/ 7039430 w 12192000"/>
              <a:gd name="connsiteY5" fmla="*/ 3933371 h 6858000"/>
              <a:gd name="connsiteX6" fmla="*/ 7027256 w 12192000"/>
              <a:gd name="connsiteY6" fmla="*/ 3933371 h 6858000"/>
              <a:gd name="connsiteX7" fmla="*/ 7027256 w 12192000"/>
              <a:gd name="connsiteY7" fmla="*/ 6320614 h 6858000"/>
              <a:gd name="connsiteX8" fmla="*/ 12192000 w 12192000"/>
              <a:gd name="connsiteY8" fmla="*/ 6320614 h 6858000"/>
              <a:gd name="connsiteX9" fmla="*/ 12192000 w 12192000"/>
              <a:gd name="connsiteY9" fmla="*/ 6858000 h 6858000"/>
              <a:gd name="connsiteX10" fmla="*/ 0 w 12192000"/>
              <a:gd name="connsiteY10" fmla="*/ 6858000 h 6858000"/>
            </a:gdLst>
            <a:ahLst/>
            <a:cxnLst/>
            <a:rect l="l" t="t" r="r" b="b"/>
            <a:pathLst>
              <a:path w="12192000" h="6858000">
                <a:moveTo>
                  <a:pt x="0" y="0"/>
                </a:moveTo>
                <a:lnTo>
                  <a:pt x="12192000" y="0"/>
                </a:lnTo>
                <a:lnTo>
                  <a:pt x="12192000" y="775813"/>
                </a:lnTo>
                <a:lnTo>
                  <a:pt x="9093193" y="775813"/>
                </a:lnTo>
                <a:cubicBezTo>
                  <a:pt x="7958931" y="775813"/>
                  <a:pt x="7039430" y="1695314"/>
                  <a:pt x="7039430" y="2829576"/>
                </a:cubicBezTo>
                <a:lnTo>
                  <a:pt x="7039430" y="3933371"/>
                </a:lnTo>
                <a:lnTo>
                  <a:pt x="7027256" y="3933371"/>
                </a:lnTo>
                <a:lnTo>
                  <a:pt x="7027256" y="6320614"/>
                </a:lnTo>
                <a:lnTo>
                  <a:pt x="12192000" y="6320614"/>
                </a:lnTo>
                <a:lnTo>
                  <a:pt x="12192000" y="6858000"/>
                </a:lnTo>
                <a:lnTo>
                  <a:pt x="0" y="6858000"/>
                </a:lnTo>
                <a:close/>
              </a:path>
            </a:pathLst>
          </a:custGeom>
          <a:gradFill>
            <a:gsLst>
              <a:gs pos="0">
                <a:schemeClr val="bg1"/>
              </a:gs>
              <a:gs pos="100000">
                <a:schemeClr val="accent1">
                  <a:lumMod val="20000"/>
                  <a:lumOff val="80000"/>
                </a:schemeClr>
              </a:gs>
            </a:gsLst>
            <a:lin ang="13500000" scaled="0"/>
          </a:gradFill>
          <a:ln w="12700" cap="sq">
            <a:noFill/>
            <a:miter/>
          </a:ln>
          <a:effectLst>
            <a:outerShdw blurRad="139700" dist="101600" dir="2700000" algn="tl" rotWithShape="0">
              <a:schemeClr val="accent1">
                <a:lumMod val="50000"/>
                <a:alpha val="6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351326" y="2139706"/>
            <a:ext cx="1163775" cy="1213093"/>
          </a:xfrm>
          <a:prstGeom prst="round2DiagRect">
            <a:avLst>
              <a:gd name="adj1" fmla="val 36561"/>
              <a:gd name="adj2" fmla="val 0"/>
            </a:avLst>
          </a:prstGeom>
          <a:gradFill>
            <a:gsLst>
              <a:gs pos="0">
                <a:schemeClr val="accent1"/>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263755" y="2132676"/>
            <a:ext cx="3352065" cy="1446550"/>
          </a:xfrm>
          <a:prstGeom prst="rect">
            <a:avLst/>
          </a:prstGeom>
          <a:noFill/>
          <a:ln>
            <a:noFill/>
          </a:ln>
        </p:spPr>
        <p:txBody>
          <a:bodyPr vert="horz" wrap="square" lIns="91440" tIns="45720" rIns="91440" bIns="45720" rtlCol="0" anchor="b"/>
          <a:lstStyle/>
          <a:p>
            <a:pPr algn="r">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PART</a:t>
            </a:r>
            <a:endParaRPr kumimoji="1" lang="zh-CN" altLang="en-US"/>
          </a:p>
        </p:txBody>
      </p:sp>
      <p:sp>
        <p:nvSpPr>
          <p:cNvPr id="6" name="标题 1"/>
          <p:cNvSpPr txBox="1"/>
          <p:nvPr/>
        </p:nvSpPr>
        <p:spPr>
          <a:xfrm>
            <a:off x="9391650" y="358314"/>
            <a:ext cx="855964" cy="855985"/>
          </a:xfrm>
          <a:prstGeom prst="round2DiagRect">
            <a:avLst>
              <a:gd name="adj1" fmla="val 43917"/>
              <a:gd name="adj2" fmla="val 0"/>
            </a:avLst>
          </a:prstGeom>
          <a:gradFill>
            <a:gsLst>
              <a:gs pos="0">
                <a:schemeClr val="accent1">
                  <a:alpha val="73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2341" y="-5273"/>
            <a:ext cx="4600122" cy="1200521"/>
          </a:xfrm>
          <a:custGeom>
            <a:avLst/>
            <a:gdLst>
              <a:gd name="connsiteX0" fmla="*/ 0 w 4600122"/>
              <a:gd name="connsiteY0" fmla="*/ 1200521 h 1200521"/>
              <a:gd name="connsiteX1" fmla="*/ 4600122 w 4600122"/>
              <a:gd name="connsiteY1" fmla="*/ 1200521 h 1200521"/>
              <a:gd name="connsiteX2" fmla="*/ 4600122 w 4600122"/>
              <a:gd name="connsiteY2" fmla="*/ 1065295 h 1200521"/>
              <a:gd name="connsiteX3" fmla="*/ 3610964 w 4600122"/>
              <a:gd name="connsiteY3" fmla="*/ 0 h 1200521"/>
              <a:gd name="connsiteX4" fmla="*/ 0 w 4600122"/>
              <a:gd name="connsiteY4" fmla="*/ 0 h 1200521"/>
            </a:gdLst>
            <a:ahLst/>
            <a:cxnLst/>
            <a:rect l="l" t="t" r="r" b="b"/>
            <a:pathLst>
              <a:path w="4600122" h="1200521">
                <a:moveTo>
                  <a:pt x="0" y="1200521"/>
                </a:moveTo>
                <a:lnTo>
                  <a:pt x="4600122" y="1200521"/>
                </a:lnTo>
                <a:lnTo>
                  <a:pt x="4600122" y="1065295"/>
                </a:lnTo>
                <a:cubicBezTo>
                  <a:pt x="4600122" y="476949"/>
                  <a:pt x="4157261" y="0"/>
                  <a:pt x="3610964" y="0"/>
                </a:cubicBezTo>
                <a:lnTo>
                  <a:pt x="0" y="0"/>
                </a:lnTo>
                <a:close/>
              </a:path>
            </a:pathLst>
          </a:custGeom>
          <a:gradFill>
            <a:gsLst>
              <a:gs pos="0">
                <a:schemeClr val="accent1"/>
              </a:gs>
              <a:gs pos="100000">
                <a:schemeClr val="accent1">
                  <a:lumMod val="60000"/>
                  <a:lumOff val="40000"/>
                  <a:alpha val="6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693267" y="5455200"/>
            <a:ext cx="5346819" cy="200061"/>
          </a:xfrm>
          <a:prstGeom prst="roundRect">
            <a:avLst>
              <a:gd name="adj" fmla="val 50000"/>
            </a:avLst>
          </a:prstGeom>
          <a:gradFill>
            <a:gsLst>
              <a:gs pos="0">
                <a:schemeClr val="accent1">
                  <a:lumMod val="60000"/>
                  <a:lumOff val="40000"/>
                  <a:alpha val="0"/>
                </a:schemeClr>
              </a:gs>
              <a:gs pos="70000">
                <a:schemeClr val="accent1"/>
              </a:gs>
            </a:gsLst>
            <a:lin ang="10800000" scaled="0"/>
          </a:gradFill>
          <a:ln cap="sq">
            <a:noFill/>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nvSpPr>
        <p:spPr>
          <a:xfrm>
            <a:off x="593955" y="3398780"/>
            <a:ext cx="5752746" cy="1933158"/>
          </a:xfrm>
          <a:prstGeom prst="rect">
            <a:avLst/>
          </a:prstGeom>
          <a:noFill/>
          <a:ln>
            <a:noFill/>
          </a:ln>
        </p:spPr>
        <p:txBody>
          <a:bodyPr vert="horz" wrap="square" lIns="91440" tIns="45720" rIns="91440" bIns="45720" rtlCol="0" anchor="ctr"/>
          <a:lstStyle/>
          <a:p>
            <a:pPr algn="l">
              <a:lnSpc>
                <a:spcPct val="130000"/>
              </a:lnSpc>
            </a:pPr>
            <a:r>
              <a:rPr kumimoji="1" lang="en-US" altLang="zh-CN" sz="48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五、教学难点总结</a:t>
            </a:r>
            <a:endParaRPr kumimoji="1" lang="zh-CN" altLang="en-US"/>
          </a:p>
        </p:txBody>
      </p:sp>
      <p:sp>
        <p:nvSpPr>
          <p:cNvPr id="11" name="标题 1"/>
          <p:cNvSpPr txBox="1"/>
          <p:nvPr/>
        </p:nvSpPr>
        <p:spPr>
          <a:xfrm>
            <a:off x="9874251" y="5464629"/>
            <a:ext cx="2625272" cy="855985"/>
          </a:xfrm>
          <a:prstGeom prst="round2DiagRect">
            <a:avLst>
              <a:gd name="adj1" fmla="val 50000"/>
              <a:gd name="adj2" fmla="val 0"/>
            </a:avLst>
          </a:prstGeom>
          <a:gradFill>
            <a:gsLst>
              <a:gs pos="0">
                <a:schemeClr val="accent1">
                  <a:alpha val="54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6581326" y="2374482"/>
            <a:ext cx="735126" cy="697785"/>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w="9525"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3" name="标题 1"/>
          <p:cNvSpPr txBox="1"/>
          <p:nvPr/>
        </p:nvSpPr>
        <p:spPr>
          <a:xfrm>
            <a:off x="573275" y="1781675"/>
            <a:ext cx="5152571" cy="769441"/>
          </a:xfrm>
          <a:prstGeom prst="rect">
            <a:avLst/>
          </a:prstGeom>
          <a:noFill/>
          <a:ln cap="sq">
            <a:noFill/>
          </a:ln>
        </p:spPr>
        <p:txBody>
          <a:bodyPr vert="horz" wrap="square" lIns="91440" tIns="45720" rIns="91440" bIns="45720" rtlCol="0" anchor="t"/>
          <a:lstStyle/>
          <a:p>
            <a:pPr algn="l">
              <a:lnSpc>
                <a:spcPct val="110000"/>
              </a:lnSpc>
            </a:pPr>
            <a:r>
              <a:rPr kumimoji="1" lang="en-US" altLang="zh-CN" sz="3600">
                <a:ln w="12700">
                  <a:solidFill>
                    <a:srgbClr val="000000">
                      <a:alpha val="100000"/>
                    </a:srgbClr>
                  </a:solidFill>
                </a:ln>
                <a:noFill/>
                <a:latin typeface="Source Han Sans CN Bold" panose="020B0800000000000000" charset="-122"/>
                <a:ea typeface="Source Han Sans CN Bold" panose="020B0800000000000000" charset="-122"/>
                <a:cs typeface="Source Han Sans CN Bold" panose="020B0800000000000000" charset="-122"/>
              </a:rPr>
              <a:t>POWERPOINT DESIGN</a:t>
            </a:r>
            <a:endParaRPr kumimoji="1" lang="zh-CN" altLang="en-US"/>
          </a:p>
        </p:txBody>
      </p:sp>
      <p:sp>
        <p:nvSpPr>
          <p:cNvPr id="14" name="标题 1"/>
          <p:cNvSpPr txBox="1"/>
          <p:nvPr/>
        </p:nvSpPr>
        <p:spPr>
          <a:xfrm>
            <a:off x="4034081" y="627875"/>
            <a:ext cx="1951763" cy="2957850"/>
          </a:xfrm>
          <a:prstGeom prst="rect">
            <a:avLst/>
          </a:prstGeom>
          <a:noFill/>
          <a:ln>
            <a:noFill/>
          </a:ln>
        </p:spPr>
        <p:txBody>
          <a:bodyPr vert="horz" wrap="square" lIns="91440" tIns="45720" rIns="91440" bIns="45720" rtlCol="0" anchor="b"/>
          <a:lstStyle/>
          <a:p>
            <a:pPr algn="l">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05</a:t>
            </a:r>
            <a:endParaRPr kumimoji="1"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2361296" y="3170769"/>
            <a:ext cx="8640000" cy="956731"/>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从海量数据中快速定位异常指标，如存货周转率骤降、销售费用畸低等，通过数据敏感性训练，提高财务人员的数据分析能力和风险识别能力。</a:t>
            </a:r>
            <a:endParaRPr kumimoji="1" lang="zh-CN" altLang="en-US"/>
          </a:p>
        </p:txBody>
      </p:sp>
      <p:grpSp>
        <p:nvGrpSpPr>
          <p:cNvPr id="4" name="组合 3"/>
          <p:cNvGrpSpPr/>
          <p:nvPr/>
        </p:nvGrpSpPr>
        <p:grpSpPr>
          <a:xfrm>
            <a:off x="1178005" y="1908669"/>
            <a:ext cx="935501" cy="936000"/>
            <a:chOff x="1178005" y="1908669"/>
            <a:chExt cx="935501" cy="936000"/>
          </a:xfrm>
        </p:grpSpPr>
        <p:sp>
          <p:nvSpPr>
            <p:cNvPr id="5" name="标题 1"/>
            <p:cNvSpPr txBox="1"/>
            <p:nvPr/>
          </p:nvSpPr>
          <p:spPr>
            <a:xfrm>
              <a:off x="1178005" y="1908669"/>
              <a:ext cx="935501" cy="935499"/>
            </a:xfrm>
            <a:custGeom>
              <a:avLst/>
              <a:gdLst>
                <a:gd name="connsiteX0" fmla="*/ 0 w 710088"/>
                <a:gd name="connsiteY0" fmla="*/ 0 h 710088"/>
                <a:gd name="connsiteX1" fmla="*/ 710089 w 710088"/>
                <a:gd name="connsiteY1" fmla="*/ 0 h 710088"/>
                <a:gd name="connsiteX2" fmla="*/ 710089 w 710088"/>
                <a:gd name="connsiteY2" fmla="*/ 710089 h 710088"/>
                <a:gd name="connsiteX3" fmla="*/ 0 w 710088"/>
                <a:gd name="connsiteY3" fmla="*/ 710089 h 710088"/>
              </a:gdLst>
              <a:ahLst/>
              <a:cxnLst/>
              <a:rect l="l" t="t" r="r" b="b"/>
              <a:pathLst>
                <a:path w="710088" h="710088">
                  <a:moveTo>
                    <a:pt x="0" y="0"/>
                  </a:moveTo>
                  <a:lnTo>
                    <a:pt x="710089" y="0"/>
                  </a:lnTo>
                  <a:lnTo>
                    <a:pt x="710089" y="710089"/>
                  </a:lnTo>
                  <a:lnTo>
                    <a:pt x="0" y="710089"/>
                  </a:lnTo>
                  <a:close/>
                </a:path>
              </a:pathLst>
            </a:custGeom>
            <a:solidFill>
              <a:schemeClr val="accent1"/>
            </a:solidFill>
            <a:ln w="9525" cap="flat">
              <a:noFill/>
              <a:miter/>
            </a:ln>
          </p:spPr>
          <p:txBody>
            <a:bodyPr vert="horz" wrap="square" lIns="91440" tIns="45720" rIns="91440" bIns="45720" rtlCol="0" anchor="ctr"/>
            <a:lstStyle/>
            <a:p>
              <a:pPr algn="l">
                <a:lnSpc>
                  <a:spcPct val="110000"/>
                </a:lnSpc>
              </a:pPr>
              <a:endParaRPr kumimoji="1" lang="zh-CN" altLang="en-US"/>
            </a:p>
          </p:txBody>
        </p:sp>
        <p:sp>
          <p:nvSpPr>
            <p:cNvPr id="6" name="标题 1"/>
            <p:cNvSpPr txBox="1"/>
            <p:nvPr/>
          </p:nvSpPr>
          <p:spPr>
            <a:xfrm>
              <a:off x="1577177" y="2194149"/>
              <a:ext cx="536329" cy="650520"/>
            </a:xfrm>
            <a:custGeom>
              <a:avLst/>
              <a:gdLst>
                <a:gd name="connsiteX0" fmla="*/ 124111 w 407098"/>
                <a:gd name="connsiteY0" fmla="*/ 95 h 493775"/>
                <a:gd name="connsiteX1" fmla="*/ 2953 w 407098"/>
                <a:gd name="connsiteY1" fmla="*/ 184023 h 493775"/>
                <a:gd name="connsiteX2" fmla="*/ 57721 w 407098"/>
                <a:gd name="connsiteY2" fmla="*/ 240030 h 493775"/>
                <a:gd name="connsiteX3" fmla="*/ 0 w 407098"/>
                <a:gd name="connsiteY3" fmla="*/ 291084 h 493775"/>
                <a:gd name="connsiteX4" fmla="*/ 217265 w 407098"/>
                <a:gd name="connsiteY4" fmla="*/ 493776 h 493775"/>
                <a:gd name="connsiteX5" fmla="*/ 406813 w 407098"/>
                <a:gd name="connsiteY5" fmla="*/ 493300 h 493775"/>
                <a:gd name="connsiteX6" fmla="*/ 407099 w 407098"/>
                <a:gd name="connsiteY6" fmla="*/ 224885 h 493775"/>
                <a:gd name="connsiteX7" fmla="*/ 124111 w 407098"/>
                <a:gd name="connsiteY7" fmla="*/ 0 h 493775"/>
              </a:gdLst>
              <a:ahLst/>
              <a:cxnLst/>
              <a:rect l="l" t="t" r="r" b="b"/>
              <a:pathLst>
                <a:path w="407098" h="493775">
                  <a:moveTo>
                    <a:pt x="124111" y="95"/>
                  </a:moveTo>
                  <a:lnTo>
                    <a:pt x="2953" y="184023"/>
                  </a:lnTo>
                  <a:lnTo>
                    <a:pt x="57721" y="240030"/>
                  </a:lnTo>
                  <a:lnTo>
                    <a:pt x="0" y="291084"/>
                  </a:lnTo>
                  <a:lnTo>
                    <a:pt x="217265" y="493776"/>
                  </a:lnTo>
                  <a:cubicBezTo>
                    <a:pt x="274130" y="493776"/>
                    <a:pt x="406813" y="493300"/>
                    <a:pt x="406813" y="493300"/>
                  </a:cubicBezTo>
                  <a:cubicBezTo>
                    <a:pt x="406813" y="493300"/>
                    <a:pt x="407099" y="263938"/>
                    <a:pt x="407099" y="224885"/>
                  </a:cubicBezTo>
                  <a:lnTo>
                    <a:pt x="124111" y="0"/>
                  </a:lnTo>
                  <a:close/>
                </a:path>
              </a:pathLst>
            </a:custGeom>
            <a:solidFill>
              <a:schemeClr val="accent1">
                <a:lumMod val="75000"/>
                <a:alpha val="70000"/>
              </a:schemeClr>
            </a:solidFill>
            <a:ln w="9525" cap="flat">
              <a:noFill/>
              <a:miter/>
            </a:ln>
          </p:spPr>
          <p:txBody>
            <a:bodyPr vert="horz" wrap="square" lIns="91440" tIns="45720" rIns="91440" bIns="45720" rtlCol="0" anchor="ctr"/>
            <a:lstStyle/>
            <a:p>
              <a:pPr algn="l">
                <a:lnSpc>
                  <a:spcPct val="110000"/>
                </a:lnSpc>
              </a:pPr>
              <a:endParaRPr kumimoji="1" lang="zh-CN" altLang="en-US"/>
            </a:p>
          </p:txBody>
        </p:sp>
        <p:sp>
          <p:nvSpPr>
            <p:cNvPr id="7" name="标题 1"/>
            <p:cNvSpPr txBox="1"/>
            <p:nvPr/>
          </p:nvSpPr>
          <p:spPr>
            <a:xfrm>
              <a:off x="1528363" y="2164033"/>
              <a:ext cx="235663" cy="424896"/>
            </a:xfrm>
            <a:custGeom>
              <a:avLst/>
              <a:gdLst>
                <a:gd name="connsiteX0" fmla="*/ 39910 w 178879"/>
                <a:gd name="connsiteY0" fmla="*/ 186595 h 322516"/>
                <a:gd name="connsiteX1" fmla="*/ 41529 w 178879"/>
                <a:gd name="connsiteY1" fmla="*/ 167831 h 322516"/>
                <a:gd name="connsiteX2" fmla="*/ 46768 w 178879"/>
                <a:gd name="connsiteY2" fmla="*/ 152972 h 322516"/>
                <a:gd name="connsiteX3" fmla="*/ 56007 w 178879"/>
                <a:gd name="connsiteY3" fmla="*/ 139636 h 322516"/>
                <a:gd name="connsiteX4" fmla="*/ 69818 w 178879"/>
                <a:gd name="connsiteY4" fmla="*/ 126111 h 322516"/>
                <a:gd name="connsiteX5" fmla="*/ 83630 w 178879"/>
                <a:gd name="connsiteY5" fmla="*/ 110966 h 322516"/>
                <a:gd name="connsiteX6" fmla="*/ 87059 w 178879"/>
                <a:gd name="connsiteY6" fmla="*/ 94012 h 322516"/>
                <a:gd name="connsiteX7" fmla="*/ 78486 w 178879"/>
                <a:gd name="connsiteY7" fmla="*/ 75248 h 322516"/>
                <a:gd name="connsiteX8" fmla="*/ 47339 w 178879"/>
                <a:gd name="connsiteY8" fmla="*/ 71438 h 322516"/>
                <a:gd name="connsiteX9" fmla="*/ 22765 w 178879"/>
                <a:gd name="connsiteY9" fmla="*/ 73057 h 322516"/>
                <a:gd name="connsiteX10" fmla="*/ 0 w 178879"/>
                <a:gd name="connsiteY10" fmla="*/ 77343 h 322516"/>
                <a:gd name="connsiteX11" fmla="*/ 0 w 178879"/>
                <a:gd name="connsiteY11" fmla="*/ 6858 h 322516"/>
                <a:gd name="connsiteX12" fmla="*/ 31814 w 178879"/>
                <a:gd name="connsiteY12" fmla="*/ 1619 h 322516"/>
                <a:gd name="connsiteX13" fmla="*/ 67246 w 178879"/>
                <a:gd name="connsiteY13" fmla="*/ 0 h 322516"/>
                <a:gd name="connsiteX14" fmla="*/ 118967 w 178879"/>
                <a:gd name="connsiteY14" fmla="*/ 3619 h 322516"/>
                <a:gd name="connsiteX15" fmla="*/ 153543 w 178879"/>
                <a:gd name="connsiteY15" fmla="*/ 16288 h 322516"/>
                <a:gd name="connsiteX16" fmla="*/ 172784 w 178879"/>
                <a:gd name="connsiteY16" fmla="*/ 40862 h 322516"/>
                <a:gd name="connsiteX17" fmla="*/ 178880 w 178879"/>
                <a:gd name="connsiteY17" fmla="*/ 80391 h 322516"/>
                <a:gd name="connsiteX18" fmla="*/ 177546 w 178879"/>
                <a:gd name="connsiteY18" fmla="*/ 104108 h 322516"/>
                <a:gd name="connsiteX19" fmla="*/ 172117 w 178879"/>
                <a:gd name="connsiteY19" fmla="*/ 124015 h 322516"/>
                <a:gd name="connsiteX20" fmla="*/ 160782 w 178879"/>
                <a:gd name="connsiteY20" fmla="*/ 141827 h 322516"/>
                <a:gd name="connsiteX21" fmla="*/ 141827 w 178879"/>
                <a:gd name="connsiteY21" fmla="*/ 159449 h 322516"/>
                <a:gd name="connsiteX22" fmla="*/ 125159 w 178879"/>
                <a:gd name="connsiteY22" fmla="*/ 173260 h 322516"/>
                <a:gd name="connsiteX23" fmla="*/ 115443 w 178879"/>
                <a:gd name="connsiteY23" fmla="*/ 183166 h 322516"/>
                <a:gd name="connsiteX24" fmla="*/ 111157 w 178879"/>
                <a:gd name="connsiteY24" fmla="*/ 191072 h 322516"/>
                <a:gd name="connsiteX25" fmla="*/ 110204 w 178879"/>
                <a:gd name="connsiteY25" fmla="*/ 199168 h 322516"/>
                <a:gd name="connsiteX26" fmla="*/ 110204 w 178879"/>
                <a:gd name="connsiteY26" fmla="*/ 206883 h 322516"/>
                <a:gd name="connsiteX27" fmla="*/ 40195 w 178879"/>
                <a:gd name="connsiteY27" fmla="*/ 206883 h 322516"/>
                <a:gd name="connsiteX28" fmla="*/ 40195 w 178879"/>
                <a:gd name="connsiteY28" fmla="*/ 186595 h 322516"/>
                <a:gd name="connsiteX29" fmla="*/ 75152 w 178879"/>
                <a:gd name="connsiteY29" fmla="*/ 322517 h 322516"/>
                <a:gd name="connsiteX30" fmla="*/ 50768 w 178879"/>
                <a:gd name="connsiteY30" fmla="*/ 320707 h 322516"/>
                <a:gd name="connsiteX31" fmla="*/ 36957 w 178879"/>
                <a:gd name="connsiteY31" fmla="*/ 313944 h 322516"/>
                <a:gd name="connsiteX32" fmla="*/ 30861 w 178879"/>
                <a:gd name="connsiteY32" fmla="*/ 300419 h 322516"/>
                <a:gd name="connsiteX33" fmla="*/ 29528 w 178879"/>
                <a:gd name="connsiteY33" fmla="*/ 277844 h 322516"/>
                <a:gd name="connsiteX34" fmla="*/ 30861 w 178879"/>
                <a:gd name="connsiteY34" fmla="*/ 255080 h 322516"/>
                <a:gd name="connsiteX35" fmla="*/ 36957 w 178879"/>
                <a:gd name="connsiteY35" fmla="*/ 241554 h 322516"/>
                <a:gd name="connsiteX36" fmla="*/ 50768 w 178879"/>
                <a:gd name="connsiteY36" fmla="*/ 234982 h 322516"/>
                <a:gd name="connsiteX37" fmla="*/ 75152 w 178879"/>
                <a:gd name="connsiteY37" fmla="*/ 233172 h 322516"/>
                <a:gd name="connsiteX38" fmla="*/ 99536 w 178879"/>
                <a:gd name="connsiteY38" fmla="*/ 234982 h 322516"/>
                <a:gd name="connsiteX39" fmla="*/ 113348 w 178879"/>
                <a:gd name="connsiteY39" fmla="*/ 241554 h 322516"/>
                <a:gd name="connsiteX40" fmla="*/ 119443 w 178879"/>
                <a:gd name="connsiteY40" fmla="*/ 255080 h 322516"/>
                <a:gd name="connsiteX41" fmla="*/ 120777 w 178879"/>
                <a:gd name="connsiteY41" fmla="*/ 277844 h 322516"/>
                <a:gd name="connsiteX42" fmla="*/ 119443 w 178879"/>
                <a:gd name="connsiteY42" fmla="*/ 300419 h 322516"/>
                <a:gd name="connsiteX43" fmla="*/ 113348 w 178879"/>
                <a:gd name="connsiteY43" fmla="*/ 313944 h 322516"/>
                <a:gd name="connsiteX44" fmla="*/ 99536 w 178879"/>
                <a:gd name="connsiteY44" fmla="*/ 320707 h 322516"/>
                <a:gd name="connsiteX45" fmla="*/ 75152 w 178879"/>
                <a:gd name="connsiteY45" fmla="*/ 322517 h 322516"/>
              </a:gdLst>
              <a:ahLst/>
              <a:cxnLst/>
              <a:rect l="l" t="t" r="r" b="b"/>
              <a:pathLst>
                <a:path w="178879" h="322516">
                  <a:moveTo>
                    <a:pt x="39910" y="186595"/>
                  </a:moveTo>
                  <a:cubicBezTo>
                    <a:pt x="39910" y="179356"/>
                    <a:pt x="40481" y="173164"/>
                    <a:pt x="41529" y="167831"/>
                  </a:cubicBezTo>
                  <a:cubicBezTo>
                    <a:pt x="42577" y="162592"/>
                    <a:pt x="44291" y="157639"/>
                    <a:pt x="46768" y="152972"/>
                  </a:cubicBezTo>
                  <a:cubicBezTo>
                    <a:pt x="49149" y="148304"/>
                    <a:pt x="52292" y="143828"/>
                    <a:pt x="56007" y="139636"/>
                  </a:cubicBezTo>
                  <a:cubicBezTo>
                    <a:pt x="59817" y="135446"/>
                    <a:pt x="64389" y="130874"/>
                    <a:pt x="69818" y="126111"/>
                  </a:cubicBezTo>
                  <a:cubicBezTo>
                    <a:pt x="76771" y="120110"/>
                    <a:pt x="81343" y="115062"/>
                    <a:pt x="83630" y="110966"/>
                  </a:cubicBezTo>
                  <a:cubicBezTo>
                    <a:pt x="85915" y="106870"/>
                    <a:pt x="87059" y="101251"/>
                    <a:pt x="87059" y="94012"/>
                  </a:cubicBezTo>
                  <a:cubicBezTo>
                    <a:pt x="87059" y="84106"/>
                    <a:pt x="84201" y="77819"/>
                    <a:pt x="78486" y="75248"/>
                  </a:cubicBezTo>
                  <a:cubicBezTo>
                    <a:pt x="72771" y="72676"/>
                    <a:pt x="62389" y="71438"/>
                    <a:pt x="47339" y="71438"/>
                  </a:cubicBezTo>
                  <a:cubicBezTo>
                    <a:pt x="38862" y="71438"/>
                    <a:pt x="30670" y="72009"/>
                    <a:pt x="22765" y="73057"/>
                  </a:cubicBezTo>
                  <a:cubicBezTo>
                    <a:pt x="14764" y="74104"/>
                    <a:pt x="7144" y="75533"/>
                    <a:pt x="0" y="77343"/>
                  </a:cubicBezTo>
                  <a:lnTo>
                    <a:pt x="0" y="6858"/>
                  </a:lnTo>
                  <a:cubicBezTo>
                    <a:pt x="9334" y="4477"/>
                    <a:pt x="19907" y="2762"/>
                    <a:pt x="31814" y="1619"/>
                  </a:cubicBezTo>
                  <a:cubicBezTo>
                    <a:pt x="43720" y="571"/>
                    <a:pt x="55531" y="0"/>
                    <a:pt x="67246" y="0"/>
                  </a:cubicBezTo>
                  <a:cubicBezTo>
                    <a:pt x="87439" y="0"/>
                    <a:pt x="104680" y="1238"/>
                    <a:pt x="118967" y="3619"/>
                  </a:cubicBezTo>
                  <a:cubicBezTo>
                    <a:pt x="133255" y="6001"/>
                    <a:pt x="144780" y="10192"/>
                    <a:pt x="153543" y="16288"/>
                  </a:cubicBezTo>
                  <a:cubicBezTo>
                    <a:pt x="162306" y="22289"/>
                    <a:pt x="168688" y="30480"/>
                    <a:pt x="172784" y="40862"/>
                  </a:cubicBezTo>
                  <a:cubicBezTo>
                    <a:pt x="176879" y="51244"/>
                    <a:pt x="178880" y="64389"/>
                    <a:pt x="178880" y="80391"/>
                  </a:cubicBezTo>
                  <a:cubicBezTo>
                    <a:pt x="178880" y="89154"/>
                    <a:pt x="178403" y="97060"/>
                    <a:pt x="177546" y="104108"/>
                  </a:cubicBezTo>
                  <a:cubicBezTo>
                    <a:pt x="176689" y="111157"/>
                    <a:pt x="174879" y="117824"/>
                    <a:pt x="172117" y="124015"/>
                  </a:cubicBezTo>
                  <a:cubicBezTo>
                    <a:pt x="169450" y="130207"/>
                    <a:pt x="165640" y="136112"/>
                    <a:pt x="160782" y="141827"/>
                  </a:cubicBezTo>
                  <a:cubicBezTo>
                    <a:pt x="155924" y="147542"/>
                    <a:pt x="149638" y="153448"/>
                    <a:pt x="141827" y="159449"/>
                  </a:cubicBezTo>
                  <a:cubicBezTo>
                    <a:pt x="134874" y="164878"/>
                    <a:pt x="129350" y="169450"/>
                    <a:pt x="125159" y="173260"/>
                  </a:cubicBezTo>
                  <a:cubicBezTo>
                    <a:pt x="120967" y="177070"/>
                    <a:pt x="117729" y="180308"/>
                    <a:pt x="115443" y="183166"/>
                  </a:cubicBezTo>
                  <a:cubicBezTo>
                    <a:pt x="113157" y="186023"/>
                    <a:pt x="111728" y="188690"/>
                    <a:pt x="111157" y="191072"/>
                  </a:cubicBezTo>
                  <a:cubicBezTo>
                    <a:pt x="110585" y="193453"/>
                    <a:pt x="110204" y="196215"/>
                    <a:pt x="110204" y="199168"/>
                  </a:cubicBezTo>
                  <a:lnTo>
                    <a:pt x="110204" y="206883"/>
                  </a:lnTo>
                  <a:lnTo>
                    <a:pt x="40195" y="206883"/>
                  </a:lnTo>
                  <a:lnTo>
                    <a:pt x="40195" y="186595"/>
                  </a:lnTo>
                  <a:close/>
                  <a:moveTo>
                    <a:pt x="75152" y="322517"/>
                  </a:moveTo>
                  <a:cubicBezTo>
                    <a:pt x="64961" y="322517"/>
                    <a:pt x="56769" y="321945"/>
                    <a:pt x="50768" y="320707"/>
                  </a:cubicBezTo>
                  <a:cubicBezTo>
                    <a:pt x="44767" y="319469"/>
                    <a:pt x="40195" y="317278"/>
                    <a:pt x="36957" y="313944"/>
                  </a:cubicBezTo>
                  <a:cubicBezTo>
                    <a:pt x="33814" y="310610"/>
                    <a:pt x="31718" y="306134"/>
                    <a:pt x="30861" y="300419"/>
                  </a:cubicBezTo>
                  <a:cubicBezTo>
                    <a:pt x="30004" y="294704"/>
                    <a:pt x="29528" y="287179"/>
                    <a:pt x="29528" y="277844"/>
                  </a:cubicBezTo>
                  <a:cubicBezTo>
                    <a:pt x="29528" y="268510"/>
                    <a:pt x="30004" y="260890"/>
                    <a:pt x="30861" y="255080"/>
                  </a:cubicBezTo>
                  <a:cubicBezTo>
                    <a:pt x="31814" y="249174"/>
                    <a:pt x="33814" y="244697"/>
                    <a:pt x="36957" y="241554"/>
                  </a:cubicBezTo>
                  <a:cubicBezTo>
                    <a:pt x="40100" y="238411"/>
                    <a:pt x="44672" y="236220"/>
                    <a:pt x="50768" y="234982"/>
                  </a:cubicBezTo>
                  <a:cubicBezTo>
                    <a:pt x="56769" y="233743"/>
                    <a:pt x="64961" y="233172"/>
                    <a:pt x="75152" y="233172"/>
                  </a:cubicBezTo>
                  <a:cubicBezTo>
                    <a:pt x="85344" y="233172"/>
                    <a:pt x="93536" y="233743"/>
                    <a:pt x="99536" y="234982"/>
                  </a:cubicBezTo>
                  <a:cubicBezTo>
                    <a:pt x="105537" y="236220"/>
                    <a:pt x="110109" y="238411"/>
                    <a:pt x="113348" y="241554"/>
                  </a:cubicBezTo>
                  <a:cubicBezTo>
                    <a:pt x="116491" y="244697"/>
                    <a:pt x="118586" y="249269"/>
                    <a:pt x="119443" y="255080"/>
                  </a:cubicBezTo>
                  <a:cubicBezTo>
                    <a:pt x="120396" y="260985"/>
                    <a:pt x="120777" y="268510"/>
                    <a:pt x="120777" y="277844"/>
                  </a:cubicBezTo>
                  <a:cubicBezTo>
                    <a:pt x="120777" y="287179"/>
                    <a:pt x="120301" y="294704"/>
                    <a:pt x="119443" y="300419"/>
                  </a:cubicBezTo>
                  <a:cubicBezTo>
                    <a:pt x="118586" y="306134"/>
                    <a:pt x="116491" y="310706"/>
                    <a:pt x="113348" y="313944"/>
                  </a:cubicBezTo>
                  <a:cubicBezTo>
                    <a:pt x="110204" y="317278"/>
                    <a:pt x="105632" y="319564"/>
                    <a:pt x="99536" y="320707"/>
                  </a:cubicBezTo>
                  <a:cubicBezTo>
                    <a:pt x="93536" y="321945"/>
                    <a:pt x="85344" y="322517"/>
                    <a:pt x="75152" y="322517"/>
                  </a:cubicBezTo>
                  <a:close/>
                </a:path>
              </a:pathLst>
            </a:custGeom>
            <a:solidFill>
              <a:schemeClr val="bg1"/>
            </a:solidFill>
            <a:ln w="9525" cap="flat">
              <a:noFill/>
              <a:miter/>
            </a:ln>
          </p:spPr>
          <p:txBody>
            <a:bodyPr vert="horz" wrap="square" lIns="91440" tIns="45720" rIns="91440" bIns="45720" rtlCol="0" anchor="ctr"/>
            <a:lstStyle/>
            <a:p>
              <a:pPr algn="l">
                <a:lnSpc>
                  <a:spcPct val="110000"/>
                </a:lnSpc>
              </a:pPr>
              <a:endParaRPr kumimoji="1" lang="zh-CN" altLang="en-US"/>
            </a:p>
          </p:txBody>
        </p:sp>
      </p:grpSp>
      <p:sp>
        <p:nvSpPr>
          <p:cNvPr id="8" name="标题 1"/>
          <p:cNvSpPr txBox="1"/>
          <p:nvPr/>
        </p:nvSpPr>
        <p:spPr>
          <a:xfrm>
            <a:off x="2113505" y="1908669"/>
            <a:ext cx="8887791" cy="935499"/>
          </a:xfrm>
          <a:custGeom>
            <a:avLst/>
            <a:gdLst>
              <a:gd name="connsiteX0" fmla="*/ 0 w 710088"/>
              <a:gd name="connsiteY0" fmla="*/ 0 h 710088"/>
              <a:gd name="connsiteX1" fmla="*/ 710089 w 710088"/>
              <a:gd name="connsiteY1" fmla="*/ 0 h 710088"/>
              <a:gd name="connsiteX2" fmla="*/ 710089 w 710088"/>
              <a:gd name="connsiteY2" fmla="*/ 710089 h 710088"/>
              <a:gd name="connsiteX3" fmla="*/ 0 w 710088"/>
              <a:gd name="connsiteY3" fmla="*/ 710089 h 710088"/>
            </a:gdLst>
            <a:ahLst/>
            <a:cxnLst/>
            <a:rect l="l" t="t" r="r" b="b"/>
            <a:pathLst>
              <a:path w="710088" h="710088">
                <a:moveTo>
                  <a:pt x="0" y="0"/>
                </a:moveTo>
                <a:lnTo>
                  <a:pt x="710089" y="0"/>
                </a:lnTo>
                <a:lnTo>
                  <a:pt x="710089" y="710089"/>
                </a:lnTo>
                <a:lnTo>
                  <a:pt x="0" y="710089"/>
                </a:lnTo>
                <a:close/>
              </a:path>
            </a:pathLst>
          </a:custGeom>
          <a:solidFill>
            <a:schemeClr val="bg1">
              <a:lumMod val="95000"/>
            </a:schemeClr>
          </a:solidFill>
          <a:ln w="9525" cap="flat">
            <a:noFill/>
            <a:miter/>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nvSpPr>
        <p:spPr>
          <a:xfrm>
            <a:off x="2113505" y="3253487"/>
            <a:ext cx="108000" cy="108000"/>
          </a:xfrm>
          <a:prstGeom prst="ellipse">
            <a:avLst/>
          </a:prstGeom>
          <a:solidFill>
            <a:schemeClr val="accent2"/>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2361296" y="4186900"/>
            <a:ext cx="8640000" cy="952800"/>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企业应加强财务人员培训，提高财务管理水平和数据分析能力，为企业决策提供有力支持。</a:t>
            </a:r>
            <a:endParaRPr kumimoji="1" lang="zh-CN" altLang="en-US"/>
          </a:p>
        </p:txBody>
      </p:sp>
      <p:sp>
        <p:nvSpPr>
          <p:cNvPr id="12" name="标题 1"/>
          <p:cNvSpPr txBox="1"/>
          <p:nvPr/>
        </p:nvSpPr>
        <p:spPr>
          <a:xfrm>
            <a:off x="2113505" y="4269618"/>
            <a:ext cx="108000" cy="108000"/>
          </a:xfrm>
          <a:prstGeom prst="ellipse">
            <a:avLst/>
          </a:prstGeom>
          <a:solidFill>
            <a:schemeClr val="accent2"/>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3"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数据敏感性训练</a:t>
            </a:r>
            <a:endParaRPr kumimoji="1" lang="zh-CN" altLang="en-US"/>
          </a:p>
        </p:txBody>
      </p:sp>
      <p:sp>
        <p:nvSpPr>
          <p:cNvPr id="14"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grpSp>
        <p:nvGrpSpPr>
          <p:cNvPr id="3" name="组合 2"/>
          <p:cNvGrpSpPr/>
          <p:nvPr/>
        </p:nvGrpSpPr>
        <p:grpSpPr>
          <a:xfrm>
            <a:off x="4663012" y="3174095"/>
            <a:ext cx="2786290" cy="1498600"/>
            <a:chOff x="4663012" y="3174095"/>
            <a:chExt cx="2786290" cy="1498600"/>
          </a:xfrm>
        </p:grpSpPr>
        <p:sp>
          <p:nvSpPr>
            <p:cNvPr id="4" name="标题 1"/>
            <p:cNvSpPr txBox="1"/>
            <p:nvPr/>
          </p:nvSpPr>
          <p:spPr>
            <a:xfrm rot="16200000">
              <a:off x="4610284" y="3226822"/>
              <a:ext cx="1498600" cy="1393145"/>
            </a:xfrm>
            <a:prstGeom prst="arc">
              <a:avLst>
                <a:gd name="adj1" fmla="val 8845268"/>
                <a:gd name="adj2" fmla="val 5388773"/>
              </a:avLst>
            </a:prstGeom>
            <a:noFill/>
            <a:ln w="76200" cap="rnd">
              <a:gradFill>
                <a:gsLst>
                  <a:gs pos="20000">
                    <a:schemeClr val="tx1">
                      <a:lumMod val="10000"/>
                      <a:lumOff val="90000"/>
                      <a:alpha val="30000"/>
                    </a:schemeClr>
                  </a:gs>
                  <a:gs pos="100000">
                    <a:schemeClr val="tx1">
                      <a:lumMod val="25000"/>
                      <a:lumOff val="75000"/>
                      <a:alpha val="20000"/>
                    </a:schemeClr>
                  </a:gs>
                </a:gsLst>
                <a:lin ang="12000000" scaled="0"/>
              </a:gradFill>
              <a:round/>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rot="16200000" flipV="1">
              <a:off x="6003430" y="3226822"/>
              <a:ext cx="1498600" cy="1393145"/>
            </a:xfrm>
            <a:prstGeom prst="arc">
              <a:avLst>
                <a:gd name="adj1" fmla="val 5250551"/>
                <a:gd name="adj2" fmla="val 2339093"/>
              </a:avLst>
            </a:prstGeom>
            <a:noFill/>
            <a:ln w="76200" cap="rnd">
              <a:gradFill>
                <a:gsLst>
                  <a:gs pos="20000">
                    <a:schemeClr val="tx1">
                      <a:lumMod val="10000"/>
                      <a:lumOff val="90000"/>
                      <a:alpha val="30000"/>
                    </a:schemeClr>
                  </a:gs>
                  <a:gs pos="100000">
                    <a:schemeClr val="tx1">
                      <a:lumMod val="25000"/>
                      <a:lumOff val="75000"/>
                      <a:alpha val="20000"/>
                    </a:schemeClr>
                  </a:gs>
                </a:gsLst>
                <a:lin ang="12000000" scaled="0"/>
              </a:gradFill>
              <a:round/>
            </a:ln>
          </p:spPr>
          <p:txBody>
            <a:bodyPr vert="horz" wrap="square" lIns="91440" tIns="45720" rIns="91440" bIns="45720" rtlCol="0" anchor="ctr"/>
            <a:lstStyle/>
            <a:p>
              <a:pPr algn="ctr">
                <a:lnSpc>
                  <a:spcPct val="110000"/>
                </a:lnSpc>
              </a:pPr>
              <a:endParaRPr kumimoji="1" lang="zh-CN" altLang="en-US"/>
            </a:p>
          </p:txBody>
        </p:sp>
      </p:grpSp>
      <p:grpSp>
        <p:nvGrpSpPr>
          <p:cNvPr id="6" name="组合 5"/>
          <p:cNvGrpSpPr/>
          <p:nvPr/>
        </p:nvGrpSpPr>
        <p:grpSpPr>
          <a:xfrm>
            <a:off x="4372048" y="3670118"/>
            <a:ext cx="550026" cy="550026"/>
            <a:chOff x="4372048" y="3670118"/>
            <a:chExt cx="550026" cy="550026"/>
          </a:xfrm>
        </p:grpSpPr>
        <p:sp>
          <p:nvSpPr>
            <p:cNvPr id="7" name="标题 1"/>
            <p:cNvSpPr txBox="1"/>
            <p:nvPr/>
          </p:nvSpPr>
          <p:spPr>
            <a:xfrm>
              <a:off x="4372048" y="3670118"/>
              <a:ext cx="550026" cy="550026"/>
            </a:xfrm>
            <a:prstGeom prst="ellipse">
              <a:avLst/>
            </a:prstGeom>
            <a:gradFill>
              <a:gsLst>
                <a:gs pos="0">
                  <a:schemeClr val="accent1">
                    <a:lumMod val="60000"/>
                    <a:lumOff val="40000"/>
                  </a:schemeClr>
                </a:gs>
                <a:gs pos="60000">
                  <a:schemeClr val="accent1"/>
                </a:gs>
              </a:gsLst>
              <a:lin ang="2700000" scaled="0"/>
            </a:gradFill>
            <a:ln w="57150" cap="rnd">
              <a:noFill/>
              <a:round/>
            </a:ln>
            <a:effectLst>
              <a:outerShdw blurRad="76200" dist="50800" dir="5400000" algn="ctr" rotWithShape="0">
                <a:schemeClr val="accent1">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4527723" y="3825791"/>
              <a:ext cx="238677" cy="238678"/>
            </a:xfrm>
            <a:custGeom>
              <a:avLst/>
              <a:gdLst>
                <a:gd name="connsiteX0" fmla="*/ 438553 w 720000"/>
                <a:gd name="connsiteY0" fmla="*/ 189601 h 720000"/>
                <a:gd name="connsiteX1" fmla="*/ 503636 w 720000"/>
                <a:gd name="connsiteY1" fmla="*/ 216365 h 720000"/>
                <a:gd name="connsiteX2" fmla="*/ 503636 w 720000"/>
                <a:gd name="connsiteY2" fmla="*/ 346445 h 720000"/>
                <a:gd name="connsiteX3" fmla="*/ 362260 w 720000"/>
                <a:gd name="connsiteY3" fmla="*/ 487907 h 720000"/>
                <a:gd name="connsiteX4" fmla="*/ 191861 w 720000"/>
                <a:gd name="connsiteY4" fmla="*/ 528226 h 720000"/>
                <a:gd name="connsiteX5" fmla="*/ 232180 w 720000"/>
                <a:gd name="connsiteY5" fmla="*/ 357827 h 720000"/>
                <a:gd name="connsiteX6" fmla="*/ 373556 w 720000"/>
                <a:gd name="connsiteY6" fmla="*/ 216452 h 720000"/>
                <a:gd name="connsiteX7" fmla="*/ 438553 w 720000"/>
                <a:gd name="connsiteY7" fmla="*/ 189601 h 720000"/>
                <a:gd name="connsiteX8" fmla="*/ 438553 w 720000"/>
                <a:gd name="connsiteY8" fmla="*/ 141636 h 720000"/>
                <a:gd name="connsiteX9" fmla="*/ 339581 w 720000"/>
                <a:gd name="connsiteY9" fmla="*/ 182476 h 720000"/>
                <a:gd name="connsiteX10" fmla="*/ 198205 w 720000"/>
                <a:gd name="connsiteY10" fmla="*/ 323852 h 720000"/>
                <a:gd name="connsiteX11" fmla="*/ 141637 w 720000"/>
                <a:gd name="connsiteY11" fmla="*/ 578364 h 720000"/>
                <a:gd name="connsiteX12" fmla="*/ 396149 w 720000"/>
                <a:gd name="connsiteY12" fmla="*/ 521796 h 720000"/>
                <a:gd name="connsiteX13" fmla="*/ 537524 w 720000"/>
                <a:gd name="connsiteY13" fmla="*/ 380420 h 720000"/>
                <a:gd name="connsiteX14" fmla="*/ 537524 w 720000"/>
                <a:gd name="connsiteY14" fmla="*/ 182476 h 720000"/>
                <a:gd name="connsiteX15" fmla="*/ 438553 w 720000"/>
                <a:gd name="connsiteY15" fmla="*/ 141636 h 720000"/>
                <a:gd name="connsiteX16" fmla="*/ 120000 w 720000"/>
                <a:gd name="connsiteY16" fmla="*/ 0 h 720000"/>
                <a:gd name="connsiteX17" fmla="*/ 600000 w 720000"/>
                <a:gd name="connsiteY17" fmla="*/ 0 h 720000"/>
                <a:gd name="connsiteX18" fmla="*/ 720000 w 720000"/>
                <a:gd name="connsiteY18" fmla="*/ 120000 h 720000"/>
                <a:gd name="connsiteX19" fmla="*/ 720000 w 720000"/>
                <a:gd name="connsiteY19" fmla="*/ 600000 h 720000"/>
                <a:gd name="connsiteX20" fmla="*/ 600000 w 720000"/>
                <a:gd name="connsiteY20" fmla="*/ 720000 h 720000"/>
                <a:gd name="connsiteX21" fmla="*/ 120000 w 720000"/>
                <a:gd name="connsiteY21" fmla="*/ 720000 h 720000"/>
                <a:gd name="connsiteX22" fmla="*/ 0 w 720000"/>
                <a:gd name="connsiteY22" fmla="*/ 600000 h 720000"/>
                <a:gd name="connsiteX23" fmla="*/ 0 w 720000"/>
                <a:gd name="connsiteY23" fmla="*/ 120000 h 720000"/>
                <a:gd name="connsiteX24" fmla="*/ 120000 w 720000"/>
                <a:gd name="connsiteY24" fmla="*/ 0 h 720000"/>
              </a:gdLst>
              <a:ahLst/>
              <a:cxnLst/>
              <a:rect l="l" t="t" r="r" b="b"/>
              <a:pathLst>
                <a:path w="720000" h="720000">
                  <a:moveTo>
                    <a:pt x="438553" y="189601"/>
                  </a:moveTo>
                  <a:cubicBezTo>
                    <a:pt x="463230" y="189601"/>
                    <a:pt x="486344" y="199073"/>
                    <a:pt x="503636" y="216365"/>
                  </a:cubicBezTo>
                  <a:cubicBezTo>
                    <a:pt x="539523" y="252252"/>
                    <a:pt x="539523" y="310557"/>
                    <a:pt x="503636" y="346445"/>
                  </a:cubicBezTo>
                  <a:lnTo>
                    <a:pt x="362260" y="487907"/>
                  </a:lnTo>
                  <a:cubicBezTo>
                    <a:pt x="342622" y="507545"/>
                    <a:pt x="266503" y="522665"/>
                    <a:pt x="191861" y="528226"/>
                  </a:cubicBezTo>
                  <a:cubicBezTo>
                    <a:pt x="197336" y="453584"/>
                    <a:pt x="212456" y="377465"/>
                    <a:pt x="232180" y="357827"/>
                  </a:cubicBezTo>
                  <a:lnTo>
                    <a:pt x="373556" y="216452"/>
                  </a:lnTo>
                  <a:cubicBezTo>
                    <a:pt x="390761" y="199073"/>
                    <a:pt x="413875" y="189601"/>
                    <a:pt x="438553" y="189601"/>
                  </a:cubicBezTo>
                  <a:close/>
                  <a:moveTo>
                    <a:pt x="438553" y="141636"/>
                  </a:moveTo>
                  <a:cubicBezTo>
                    <a:pt x="402666" y="141636"/>
                    <a:pt x="366778" y="155278"/>
                    <a:pt x="339581" y="182476"/>
                  </a:cubicBezTo>
                  <a:lnTo>
                    <a:pt x="198205" y="323852"/>
                  </a:lnTo>
                  <a:cubicBezTo>
                    <a:pt x="143723" y="378335"/>
                    <a:pt x="141637" y="578364"/>
                    <a:pt x="141637" y="578364"/>
                  </a:cubicBezTo>
                  <a:cubicBezTo>
                    <a:pt x="141637" y="578364"/>
                    <a:pt x="341753" y="576278"/>
                    <a:pt x="396149" y="521796"/>
                  </a:cubicBezTo>
                  <a:lnTo>
                    <a:pt x="537524" y="380420"/>
                  </a:lnTo>
                  <a:cubicBezTo>
                    <a:pt x="592007" y="325938"/>
                    <a:pt x="592007" y="236872"/>
                    <a:pt x="537524" y="182476"/>
                  </a:cubicBezTo>
                  <a:cubicBezTo>
                    <a:pt x="510327" y="155191"/>
                    <a:pt x="474440" y="141636"/>
                    <a:pt x="438553" y="141636"/>
                  </a:cubicBezTo>
                  <a:close/>
                  <a:moveTo>
                    <a:pt x="120000" y="0"/>
                  </a:moveTo>
                  <a:lnTo>
                    <a:pt x="600000" y="0"/>
                  </a:lnTo>
                  <a:cubicBezTo>
                    <a:pt x="666040" y="0"/>
                    <a:pt x="720000" y="54048"/>
                    <a:pt x="720000" y="120000"/>
                  </a:cubicBezTo>
                  <a:lnTo>
                    <a:pt x="720000" y="600000"/>
                  </a:lnTo>
                  <a:cubicBezTo>
                    <a:pt x="720000" y="666039"/>
                    <a:pt x="666040" y="720000"/>
                    <a:pt x="600000" y="720000"/>
                  </a:cubicBezTo>
                  <a:lnTo>
                    <a:pt x="120000" y="720000"/>
                  </a:lnTo>
                  <a:cubicBezTo>
                    <a:pt x="53961" y="720000"/>
                    <a:pt x="0" y="666039"/>
                    <a:pt x="0" y="600000"/>
                  </a:cubicBezTo>
                  <a:lnTo>
                    <a:pt x="0" y="120000"/>
                  </a:lnTo>
                  <a:cubicBezTo>
                    <a:pt x="0" y="53961"/>
                    <a:pt x="53961" y="0"/>
                    <a:pt x="120000" y="0"/>
                  </a:cubicBezTo>
                  <a:close/>
                </a:path>
              </a:pathLst>
            </a:custGeom>
            <a:solidFill>
              <a:srgbClr val="FFFFFF">
                <a:alpha val="100000"/>
              </a:srgbClr>
            </a:solidFill>
            <a:ln w="12700" cap="rnd">
              <a:noFill/>
              <a:round/>
            </a:ln>
            <a:effectLst/>
          </p:spPr>
          <p:txBody>
            <a:bodyPr vert="horz" wrap="square" lIns="91440" tIns="45720" rIns="91440" bIns="45720" rtlCol="0" anchor="ctr"/>
            <a:lstStyle/>
            <a:p>
              <a:pPr algn="ctr">
                <a:lnSpc>
                  <a:spcPct val="110000"/>
                </a:lnSpc>
              </a:pPr>
              <a:endParaRPr kumimoji="1" lang="zh-CN" altLang="en-US"/>
            </a:p>
          </p:txBody>
        </p:sp>
      </p:grpSp>
      <p:grpSp>
        <p:nvGrpSpPr>
          <p:cNvPr id="9" name="组合 8"/>
          <p:cNvGrpSpPr/>
          <p:nvPr/>
        </p:nvGrpSpPr>
        <p:grpSpPr>
          <a:xfrm>
            <a:off x="7122296" y="3670118"/>
            <a:ext cx="550026" cy="550026"/>
            <a:chOff x="7122296" y="3670118"/>
            <a:chExt cx="550026" cy="550026"/>
          </a:xfrm>
        </p:grpSpPr>
        <p:sp>
          <p:nvSpPr>
            <p:cNvPr id="10" name="标题 1"/>
            <p:cNvSpPr txBox="1"/>
            <p:nvPr/>
          </p:nvSpPr>
          <p:spPr>
            <a:xfrm>
              <a:off x="7122296" y="3670118"/>
              <a:ext cx="550026" cy="550026"/>
            </a:xfrm>
            <a:prstGeom prst="ellipse">
              <a:avLst/>
            </a:prstGeom>
            <a:gradFill>
              <a:gsLst>
                <a:gs pos="0">
                  <a:schemeClr val="accent2">
                    <a:lumMod val="60000"/>
                    <a:lumOff val="40000"/>
                  </a:schemeClr>
                </a:gs>
                <a:gs pos="60000">
                  <a:schemeClr val="accent2"/>
                </a:gs>
              </a:gsLst>
              <a:lin ang="2700000" scaled="0"/>
            </a:gradFill>
            <a:ln w="57150" cap="rnd">
              <a:noFill/>
              <a:round/>
            </a:ln>
            <a:effectLst>
              <a:outerShdw blurRad="76200" dist="50800" dir="5400000" algn="ctr" rotWithShape="0">
                <a:schemeClr val="accent2">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7277971" y="3845450"/>
              <a:ext cx="238677" cy="216388"/>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rgbClr val="FFFFFF">
                <a:alpha val="100000"/>
              </a:srgbClr>
            </a:solidFill>
            <a:ln w="12700" cap="rnd">
              <a:noFill/>
              <a:round/>
            </a:ln>
            <a:effectLst/>
          </p:spPr>
          <p:txBody>
            <a:bodyPr vert="horz" wrap="square" lIns="91440" tIns="45720" rIns="91440" bIns="45720" rtlCol="0" anchor="ctr"/>
            <a:lstStyle/>
            <a:p>
              <a:pPr algn="ctr">
                <a:lnSpc>
                  <a:spcPct val="110000"/>
                </a:lnSpc>
              </a:pPr>
              <a:endParaRPr kumimoji="1" lang="zh-CN" altLang="en-US"/>
            </a:p>
          </p:txBody>
        </p:sp>
      </p:grpSp>
      <p:sp>
        <p:nvSpPr>
          <p:cNvPr id="12" name="标题 1"/>
          <p:cNvSpPr txBox="1"/>
          <p:nvPr/>
        </p:nvSpPr>
        <p:spPr>
          <a:xfrm>
            <a:off x="3665876" y="3742129"/>
            <a:ext cx="716280" cy="485140"/>
          </a:xfrm>
          <a:prstGeom prst="rect">
            <a:avLst/>
          </a:prstGeom>
          <a:noFill/>
          <a:ln>
            <a:noFill/>
          </a:ln>
          <a:effectLst/>
        </p:spPr>
        <p:txBody>
          <a:bodyPr vert="horz" wrap="none" lIns="91440" tIns="45720" rIns="91440" bIns="45720" rtlCol="0" anchor="t">
            <a:spAutoFit/>
          </a:bodyPr>
          <a:lstStyle/>
          <a:p>
            <a:pPr algn="r">
              <a:lnSpc>
                <a:spcPct val="110000"/>
              </a:lnSpc>
            </a:pPr>
            <a:r>
              <a:rPr kumimoji="1" lang="en-US" altLang="zh-CN" sz="2800">
                <a:ln w="12700">
                  <a:noFill/>
                </a:ln>
                <a:gradFill>
                  <a:gsLst>
                    <a:gs pos="0">
                      <a:srgbClr val="F1985C">
                        <a:alpha val="100000"/>
                      </a:srgbClr>
                    </a:gs>
                    <a:gs pos="60000">
                      <a:srgbClr val="C55A11">
                        <a:alpha val="100000"/>
                      </a:srgbClr>
                    </a:gs>
                  </a:gsLst>
                  <a:lin ang="2700000" scaled="0"/>
                </a:gradFill>
                <a:latin typeface="OPPOSans H" panose="00020600040101010101" charset="-122"/>
                <a:ea typeface="OPPOSans H" panose="00020600040101010101" charset="-122"/>
                <a:cs typeface="OPPOSans H" panose="00020600040101010101" charset="-122"/>
              </a:rPr>
              <a:t>01.</a:t>
            </a:r>
            <a:endParaRPr kumimoji="1" lang="zh-CN" altLang="en-US"/>
          </a:p>
        </p:txBody>
      </p:sp>
      <p:sp>
        <p:nvSpPr>
          <p:cNvPr id="13" name="标题 1"/>
          <p:cNvSpPr txBox="1"/>
          <p:nvPr/>
        </p:nvSpPr>
        <p:spPr>
          <a:xfrm>
            <a:off x="7755765" y="3742129"/>
            <a:ext cx="767080" cy="485140"/>
          </a:xfrm>
          <a:prstGeom prst="rect">
            <a:avLst/>
          </a:prstGeom>
          <a:noFill/>
          <a:ln>
            <a:noFill/>
          </a:ln>
          <a:effectLst/>
        </p:spPr>
        <p:txBody>
          <a:bodyPr vert="horz" wrap="none" lIns="91440" tIns="45720" rIns="91440" bIns="45720" rtlCol="0" anchor="t">
            <a:spAutoFit/>
          </a:bodyPr>
          <a:lstStyle/>
          <a:p>
            <a:pPr algn="l">
              <a:lnSpc>
                <a:spcPct val="110000"/>
              </a:lnSpc>
            </a:pPr>
            <a:r>
              <a:rPr kumimoji="1" lang="en-US" altLang="zh-CN" sz="2800">
                <a:ln w="12700">
                  <a:noFill/>
                </a:ln>
                <a:solidFill>
                  <a:srgbClr val="833C0B">
                    <a:alpha val="100000"/>
                  </a:srgbClr>
                </a:solidFill>
                <a:latin typeface="OPPOSans H" panose="00020600040101010101" charset="-122"/>
                <a:ea typeface="OPPOSans H" panose="00020600040101010101" charset="-122"/>
                <a:cs typeface="OPPOSans H" panose="00020600040101010101" charset="-122"/>
              </a:rPr>
              <a:t>02.</a:t>
            </a:r>
            <a:endParaRPr kumimoji="1" lang="zh-CN" altLang="en-US"/>
          </a:p>
        </p:txBody>
      </p:sp>
      <p:sp>
        <p:nvSpPr>
          <p:cNvPr id="14" name="标题 1"/>
          <p:cNvSpPr txBox="1"/>
          <p:nvPr/>
        </p:nvSpPr>
        <p:spPr>
          <a:xfrm>
            <a:off x="8531635" y="3714145"/>
            <a:ext cx="2895600" cy="520800"/>
          </a:xfrm>
          <a:prstGeom prst="rect">
            <a:avLst/>
          </a:prstGeom>
          <a:noFill/>
          <a:ln w="12700" cap="sq">
            <a:noFill/>
            <a:miter/>
          </a:ln>
        </p:spPr>
        <p:txBody>
          <a:bodyPr vert="horz" wrap="square" lIns="108000" tIns="108000" rIns="108000" bIns="108000" rtlCol="0" anchor="t">
            <a:spAutoFit/>
          </a:bodyPr>
          <a:lstStyle/>
          <a:p>
            <a:pPr algn="l">
              <a:lnSpc>
                <a:spcPct val="150000"/>
              </a:lnSpc>
            </a:pPr>
            <a:r>
              <a:rPr kumimoji="1" lang="en-US" altLang="zh-CN" sz="790">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rPr>
              <a:t>企业应加强内部控制和审计监督，规范财务管理和会计核算，确保财务报表的真实性和可靠性。</a:t>
            </a:r>
            <a:endParaRPr kumimoji="1" lang="zh-CN" altLang="en-US"/>
          </a:p>
        </p:txBody>
      </p:sp>
      <p:sp>
        <p:nvSpPr>
          <p:cNvPr id="15" name="标题 1"/>
          <p:cNvSpPr txBox="1"/>
          <p:nvPr/>
        </p:nvSpPr>
        <p:spPr>
          <a:xfrm>
            <a:off x="767511" y="3714145"/>
            <a:ext cx="2895600" cy="1028800"/>
          </a:xfrm>
          <a:prstGeom prst="rect">
            <a:avLst/>
          </a:prstGeom>
          <a:noFill/>
          <a:ln w="12700" cap="sq">
            <a:noFill/>
            <a:miter/>
          </a:ln>
        </p:spPr>
        <p:txBody>
          <a:bodyPr vert="horz" wrap="square" lIns="108000" tIns="108000" rIns="108000" bIns="108000" rtlCol="0" anchor="t">
            <a:spAutoFit/>
          </a:bodyPr>
          <a:lstStyle/>
          <a:p>
            <a:pPr algn="r">
              <a:lnSpc>
                <a:spcPct val="150000"/>
              </a:lnSpc>
            </a:pPr>
            <a:r>
              <a:rPr kumimoji="1" lang="en-US" altLang="zh-CN" sz="1045">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rPr>
              <a:t>初步判断财务操纵迹象，如关联交易虚增收入、费用资本化等，通过分析三表数据和业务流程，发现异常交易和会计处理，防范财务舞弊风险。</a:t>
            </a:r>
            <a:endParaRPr kumimoji="1" lang="zh-CN" altLang="en-US"/>
          </a:p>
        </p:txBody>
      </p:sp>
      <p:sp>
        <p:nvSpPr>
          <p:cNvPr id="16" name="标题 1"/>
          <p:cNvSpPr txBox="1"/>
          <p:nvPr/>
        </p:nvSpPr>
        <p:spPr>
          <a:xfrm>
            <a:off x="1166223" y="1495458"/>
            <a:ext cx="9846853" cy="1359300"/>
          </a:xfrm>
          <a:prstGeom prst="rect">
            <a:avLst/>
          </a:prstGeom>
          <a:noFill/>
          <a:ln>
            <a:noFill/>
          </a:ln>
        </p:spPr>
        <p:txBody>
          <a:bodyPr vert="horz" wrap="square" lIns="0" tIns="0" rIns="0" bIns="0" rtlCol="0" anchor="b"/>
          <a:lstStyle/>
          <a:p>
            <a:pPr algn="ctr">
              <a:lnSpc>
                <a:spcPct val="150000"/>
              </a:lnSpc>
            </a:pPr>
            <a:r>
              <a:rPr kumimoji="1" lang="en-US" altLang="zh-CN" sz="1800">
                <a:ln w="12700">
                  <a:noFill/>
                </a:ln>
                <a:solidFill>
                  <a:srgbClr val="262626">
                    <a:alpha val="100000"/>
                  </a:srgbClr>
                </a:solidFill>
                <a:latin typeface="OPPOSans B" panose="00020600040101010101" charset="-122"/>
                <a:ea typeface="OPPOSans B" panose="00020600040101010101" charset="-122"/>
                <a:cs typeface="OPPOSans B" panose="00020600040101010101" charset="-122"/>
              </a:rPr>
              <a:t>爱设计是一家智能创意科技公司，是国内领先的内容创意全链路服务公司，致力于构建“创意资源+智能创作+内容管理+投放分发+数据监测的内容创意全链路平台</a:t>
            </a:r>
            <a:endParaRPr kumimoji="1" lang="zh-CN" altLang="en-US"/>
          </a:p>
        </p:txBody>
      </p:sp>
      <p:sp>
        <p:nvSpPr>
          <p:cNvPr id="17"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报表粉饰识别</a:t>
            </a:r>
            <a:endParaRPr kumimoji="1" lang="zh-CN" altLang="en-US"/>
          </a:p>
        </p:txBody>
      </p:sp>
      <p:sp>
        <p:nvSpPr>
          <p:cNvPr id="18"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0" y="2441190"/>
            <a:ext cx="12192000" cy="303004"/>
          </a:xfrm>
          <a:prstGeom prst="rect">
            <a:avLst/>
          </a:prstGeom>
          <a:gradFill>
            <a:gsLst>
              <a:gs pos="0">
                <a:schemeClr val="accent1">
                  <a:lumMod val="20000"/>
                  <a:lumOff val="80000"/>
                </a:schemeClr>
              </a:gs>
              <a:gs pos="100000">
                <a:schemeClr val="accent1">
                  <a:lumMod val="20000"/>
                  <a:lumOff val="80000"/>
                  <a:alpha val="0"/>
                </a:schemeClr>
              </a:gs>
            </a:gsLst>
            <a:lin ang="0" scaled="0"/>
          </a:gra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4" name="标题 1"/>
          <p:cNvSpPr txBox="1"/>
          <p:nvPr/>
        </p:nvSpPr>
        <p:spPr>
          <a:xfrm>
            <a:off x="0" y="0"/>
            <a:ext cx="12192000" cy="2530937"/>
          </a:xfrm>
          <a:prstGeom prst="rect">
            <a:avLst/>
          </a:prstGeom>
          <a:gradFill>
            <a:gsLst>
              <a:gs pos="0">
                <a:schemeClr val="accent1"/>
              </a:gs>
              <a:gs pos="53000">
                <a:schemeClr val="accent1">
                  <a:lumMod val="60000"/>
                  <a:lumOff val="40000"/>
                </a:schemeClr>
              </a:gs>
              <a:gs pos="100000">
                <a:schemeClr val="accent1">
                  <a:lumMod val="20000"/>
                  <a:lumOff val="80000"/>
                </a:schemeClr>
              </a:gs>
            </a:gsLst>
            <a:lin ang="2700000" scaled="0"/>
          </a:gra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6" name="标题 1"/>
          <p:cNvSpPr txBox="1"/>
          <p:nvPr/>
        </p:nvSpPr>
        <p:spPr>
          <a:xfrm>
            <a:off x="507691" y="1342741"/>
            <a:ext cx="1829109" cy="1015663"/>
          </a:xfrm>
          <a:prstGeom prst="rect">
            <a:avLst/>
          </a:prstGeom>
          <a:noFill/>
          <a:ln>
            <a:noFill/>
          </a:ln>
        </p:spPr>
        <p:txBody>
          <a:bodyPr vert="horz" wrap="square" lIns="91440" tIns="45720" rIns="91440" bIns="45720" rtlCol="0" anchor="t"/>
          <a:lstStyle/>
          <a:p>
            <a:pPr algn="l">
              <a:lnSpc>
                <a:spcPct val="100000"/>
              </a:lnSpc>
            </a:pPr>
            <a:r>
              <a:rPr kumimoji="1" lang="en-US" altLang="zh-CN" sz="600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目录</a:t>
            </a:r>
            <a:endParaRPr kumimoji="1" lang="zh-CN" altLang="en-US"/>
          </a:p>
        </p:txBody>
      </p:sp>
      <p:sp>
        <p:nvSpPr>
          <p:cNvPr id="7" name="标题 1"/>
          <p:cNvSpPr txBox="1"/>
          <p:nvPr/>
        </p:nvSpPr>
        <p:spPr>
          <a:xfrm>
            <a:off x="-2812118" y="-858954"/>
            <a:ext cx="15004118" cy="2215991"/>
          </a:xfrm>
          <a:prstGeom prst="rect">
            <a:avLst/>
          </a:prstGeom>
          <a:noFill/>
          <a:ln>
            <a:noFill/>
          </a:ln>
        </p:spPr>
        <p:txBody>
          <a:bodyPr vert="horz" wrap="square" lIns="91440" tIns="45720" rIns="91440" bIns="45720" rtlCol="0" anchor="t"/>
          <a:lstStyle/>
          <a:p>
            <a:pPr algn="ctr">
              <a:lnSpc>
                <a:spcPct val="100000"/>
              </a:lnSpc>
            </a:pPr>
            <a:r>
              <a:rPr kumimoji="1" lang="en-US" altLang="zh-CN" sz="13800">
                <a:ln w="12700">
                  <a:solidFill>
                    <a:srgbClr val="FFFFFF">
                      <a:alpha val="40000"/>
                    </a:srgbClr>
                  </a:solidFill>
                </a:ln>
                <a:solidFill>
                  <a:srgbClr val="FFFFFF">
                    <a:alpha val="10000"/>
                  </a:srgbClr>
                </a:solidFill>
                <a:latin typeface="OPPOSans H" panose="00020600040101010101" charset="-122"/>
                <a:ea typeface="OPPOSans H" panose="00020600040101010101" charset="-122"/>
                <a:cs typeface="OPPOSans H" panose="00020600040101010101" charset="-122"/>
              </a:rPr>
              <a:t>CONTENTS</a:t>
            </a:r>
            <a:endParaRPr kumimoji="1" lang="zh-CN" altLang="en-US"/>
          </a:p>
        </p:txBody>
      </p:sp>
      <p:sp>
        <p:nvSpPr>
          <p:cNvPr id="8" name="标题 1"/>
          <p:cNvSpPr txBox="1"/>
          <p:nvPr>
            <p:custDataLst>
              <p:tags r:id="rId1"/>
            </p:custDataLst>
          </p:nvPr>
        </p:nvSpPr>
        <p:spPr>
          <a:xfrm>
            <a:off x="828119" y="3593214"/>
            <a:ext cx="581315" cy="542454"/>
          </a:xfrm>
          <a:prstGeom prst="roundRect">
            <a:avLst>
              <a:gd name="adj" fmla="val 6427"/>
            </a:avLst>
          </a:prstGeom>
          <a:solidFill>
            <a:schemeClr val="accent1"/>
          </a:soli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9" name="标题 1"/>
          <p:cNvSpPr txBox="1"/>
          <p:nvPr>
            <p:custDataLst>
              <p:tags r:id="rId2"/>
            </p:custDataLst>
          </p:nvPr>
        </p:nvSpPr>
        <p:spPr>
          <a:xfrm>
            <a:off x="866776" y="3649071"/>
            <a:ext cx="504000" cy="430740"/>
          </a:xfrm>
          <a:prstGeom prst="rect">
            <a:avLst/>
          </a:prstGeom>
          <a:noFill/>
          <a:ln cap="sq">
            <a:noFill/>
          </a:ln>
        </p:spPr>
        <p:txBody>
          <a:bodyPr vert="horz" wrap="square" lIns="91440" tIns="45720" rIns="91440" bIns="45720" rtlCol="0" anchor="ctr"/>
          <a:lstStyle/>
          <a:p>
            <a:pPr algn="ctr">
              <a:lnSpc>
                <a:spcPct val="100000"/>
              </a:lnSpc>
            </a:pPr>
            <a:r>
              <a:rPr kumimoji="1" lang="en-US" altLang="zh-CN" sz="1600">
                <a:ln w="6350">
                  <a:noFill/>
                </a:ln>
                <a:solidFill>
                  <a:srgbClr val="FFFFFF">
                    <a:alpha val="100000"/>
                  </a:srgbClr>
                </a:solidFill>
                <a:latin typeface="OPPOSans H" panose="00020600040101010101" charset="-122"/>
                <a:ea typeface="OPPOSans H" panose="00020600040101010101" charset="-122"/>
                <a:cs typeface="OPPOSans H" panose="00020600040101010101" charset="-122"/>
              </a:rPr>
              <a:t>01</a:t>
            </a:r>
            <a:endParaRPr kumimoji="1" lang="zh-CN" altLang="en-US"/>
          </a:p>
        </p:txBody>
      </p:sp>
      <p:sp>
        <p:nvSpPr>
          <p:cNvPr id="10" name="标题 1"/>
          <p:cNvSpPr txBox="1"/>
          <p:nvPr>
            <p:custDataLst>
              <p:tags r:id="rId3"/>
            </p:custDataLst>
          </p:nvPr>
        </p:nvSpPr>
        <p:spPr>
          <a:xfrm>
            <a:off x="1448091" y="3446071"/>
            <a:ext cx="2503341" cy="790464"/>
          </a:xfrm>
          <a:prstGeom prst="rect">
            <a:avLst/>
          </a:prstGeom>
          <a:noFill/>
          <a:ln>
            <a:noFill/>
          </a:ln>
        </p:spPr>
        <p:txBody>
          <a:bodyPr vert="horz" wrap="square" lIns="91440" tIns="45720" rIns="91440" bIns="45720" rtlCol="0" anchor="ctr"/>
          <a:lstStyle/>
          <a:p>
            <a:pPr algn="l">
              <a:lnSpc>
                <a:spcPct val="130000"/>
              </a:lnSpc>
            </a:pPr>
            <a:r>
              <a:rPr kumimoji="1" lang="en-US" altLang="zh-CN" sz="1800">
                <a:ln w="12700">
                  <a:noFill/>
                </a:ln>
                <a:solidFill>
                  <a:srgbClr val="262626">
                    <a:alpha val="100000"/>
                  </a:srgbClr>
                </a:solidFill>
                <a:latin typeface="OPPOSans H" panose="00020600040101010101" charset="-122"/>
                <a:ea typeface="OPPOSans H" panose="00020600040101010101" charset="-122"/>
                <a:cs typeface="OPPOSans H" panose="00020600040101010101" charset="-122"/>
              </a:rPr>
              <a:t>一、资产负债表的初步阅读与分析</a:t>
            </a:r>
            <a:endParaRPr kumimoji="1" lang="zh-CN" altLang="en-US"/>
          </a:p>
        </p:txBody>
      </p:sp>
      <p:sp>
        <p:nvSpPr>
          <p:cNvPr id="11" name="标题 1"/>
          <p:cNvSpPr txBox="1"/>
          <p:nvPr>
            <p:custDataLst>
              <p:tags r:id="rId4"/>
            </p:custDataLst>
          </p:nvPr>
        </p:nvSpPr>
        <p:spPr>
          <a:xfrm>
            <a:off x="828119" y="4983306"/>
            <a:ext cx="581315" cy="542454"/>
          </a:xfrm>
          <a:prstGeom prst="roundRect">
            <a:avLst>
              <a:gd name="adj" fmla="val 6427"/>
            </a:avLst>
          </a:prstGeom>
          <a:solidFill>
            <a:schemeClr val="accent1"/>
          </a:soli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2" name="标题 1"/>
          <p:cNvSpPr txBox="1"/>
          <p:nvPr>
            <p:custDataLst>
              <p:tags r:id="rId5"/>
            </p:custDataLst>
          </p:nvPr>
        </p:nvSpPr>
        <p:spPr>
          <a:xfrm>
            <a:off x="866776" y="5039163"/>
            <a:ext cx="504000" cy="430740"/>
          </a:xfrm>
          <a:prstGeom prst="rect">
            <a:avLst/>
          </a:prstGeom>
          <a:noFill/>
          <a:ln cap="sq">
            <a:noFill/>
          </a:ln>
        </p:spPr>
        <p:txBody>
          <a:bodyPr vert="horz" wrap="square" lIns="91440" tIns="45720" rIns="91440" bIns="45720" rtlCol="0" anchor="ctr"/>
          <a:lstStyle/>
          <a:p>
            <a:pPr algn="ctr">
              <a:lnSpc>
                <a:spcPct val="100000"/>
              </a:lnSpc>
            </a:pPr>
            <a:r>
              <a:rPr kumimoji="1" lang="en-US" altLang="zh-CN" sz="1600">
                <a:ln w="6350">
                  <a:noFill/>
                </a:ln>
                <a:solidFill>
                  <a:srgbClr val="FFFFFF">
                    <a:alpha val="100000"/>
                  </a:srgbClr>
                </a:solidFill>
                <a:latin typeface="OPPOSans H" panose="00020600040101010101" charset="-122"/>
                <a:ea typeface="OPPOSans H" panose="00020600040101010101" charset="-122"/>
                <a:cs typeface="OPPOSans H" panose="00020600040101010101" charset="-122"/>
              </a:rPr>
              <a:t>04</a:t>
            </a:r>
            <a:endParaRPr kumimoji="1" lang="zh-CN" altLang="en-US"/>
          </a:p>
        </p:txBody>
      </p:sp>
      <p:sp>
        <p:nvSpPr>
          <p:cNvPr id="13" name="标题 1"/>
          <p:cNvSpPr txBox="1"/>
          <p:nvPr>
            <p:custDataLst>
              <p:tags r:id="rId6"/>
            </p:custDataLst>
          </p:nvPr>
        </p:nvSpPr>
        <p:spPr>
          <a:xfrm>
            <a:off x="1448091" y="4836163"/>
            <a:ext cx="2503341" cy="790464"/>
          </a:xfrm>
          <a:prstGeom prst="rect">
            <a:avLst/>
          </a:prstGeom>
          <a:noFill/>
          <a:ln>
            <a:noFill/>
          </a:ln>
        </p:spPr>
        <p:txBody>
          <a:bodyPr vert="horz" wrap="square" lIns="91440" tIns="45720" rIns="91440" bIns="45720" rtlCol="0" anchor="ctr"/>
          <a:lstStyle/>
          <a:p>
            <a:pPr algn="l">
              <a:lnSpc>
                <a:spcPct val="130000"/>
              </a:lnSpc>
            </a:pPr>
            <a:r>
              <a:rPr kumimoji="1" lang="en-US" altLang="zh-CN" sz="1800">
                <a:ln w="12700">
                  <a:noFill/>
                </a:ln>
                <a:solidFill>
                  <a:srgbClr val="262626">
                    <a:alpha val="100000"/>
                  </a:srgbClr>
                </a:solidFill>
                <a:latin typeface="OPPOSans H" panose="00020600040101010101" charset="-122"/>
                <a:ea typeface="OPPOSans H" panose="00020600040101010101" charset="-122"/>
                <a:cs typeface="OPPOSans H" panose="00020600040101010101" charset="-122"/>
              </a:rPr>
              <a:t>四、三表联动的初步分析</a:t>
            </a:r>
            <a:endParaRPr kumimoji="1" lang="zh-CN" altLang="en-US"/>
          </a:p>
        </p:txBody>
      </p:sp>
      <p:sp>
        <p:nvSpPr>
          <p:cNvPr id="14" name="标题 1"/>
          <p:cNvSpPr txBox="1"/>
          <p:nvPr>
            <p:custDataLst>
              <p:tags r:id="rId7"/>
            </p:custDataLst>
          </p:nvPr>
        </p:nvSpPr>
        <p:spPr>
          <a:xfrm>
            <a:off x="4810501" y="3446071"/>
            <a:ext cx="2503341" cy="790464"/>
          </a:xfrm>
          <a:prstGeom prst="rect">
            <a:avLst/>
          </a:prstGeom>
          <a:noFill/>
          <a:ln>
            <a:noFill/>
          </a:ln>
        </p:spPr>
        <p:txBody>
          <a:bodyPr vert="horz" wrap="square" lIns="91440" tIns="45720" rIns="91440" bIns="45720" rtlCol="0" anchor="ctr"/>
          <a:lstStyle/>
          <a:p>
            <a:pPr algn="l">
              <a:lnSpc>
                <a:spcPct val="130000"/>
              </a:lnSpc>
            </a:pPr>
            <a:r>
              <a:rPr kumimoji="1" lang="en-US" altLang="zh-CN" sz="1800">
                <a:ln w="12700">
                  <a:noFill/>
                </a:ln>
                <a:solidFill>
                  <a:srgbClr val="262626">
                    <a:alpha val="100000"/>
                  </a:srgbClr>
                </a:solidFill>
                <a:latin typeface="OPPOSans H" panose="00020600040101010101" charset="-122"/>
                <a:ea typeface="OPPOSans H" panose="00020600040101010101" charset="-122"/>
                <a:cs typeface="OPPOSans H" panose="00020600040101010101" charset="-122"/>
              </a:rPr>
              <a:t>二、利润表的初步阅读与分析</a:t>
            </a:r>
            <a:endParaRPr kumimoji="1" lang="zh-CN" altLang="en-US"/>
          </a:p>
        </p:txBody>
      </p:sp>
      <p:sp>
        <p:nvSpPr>
          <p:cNvPr id="15" name="标题 1"/>
          <p:cNvSpPr txBox="1"/>
          <p:nvPr>
            <p:custDataLst>
              <p:tags r:id="rId8"/>
            </p:custDataLst>
          </p:nvPr>
        </p:nvSpPr>
        <p:spPr>
          <a:xfrm>
            <a:off x="4188245" y="3593214"/>
            <a:ext cx="581315" cy="542454"/>
          </a:xfrm>
          <a:prstGeom prst="roundRect">
            <a:avLst>
              <a:gd name="adj" fmla="val 6427"/>
            </a:avLst>
          </a:prstGeom>
          <a:solidFill>
            <a:schemeClr val="accent2"/>
          </a:soli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6" name="标题 1"/>
          <p:cNvSpPr txBox="1"/>
          <p:nvPr>
            <p:custDataLst>
              <p:tags r:id="rId9"/>
            </p:custDataLst>
          </p:nvPr>
        </p:nvSpPr>
        <p:spPr>
          <a:xfrm>
            <a:off x="4226902" y="3649071"/>
            <a:ext cx="504000" cy="430740"/>
          </a:xfrm>
          <a:prstGeom prst="rect">
            <a:avLst/>
          </a:prstGeom>
          <a:noFill/>
          <a:ln cap="sq">
            <a:noFill/>
          </a:ln>
        </p:spPr>
        <p:txBody>
          <a:bodyPr vert="horz" wrap="square" lIns="91440" tIns="45720" rIns="91440" bIns="45720" rtlCol="0" anchor="ctr"/>
          <a:lstStyle/>
          <a:p>
            <a:pPr algn="ctr">
              <a:lnSpc>
                <a:spcPct val="100000"/>
              </a:lnSpc>
            </a:pPr>
            <a:r>
              <a:rPr kumimoji="1" lang="en-US" altLang="zh-CN" sz="1600">
                <a:ln w="6350">
                  <a:noFill/>
                </a:ln>
                <a:solidFill>
                  <a:srgbClr val="FFFFFF">
                    <a:alpha val="100000"/>
                  </a:srgbClr>
                </a:solidFill>
                <a:latin typeface="OPPOSans H" panose="00020600040101010101" charset="-122"/>
                <a:ea typeface="OPPOSans H" panose="00020600040101010101" charset="-122"/>
                <a:cs typeface="OPPOSans H" panose="00020600040101010101" charset="-122"/>
              </a:rPr>
              <a:t>02</a:t>
            </a:r>
            <a:endParaRPr kumimoji="1" lang="zh-CN" altLang="en-US"/>
          </a:p>
        </p:txBody>
      </p:sp>
      <p:sp>
        <p:nvSpPr>
          <p:cNvPr id="17" name="标题 1"/>
          <p:cNvSpPr txBox="1"/>
          <p:nvPr>
            <p:custDataLst>
              <p:tags r:id="rId10"/>
            </p:custDataLst>
          </p:nvPr>
        </p:nvSpPr>
        <p:spPr>
          <a:xfrm>
            <a:off x="4810501" y="4836163"/>
            <a:ext cx="2503341" cy="790464"/>
          </a:xfrm>
          <a:prstGeom prst="rect">
            <a:avLst/>
          </a:prstGeom>
          <a:noFill/>
          <a:ln>
            <a:noFill/>
          </a:ln>
        </p:spPr>
        <p:txBody>
          <a:bodyPr vert="horz" wrap="square" lIns="91440" tIns="45720" rIns="91440" bIns="45720" rtlCol="0" anchor="ctr"/>
          <a:lstStyle/>
          <a:p>
            <a:pPr algn="l">
              <a:lnSpc>
                <a:spcPct val="130000"/>
              </a:lnSpc>
            </a:pPr>
            <a:r>
              <a:rPr kumimoji="1" lang="en-US" altLang="zh-CN" sz="1800">
                <a:ln w="12700">
                  <a:noFill/>
                </a:ln>
                <a:solidFill>
                  <a:srgbClr val="262626">
                    <a:alpha val="100000"/>
                  </a:srgbClr>
                </a:solidFill>
                <a:latin typeface="OPPOSans H" panose="00020600040101010101" charset="-122"/>
                <a:ea typeface="OPPOSans H" panose="00020600040101010101" charset="-122"/>
                <a:cs typeface="OPPOSans H" panose="00020600040101010101" charset="-122"/>
              </a:rPr>
              <a:t>五、教学难点总结</a:t>
            </a:r>
            <a:endParaRPr kumimoji="1" lang="zh-CN" altLang="en-US"/>
          </a:p>
        </p:txBody>
      </p:sp>
      <p:sp>
        <p:nvSpPr>
          <p:cNvPr id="18" name="标题 1"/>
          <p:cNvSpPr txBox="1"/>
          <p:nvPr>
            <p:custDataLst>
              <p:tags r:id="rId11"/>
            </p:custDataLst>
          </p:nvPr>
        </p:nvSpPr>
        <p:spPr>
          <a:xfrm>
            <a:off x="4188245" y="4983306"/>
            <a:ext cx="581315" cy="542454"/>
          </a:xfrm>
          <a:prstGeom prst="roundRect">
            <a:avLst>
              <a:gd name="adj" fmla="val 6427"/>
            </a:avLst>
          </a:prstGeom>
          <a:solidFill>
            <a:schemeClr val="accent2"/>
          </a:soli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9" name="标题 1"/>
          <p:cNvSpPr txBox="1"/>
          <p:nvPr>
            <p:custDataLst>
              <p:tags r:id="rId12"/>
            </p:custDataLst>
          </p:nvPr>
        </p:nvSpPr>
        <p:spPr>
          <a:xfrm>
            <a:off x="4226902" y="5039163"/>
            <a:ext cx="504000" cy="430740"/>
          </a:xfrm>
          <a:prstGeom prst="rect">
            <a:avLst/>
          </a:prstGeom>
          <a:noFill/>
          <a:ln cap="sq">
            <a:noFill/>
          </a:ln>
        </p:spPr>
        <p:txBody>
          <a:bodyPr vert="horz" wrap="square" lIns="91440" tIns="45720" rIns="91440" bIns="45720" rtlCol="0" anchor="ctr"/>
          <a:lstStyle/>
          <a:p>
            <a:pPr algn="ctr">
              <a:lnSpc>
                <a:spcPct val="100000"/>
              </a:lnSpc>
            </a:pPr>
            <a:r>
              <a:rPr kumimoji="1" lang="en-US" altLang="zh-CN" sz="1600">
                <a:ln w="6350">
                  <a:noFill/>
                </a:ln>
                <a:solidFill>
                  <a:srgbClr val="FFFFFF">
                    <a:alpha val="100000"/>
                  </a:srgbClr>
                </a:solidFill>
                <a:latin typeface="OPPOSans H" panose="00020600040101010101" charset="-122"/>
                <a:ea typeface="OPPOSans H" panose="00020600040101010101" charset="-122"/>
                <a:cs typeface="OPPOSans H" panose="00020600040101010101" charset="-122"/>
              </a:rPr>
              <a:t>05</a:t>
            </a:r>
            <a:endParaRPr kumimoji="1" lang="zh-CN" altLang="en-US"/>
          </a:p>
        </p:txBody>
      </p:sp>
      <p:sp>
        <p:nvSpPr>
          <p:cNvPr id="20" name="标题 1"/>
          <p:cNvSpPr txBox="1"/>
          <p:nvPr>
            <p:custDataLst>
              <p:tags r:id="rId13"/>
            </p:custDataLst>
          </p:nvPr>
        </p:nvSpPr>
        <p:spPr>
          <a:xfrm>
            <a:off x="8172911" y="3446071"/>
            <a:ext cx="2503341" cy="790464"/>
          </a:xfrm>
          <a:prstGeom prst="rect">
            <a:avLst/>
          </a:prstGeom>
          <a:noFill/>
          <a:ln>
            <a:noFill/>
          </a:ln>
        </p:spPr>
        <p:txBody>
          <a:bodyPr vert="horz" wrap="square" lIns="91440" tIns="45720" rIns="91440" bIns="45720" rtlCol="0" anchor="ctr"/>
          <a:lstStyle/>
          <a:p>
            <a:pPr algn="l">
              <a:lnSpc>
                <a:spcPct val="130000"/>
              </a:lnSpc>
            </a:pPr>
            <a:r>
              <a:rPr kumimoji="1" lang="en-US" altLang="zh-CN" sz="1800">
                <a:ln w="12700">
                  <a:noFill/>
                </a:ln>
                <a:solidFill>
                  <a:srgbClr val="262626">
                    <a:alpha val="100000"/>
                  </a:srgbClr>
                </a:solidFill>
                <a:latin typeface="OPPOSans H" panose="00020600040101010101" charset="-122"/>
                <a:ea typeface="OPPOSans H" panose="00020600040101010101" charset="-122"/>
                <a:cs typeface="OPPOSans H" panose="00020600040101010101" charset="-122"/>
              </a:rPr>
              <a:t>三、现金流量表的初步阅读与分析</a:t>
            </a:r>
            <a:endParaRPr kumimoji="1" lang="zh-CN" altLang="en-US"/>
          </a:p>
        </p:txBody>
      </p:sp>
      <p:sp>
        <p:nvSpPr>
          <p:cNvPr id="21" name="标题 1"/>
          <p:cNvSpPr txBox="1"/>
          <p:nvPr>
            <p:custDataLst>
              <p:tags r:id="rId14"/>
            </p:custDataLst>
          </p:nvPr>
        </p:nvSpPr>
        <p:spPr>
          <a:xfrm>
            <a:off x="7550655" y="3593214"/>
            <a:ext cx="581315" cy="542454"/>
          </a:xfrm>
          <a:prstGeom prst="roundRect">
            <a:avLst>
              <a:gd name="adj" fmla="val 6427"/>
            </a:avLst>
          </a:prstGeom>
          <a:solidFill>
            <a:schemeClr val="accent1"/>
          </a:solidFill>
          <a:ln w="12700" cap="flat">
            <a:noFill/>
            <a:miter/>
          </a:ln>
          <a:effectLst/>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custDataLst>
              <p:tags r:id="rId15"/>
            </p:custDataLst>
          </p:nvPr>
        </p:nvSpPr>
        <p:spPr>
          <a:xfrm>
            <a:off x="7589312" y="3649071"/>
            <a:ext cx="504000" cy="430740"/>
          </a:xfrm>
          <a:prstGeom prst="rect">
            <a:avLst/>
          </a:prstGeom>
          <a:noFill/>
          <a:ln cap="sq">
            <a:noFill/>
          </a:ln>
        </p:spPr>
        <p:txBody>
          <a:bodyPr vert="horz" wrap="square" lIns="91440" tIns="45720" rIns="91440" bIns="45720" rtlCol="0" anchor="ctr"/>
          <a:lstStyle/>
          <a:p>
            <a:pPr algn="ctr">
              <a:lnSpc>
                <a:spcPct val="100000"/>
              </a:lnSpc>
            </a:pPr>
            <a:r>
              <a:rPr kumimoji="1" lang="en-US" altLang="zh-CN" sz="1600">
                <a:ln w="6350">
                  <a:noFill/>
                </a:ln>
                <a:solidFill>
                  <a:srgbClr val="FFFFFF">
                    <a:alpha val="100000"/>
                  </a:srgbClr>
                </a:solidFill>
                <a:latin typeface="OPPOSans H" panose="00020600040101010101" charset="-122"/>
                <a:ea typeface="OPPOSans H" panose="00020600040101010101" charset="-122"/>
                <a:cs typeface="OPPOSans H" panose="00020600040101010101" charset="-122"/>
              </a:rPr>
              <a:t>03</a:t>
            </a:r>
            <a:endParaRPr kumimoji="1" lang="zh-CN" altLang="en-US"/>
          </a:p>
        </p:txBody>
      </p:sp>
      <p:sp>
        <p:nvSpPr>
          <p:cNvPr id="24" name="标题 1"/>
          <p:cNvSpPr txBox="1"/>
          <p:nvPr>
            <p:custDataLst>
              <p:tags r:id="rId16"/>
            </p:custDataLst>
          </p:nvPr>
        </p:nvSpPr>
        <p:spPr>
          <a:xfrm>
            <a:off x="7550655" y="4983306"/>
            <a:ext cx="581315" cy="542454"/>
          </a:xfrm>
          <a:prstGeom prst="roundRect">
            <a:avLst>
              <a:gd name="adj" fmla="val 6427"/>
            </a:avLst>
          </a:prstGeom>
          <a:solidFill>
            <a:schemeClr val="accent1"/>
          </a:solidFill>
          <a:ln w="12700" cap="flat">
            <a:noFill/>
            <a:miter/>
          </a:ln>
          <a:effectLst/>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custDataLst>
              <p:tags r:id="rId17"/>
            </p:custDataLst>
          </p:nvPr>
        </p:nvSpPr>
        <p:spPr>
          <a:xfrm>
            <a:off x="7589312" y="5039163"/>
            <a:ext cx="504000" cy="430740"/>
          </a:xfrm>
          <a:prstGeom prst="rect">
            <a:avLst/>
          </a:prstGeom>
          <a:noFill/>
          <a:ln cap="sq">
            <a:noFill/>
          </a:ln>
        </p:spPr>
        <p:txBody>
          <a:bodyPr vert="horz" wrap="square" lIns="91440" tIns="45720" rIns="91440" bIns="45720" rtlCol="0" anchor="ctr"/>
          <a:lstStyle/>
          <a:p>
            <a:pPr algn="ctr">
              <a:lnSpc>
                <a:spcPct val="100000"/>
              </a:lnSpc>
            </a:pPr>
            <a:endParaRPr kumimoji="1"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947021" y="2444529"/>
            <a:ext cx="11520000" cy="1872000"/>
          </a:xfrm>
          <a:prstGeom prst="rect">
            <a:avLst/>
          </a:prstGeom>
          <a:solidFill>
            <a:schemeClr val="bg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0" y="1940530"/>
            <a:ext cx="6480000" cy="36000"/>
          </a:xfrm>
          <a:prstGeom prst="rect">
            <a:avLst/>
          </a:prstGeom>
          <a:solidFill>
            <a:schemeClr val="accent1"/>
          </a:solidFill>
          <a:ln w="12700" cap="sq">
            <a:noFill/>
            <a:miter/>
          </a:ln>
          <a:effectLst/>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1448441" y="2706375"/>
            <a:ext cx="4320000" cy="1348309"/>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结合行业特性解读报表，如零售业高存货与制造业高固定资产的区别，零售业存货周转率较低，但存货金额较大，需关注存货积压和减值风险；制造业固定资产金额较大，需关注固定资产折旧和减值风险。</a:t>
            </a:r>
            <a:endParaRPr kumimoji="1" lang="zh-CN" altLang="en-US"/>
          </a:p>
        </p:txBody>
      </p:sp>
      <p:sp>
        <p:nvSpPr>
          <p:cNvPr id="6" name="标题 1"/>
          <p:cNvSpPr txBox="1"/>
          <p:nvPr/>
        </p:nvSpPr>
        <p:spPr>
          <a:xfrm>
            <a:off x="1448443" y="1670530"/>
            <a:ext cx="540000" cy="540000"/>
          </a:xfrm>
          <a:prstGeom prst="ellipse">
            <a:avLst/>
          </a:prstGeom>
          <a:solidFill>
            <a:schemeClr val="accent1"/>
          </a:solidFill>
          <a:ln w="12700" cap="sq">
            <a:noFill/>
            <a:miter/>
          </a:ln>
          <a:effectLst>
            <a:outerShdw blurRad="254000" dist="76200" dir="2700000" algn="tl" rotWithShape="0">
              <a:schemeClr val="accent1">
                <a:lumMod val="75000"/>
                <a:alpha val="20000"/>
              </a:schemeClr>
            </a:outerShdw>
          </a:effectLst>
        </p:spPr>
        <p:txBody>
          <a:bodyPr vert="horz" wrap="square" lIns="0" tIns="0" rIns="0" bIns="0" rtlCol="0" anchor="ctr"/>
          <a:lstStyle/>
          <a:p>
            <a:pPr algn="ctr">
              <a:lnSpc>
                <a:spcPct val="110000"/>
              </a:lnSpc>
            </a:pPr>
            <a:r>
              <a:rPr kumimoji="1" lang="en-US" altLang="zh-CN" sz="180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1</a:t>
            </a:r>
            <a:endParaRPr kumimoji="1" lang="zh-CN" altLang="en-US"/>
          </a:p>
        </p:txBody>
      </p:sp>
      <p:sp>
        <p:nvSpPr>
          <p:cNvPr id="7" name="标题 1"/>
          <p:cNvSpPr txBox="1"/>
          <p:nvPr/>
        </p:nvSpPr>
        <p:spPr>
          <a:xfrm>
            <a:off x="6410859" y="2706375"/>
            <a:ext cx="4320000" cy="1348309"/>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企业应根据行业特点，制定合理的财务策略和管理措施，提高企业竞争力和抗风险能力。</a:t>
            </a:r>
            <a:endParaRPr kumimoji="1" lang="zh-CN" altLang="en-US"/>
          </a:p>
        </p:txBody>
      </p:sp>
      <p:sp>
        <p:nvSpPr>
          <p:cNvPr id="8" name="标题 1"/>
          <p:cNvSpPr txBox="1"/>
          <p:nvPr/>
        </p:nvSpPr>
        <p:spPr>
          <a:xfrm>
            <a:off x="6397571" y="1670530"/>
            <a:ext cx="540000" cy="540000"/>
          </a:xfrm>
          <a:prstGeom prst="ellipse">
            <a:avLst/>
          </a:prstGeom>
          <a:solidFill>
            <a:schemeClr val="accent1"/>
          </a:solidFill>
          <a:ln w="12700" cap="sq">
            <a:noFill/>
            <a:miter/>
          </a:ln>
          <a:effectLst>
            <a:outerShdw blurRad="254000" dist="76200" dir="2700000" algn="tl" rotWithShape="0">
              <a:schemeClr val="accent1">
                <a:lumMod val="75000"/>
                <a:alpha val="20000"/>
              </a:schemeClr>
            </a:outerShdw>
          </a:effectLst>
        </p:spPr>
        <p:txBody>
          <a:bodyPr vert="horz" wrap="square" lIns="0" tIns="0" rIns="0" bIns="0" rtlCol="0" anchor="ctr"/>
          <a:lstStyle/>
          <a:p>
            <a:pPr algn="ctr">
              <a:lnSpc>
                <a:spcPct val="110000"/>
              </a:lnSpc>
            </a:pPr>
            <a:r>
              <a:rPr kumimoji="1" lang="en-US" altLang="zh-CN" sz="180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2</a:t>
            </a:r>
            <a:endParaRPr kumimoji="1" lang="zh-CN" altLang="en-US"/>
          </a:p>
        </p:txBody>
      </p:sp>
      <p:sp>
        <p:nvSpPr>
          <p:cNvPr id="9" name="标题 1"/>
          <p:cNvSpPr txBox="1"/>
          <p:nvPr/>
        </p:nvSpPr>
        <p:spPr>
          <a:xfrm>
            <a:off x="1761269" y="4709931"/>
            <a:ext cx="8669462" cy="883939"/>
          </a:xfrm>
          <a:prstGeom prst="rect">
            <a:avLst/>
          </a:prstGeom>
          <a:noFill/>
          <a:ln>
            <a:noFill/>
          </a:ln>
        </p:spPr>
        <p:txBody>
          <a:bodyPr vert="horz" wrap="square" lIns="0" tIns="0" rIns="0" bIns="0" rtlCol="0" anchor="t"/>
          <a:lstStyle/>
          <a:p>
            <a:pPr algn="ctr">
              <a:lnSpc>
                <a:spcPct val="150000"/>
              </a:lnSpc>
            </a:pPr>
            <a:r>
              <a:rPr kumimoji="1" lang="en-US" altLang="zh-CN" sz="18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在不同流量平台开设个人账户，传递品牌声量，对平台用户种草、拉新以建立企业私域流量池，在不同流量平台开设个人账户，传递品牌声量</a:t>
            </a:r>
            <a:endParaRPr kumimoji="1" lang="zh-CN" altLang="en-US"/>
          </a:p>
        </p:txBody>
      </p:sp>
      <p:sp>
        <p:nvSpPr>
          <p:cNvPr id="10"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业财融合思维</a:t>
            </a:r>
            <a:endParaRPr kumimoji="1" lang="zh-CN" altLang="en-US"/>
          </a:p>
        </p:txBody>
      </p:sp>
      <p:sp>
        <p:nvSpPr>
          <p:cNvPr id="11"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3"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t="4617" r="255" b="14685"/>
          <a:stretch>
            <a:fillRect/>
          </a:stretch>
        </p:blipFill>
        <p:spPr>
          <a:xfrm>
            <a:off x="7041770" y="786306"/>
            <a:ext cx="5152571" cy="5534308"/>
          </a:xfrm>
          <a:custGeom>
            <a:avLst/>
            <a:gdLst>
              <a:gd name="connsiteX0" fmla="*/ 2033308 w 5152571"/>
              <a:gd name="connsiteY0" fmla="*/ 0 h 5534308"/>
              <a:gd name="connsiteX1" fmla="*/ 5152571 w 5152571"/>
              <a:gd name="connsiteY1" fmla="*/ 0 h 5534308"/>
              <a:gd name="connsiteX2" fmla="*/ 5152571 w 5152571"/>
              <a:gd name="connsiteY2" fmla="*/ 3306723 h 5534308"/>
              <a:gd name="connsiteX3" fmla="*/ 5152571 w 5152571"/>
              <a:gd name="connsiteY3" fmla="*/ 3500999 h 5534308"/>
              <a:gd name="connsiteX4" fmla="*/ 5152571 w 5152571"/>
              <a:gd name="connsiteY4" fmla="*/ 5534308 h 5534308"/>
              <a:gd name="connsiteX5" fmla="*/ 1422400 w 5152571"/>
              <a:gd name="connsiteY5" fmla="*/ 5534308 h 5534308"/>
              <a:gd name="connsiteX6" fmla="*/ 1422400 w 5152571"/>
              <a:gd name="connsiteY6" fmla="*/ 5534307 h 5534308"/>
              <a:gd name="connsiteX7" fmla="*/ 0 w 5152571"/>
              <a:gd name="connsiteY7" fmla="*/ 5534307 h 5534308"/>
              <a:gd name="connsiteX8" fmla="*/ 0 w 5152571"/>
              <a:gd name="connsiteY8" fmla="*/ 2033308 h 5534308"/>
              <a:gd name="connsiteX9" fmla="*/ 2033308 w 5152571"/>
              <a:gd name="connsiteY9" fmla="*/ 0 h 5534308"/>
            </a:gdLst>
            <a:ahLst/>
            <a:cxnLst/>
            <a:rect l="l" t="t" r="r" b="b"/>
            <a:pathLst>
              <a:path w="5152571" h="5534308">
                <a:moveTo>
                  <a:pt x="2033308" y="0"/>
                </a:moveTo>
                <a:lnTo>
                  <a:pt x="5152571" y="0"/>
                </a:lnTo>
                <a:lnTo>
                  <a:pt x="5152571" y="3306723"/>
                </a:lnTo>
                <a:lnTo>
                  <a:pt x="5152571" y="3500999"/>
                </a:lnTo>
                <a:lnTo>
                  <a:pt x="5152571" y="5534308"/>
                </a:lnTo>
                <a:lnTo>
                  <a:pt x="1422400" y="5534308"/>
                </a:lnTo>
                <a:lnTo>
                  <a:pt x="1422400" y="5534307"/>
                </a:lnTo>
                <a:lnTo>
                  <a:pt x="0" y="5534307"/>
                </a:lnTo>
                <a:lnTo>
                  <a:pt x="0" y="2033308"/>
                </a:lnTo>
                <a:cubicBezTo>
                  <a:pt x="0" y="910343"/>
                  <a:pt x="910343" y="0"/>
                  <a:pt x="2033308" y="0"/>
                </a:cubicBezTo>
                <a:close/>
              </a:path>
            </a:pathLst>
          </a:custGeom>
          <a:noFill/>
          <a:ln>
            <a:noFill/>
          </a:ln>
        </p:spPr>
      </p:pic>
      <p:sp>
        <p:nvSpPr>
          <p:cNvPr id="3" name="标题 1"/>
          <p:cNvSpPr txBox="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775813 h 6858000"/>
              <a:gd name="connsiteX3" fmla="*/ 9093193 w 12192000"/>
              <a:gd name="connsiteY3" fmla="*/ 775813 h 6858000"/>
              <a:gd name="connsiteX4" fmla="*/ 7039430 w 12192000"/>
              <a:gd name="connsiteY4" fmla="*/ 2829576 h 6858000"/>
              <a:gd name="connsiteX5" fmla="*/ 7039430 w 12192000"/>
              <a:gd name="connsiteY5" fmla="*/ 3933371 h 6858000"/>
              <a:gd name="connsiteX6" fmla="*/ 7027256 w 12192000"/>
              <a:gd name="connsiteY6" fmla="*/ 3933371 h 6858000"/>
              <a:gd name="connsiteX7" fmla="*/ 7027256 w 12192000"/>
              <a:gd name="connsiteY7" fmla="*/ 6320614 h 6858000"/>
              <a:gd name="connsiteX8" fmla="*/ 12192000 w 12192000"/>
              <a:gd name="connsiteY8" fmla="*/ 6320614 h 6858000"/>
              <a:gd name="connsiteX9" fmla="*/ 12192000 w 12192000"/>
              <a:gd name="connsiteY9" fmla="*/ 6858000 h 6858000"/>
              <a:gd name="connsiteX10" fmla="*/ 0 w 12192000"/>
              <a:gd name="connsiteY10" fmla="*/ 6858000 h 6858000"/>
            </a:gdLst>
            <a:ahLst/>
            <a:cxnLst/>
            <a:rect l="l" t="t" r="r" b="b"/>
            <a:pathLst>
              <a:path w="12192000" h="6858000">
                <a:moveTo>
                  <a:pt x="0" y="0"/>
                </a:moveTo>
                <a:lnTo>
                  <a:pt x="12192000" y="0"/>
                </a:lnTo>
                <a:lnTo>
                  <a:pt x="12192000" y="775813"/>
                </a:lnTo>
                <a:lnTo>
                  <a:pt x="9093193" y="775813"/>
                </a:lnTo>
                <a:cubicBezTo>
                  <a:pt x="7958931" y="775813"/>
                  <a:pt x="7039430" y="1695314"/>
                  <a:pt x="7039430" y="2829576"/>
                </a:cubicBezTo>
                <a:lnTo>
                  <a:pt x="7039430" y="3933371"/>
                </a:lnTo>
                <a:lnTo>
                  <a:pt x="7027256" y="3933371"/>
                </a:lnTo>
                <a:lnTo>
                  <a:pt x="7027256" y="6320614"/>
                </a:lnTo>
                <a:lnTo>
                  <a:pt x="12192000" y="6320614"/>
                </a:lnTo>
                <a:lnTo>
                  <a:pt x="12192000" y="6858000"/>
                </a:lnTo>
                <a:lnTo>
                  <a:pt x="0" y="6858000"/>
                </a:lnTo>
                <a:close/>
              </a:path>
            </a:pathLst>
          </a:custGeom>
          <a:gradFill>
            <a:gsLst>
              <a:gs pos="0">
                <a:schemeClr val="bg1"/>
              </a:gs>
              <a:gs pos="100000">
                <a:schemeClr val="accent1">
                  <a:lumMod val="20000"/>
                  <a:lumOff val="80000"/>
                </a:schemeClr>
              </a:gs>
            </a:gsLst>
            <a:lin ang="13500000" scaled="0"/>
          </a:gradFill>
          <a:ln w="12700" cap="sq">
            <a:noFill/>
            <a:miter/>
          </a:ln>
          <a:effectLst>
            <a:outerShdw blurRad="139700" dist="101600" dir="2700000" algn="tl" rotWithShape="0">
              <a:schemeClr val="accent1">
                <a:lumMod val="50000"/>
                <a:alpha val="6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351326" y="2139706"/>
            <a:ext cx="1163775" cy="1213093"/>
          </a:xfrm>
          <a:prstGeom prst="round2DiagRect">
            <a:avLst>
              <a:gd name="adj1" fmla="val 36561"/>
              <a:gd name="adj2" fmla="val 0"/>
            </a:avLst>
          </a:prstGeom>
          <a:gradFill>
            <a:gsLst>
              <a:gs pos="0">
                <a:schemeClr val="accent1"/>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263755" y="2132676"/>
            <a:ext cx="3352065" cy="1446550"/>
          </a:xfrm>
          <a:prstGeom prst="rect">
            <a:avLst/>
          </a:prstGeom>
          <a:noFill/>
          <a:ln>
            <a:noFill/>
          </a:ln>
        </p:spPr>
        <p:txBody>
          <a:bodyPr vert="horz" wrap="square" lIns="91440" tIns="45720" rIns="91440" bIns="45720" rtlCol="0" anchor="b"/>
          <a:lstStyle/>
          <a:p>
            <a:pPr algn="r">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PART</a:t>
            </a:r>
            <a:endParaRPr kumimoji="1" lang="zh-CN" altLang="en-US"/>
          </a:p>
        </p:txBody>
      </p:sp>
      <p:sp>
        <p:nvSpPr>
          <p:cNvPr id="6" name="标题 1"/>
          <p:cNvSpPr txBox="1"/>
          <p:nvPr/>
        </p:nvSpPr>
        <p:spPr>
          <a:xfrm>
            <a:off x="9391650" y="358314"/>
            <a:ext cx="855964" cy="855985"/>
          </a:xfrm>
          <a:prstGeom prst="round2DiagRect">
            <a:avLst>
              <a:gd name="adj1" fmla="val 43917"/>
              <a:gd name="adj2" fmla="val 0"/>
            </a:avLst>
          </a:prstGeom>
          <a:gradFill>
            <a:gsLst>
              <a:gs pos="0">
                <a:schemeClr val="accent1">
                  <a:alpha val="73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2341" y="-5273"/>
            <a:ext cx="4600122" cy="1200521"/>
          </a:xfrm>
          <a:custGeom>
            <a:avLst/>
            <a:gdLst>
              <a:gd name="connsiteX0" fmla="*/ 0 w 4600122"/>
              <a:gd name="connsiteY0" fmla="*/ 1200521 h 1200521"/>
              <a:gd name="connsiteX1" fmla="*/ 4600122 w 4600122"/>
              <a:gd name="connsiteY1" fmla="*/ 1200521 h 1200521"/>
              <a:gd name="connsiteX2" fmla="*/ 4600122 w 4600122"/>
              <a:gd name="connsiteY2" fmla="*/ 1065295 h 1200521"/>
              <a:gd name="connsiteX3" fmla="*/ 3610964 w 4600122"/>
              <a:gd name="connsiteY3" fmla="*/ 0 h 1200521"/>
              <a:gd name="connsiteX4" fmla="*/ 0 w 4600122"/>
              <a:gd name="connsiteY4" fmla="*/ 0 h 1200521"/>
            </a:gdLst>
            <a:ahLst/>
            <a:cxnLst/>
            <a:rect l="l" t="t" r="r" b="b"/>
            <a:pathLst>
              <a:path w="4600122" h="1200521">
                <a:moveTo>
                  <a:pt x="0" y="1200521"/>
                </a:moveTo>
                <a:lnTo>
                  <a:pt x="4600122" y="1200521"/>
                </a:lnTo>
                <a:lnTo>
                  <a:pt x="4600122" y="1065295"/>
                </a:lnTo>
                <a:cubicBezTo>
                  <a:pt x="4600122" y="476949"/>
                  <a:pt x="4157261" y="0"/>
                  <a:pt x="3610964" y="0"/>
                </a:cubicBezTo>
                <a:lnTo>
                  <a:pt x="0" y="0"/>
                </a:lnTo>
                <a:close/>
              </a:path>
            </a:pathLst>
          </a:custGeom>
          <a:gradFill>
            <a:gsLst>
              <a:gs pos="0">
                <a:schemeClr val="accent1"/>
              </a:gs>
              <a:gs pos="100000">
                <a:schemeClr val="accent1">
                  <a:lumMod val="60000"/>
                  <a:lumOff val="40000"/>
                  <a:alpha val="6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693267" y="5455200"/>
            <a:ext cx="5346819" cy="200061"/>
          </a:xfrm>
          <a:prstGeom prst="roundRect">
            <a:avLst>
              <a:gd name="adj" fmla="val 50000"/>
            </a:avLst>
          </a:prstGeom>
          <a:gradFill>
            <a:gsLst>
              <a:gs pos="0">
                <a:schemeClr val="accent1">
                  <a:lumMod val="60000"/>
                  <a:lumOff val="40000"/>
                  <a:alpha val="0"/>
                </a:schemeClr>
              </a:gs>
              <a:gs pos="70000">
                <a:schemeClr val="accent1"/>
              </a:gs>
            </a:gsLst>
            <a:lin ang="10800000" scaled="0"/>
          </a:gradFill>
          <a:ln cap="sq">
            <a:noFill/>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nvSpPr>
        <p:spPr>
          <a:xfrm>
            <a:off x="593955" y="3398780"/>
            <a:ext cx="5752746" cy="1933158"/>
          </a:xfrm>
          <a:prstGeom prst="rect">
            <a:avLst/>
          </a:prstGeom>
          <a:noFill/>
          <a:ln>
            <a:noFill/>
          </a:ln>
        </p:spPr>
        <p:txBody>
          <a:bodyPr vert="horz" wrap="square" lIns="91440" tIns="45720" rIns="91440" bIns="45720" rtlCol="0" anchor="ctr"/>
          <a:lstStyle/>
          <a:p>
            <a:pPr algn="l">
              <a:lnSpc>
                <a:spcPct val="130000"/>
              </a:lnSpc>
            </a:pPr>
            <a:r>
              <a:rPr kumimoji="1" lang="en-US" altLang="zh-CN" sz="48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六、教学建议</a:t>
            </a:r>
            <a:endParaRPr kumimoji="1" lang="zh-CN" altLang="en-US"/>
          </a:p>
        </p:txBody>
      </p:sp>
      <p:sp>
        <p:nvSpPr>
          <p:cNvPr id="11" name="标题 1"/>
          <p:cNvSpPr txBox="1"/>
          <p:nvPr/>
        </p:nvSpPr>
        <p:spPr>
          <a:xfrm>
            <a:off x="9874251" y="5464629"/>
            <a:ext cx="2625272" cy="855985"/>
          </a:xfrm>
          <a:prstGeom prst="round2DiagRect">
            <a:avLst>
              <a:gd name="adj1" fmla="val 50000"/>
              <a:gd name="adj2" fmla="val 0"/>
            </a:avLst>
          </a:prstGeom>
          <a:gradFill>
            <a:gsLst>
              <a:gs pos="0">
                <a:schemeClr val="accent1">
                  <a:alpha val="54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6581326" y="2374482"/>
            <a:ext cx="735126" cy="697785"/>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w="9525"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4" name="标题 1"/>
          <p:cNvSpPr txBox="1"/>
          <p:nvPr/>
        </p:nvSpPr>
        <p:spPr>
          <a:xfrm>
            <a:off x="4034081" y="627875"/>
            <a:ext cx="1951763" cy="2957850"/>
          </a:xfrm>
          <a:prstGeom prst="rect">
            <a:avLst/>
          </a:prstGeom>
          <a:noFill/>
          <a:ln>
            <a:noFill/>
          </a:ln>
        </p:spPr>
        <p:txBody>
          <a:bodyPr vert="horz" wrap="square" lIns="91440" tIns="45720" rIns="91440" bIns="45720" rtlCol="0" anchor="b"/>
          <a:lstStyle/>
          <a:p>
            <a:pPr algn="l">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06</a:t>
            </a:r>
            <a:endParaRPr kumimoji="1"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cxnSp>
        <p:nvCxnSpPr>
          <p:cNvPr id="3" name="标题 1"/>
          <p:cNvCxnSpPr/>
          <p:nvPr/>
        </p:nvCxnSpPr>
        <p:spPr>
          <a:xfrm rot="18600000" flipV="1">
            <a:off x="5851109" y="3086374"/>
            <a:ext cx="599097" cy="599097"/>
          </a:xfrm>
          <a:prstGeom prst="line">
            <a:avLst/>
          </a:prstGeom>
          <a:noFill/>
          <a:ln w="25400" cap="sq">
            <a:solidFill>
              <a:schemeClr val="tx1">
                <a:lumMod val="50000"/>
                <a:lumOff val="50000"/>
                <a:alpha val="20000"/>
              </a:schemeClr>
            </a:solidFill>
            <a:miter/>
          </a:ln>
        </p:spPr>
      </p:cxnSp>
      <p:sp>
        <p:nvSpPr>
          <p:cNvPr id="10"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思政融入</a:t>
            </a:r>
            <a:endParaRPr kumimoji="1" lang="zh-CN" altLang="en-US"/>
          </a:p>
        </p:txBody>
      </p:sp>
      <p:sp>
        <p:nvSpPr>
          <p:cNvPr id="11"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3"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pic>
        <p:nvPicPr>
          <p:cNvPr id="17" name="图片 16"/>
          <p:cNvPicPr>
            <a:picLocks noChangeAspect="1"/>
          </p:cNvPicPr>
          <p:nvPr/>
        </p:nvPicPr>
        <p:blipFill>
          <a:blip r:embed="rId1"/>
          <a:stretch>
            <a:fillRect/>
          </a:stretch>
        </p:blipFill>
        <p:spPr>
          <a:xfrm>
            <a:off x="335915" y="1700530"/>
            <a:ext cx="10671175" cy="353695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t="4617" r="255" b="14685"/>
          <a:stretch>
            <a:fillRect/>
          </a:stretch>
        </p:blipFill>
        <p:spPr>
          <a:xfrm>
            <a:off x="7041770" y="786306"/>
            <a:ext cx="5152571" cy="5534308"/>
          </a:xfrm>
          <a:custGeom>
            <a:avLst/>
            <a:gdLst>
              <a:gd name="connsiteX0" fmla="*/ 2033308 w 5152571"/>
              <a:gd name="connsiteY0" fmla="*/ 0 h 5534308"/>
              <a:gd name="connsiteX1" fmla="*/ 5152571 w 5152571"/>
              <a:gd name="connsiteY1" fmla="*/ 0 h 5534308"/>
              <a:gd name="connsiteX2" fmla="*/ 5152571 w 5152571"/>
              <a:gd name="connsiteY2" fmla="*/ 3306723 h 5534308"/>
              <a:gd name="connsiteX3" fmla="*/ 5152571 w 5152571"/>
              <a:gd name="connsiteY3" fmla="*/ 3500999 h 5534308"/>
              <a:gd name="connsiteX4" fmla="*/ 5152571 w 5152571"/>
              <a:gd name="connsiteY4" fmla="*/ 5534308 h 5534308"/>
              <a:gd name="connsiteX5" fmla="*/ 1422400 w 5152571"/>
              <a:gd name="connsiteY5" fmla="*/ 5534308 h 5534308"/>
              <a:gd name="connsiteX6" fmla="*/ 1422400 w 5152571"/>
              <a:gd name="connsiteY6" fmla="*/ 5534307 h 5534308"/>
              <a:gd name="connsiteX7" fmla="*/ 0 w 5152571"/>
              <a:gd name="connsiteY7" fmla="*/ 5534307 h 5534308"/>
              <a:gd name="connsiteX8" fmla="*/ 0 w 5152571"/>
              <a:gd name="connsiteY8" fmla="*/ 2033308 h 5534308"/>
              <a:gd name="connsiteX9" fmla="*/ 2033308 w 5152571"/>
              <a:gd name="connsiteY9" fmla="*/ 0 h 5534308"/>
            </a:gdLst>
            <a:ahLst/>
            <a:cxnLst/>
            <a:rect l="l" t="t" r="r" b="b"/>
            <a:pathLst>
              <a:path w="5152571" h="5534308">
                <a:moveTo>
                  <a:pt x="2033308" y="0"/>
                </a:moveTo>
                <a:lnTo>
                  <a:pt x="5152571" y="0"/>
                </a:lnTo>
                <a:lnTo>
                  <a:pt x="5152571" y="3306723"/>
                </a:lnTo>
                <a:lnTo>
                  <a:pt x="5152571" y="3500999"/>
                </a:lnTo>
                <a:lnTo>
                  <a:pt x="5152571" y="5534308"/>
                </a:lnTo>
                <a:lnTo>
                  <a:pt x="1422400" y="5534308"/>
                </a:lnTo>
                <a:lnTo>
                  <a:pt x="1422400" y="5534307"/>
                </a:lnTo>
                <a:lnTo>
                  <a:pt x="0" y="5534307"/>
                </a:lnTo>
                <a:lnTo>
                  <a:pt x="0" y="2033308"/>
                </a:lnTo>
                <a:cubicBezTo>
                  <a:pt x="0" y="910343"/>
                  <a:pt x="910343" y="0"/>
                  <a:pt x="2033308" y="0"/>
                </a:cubicBezTo>
                <a:close/>
              </a:path>
            </a:pathLst>
          </a:custGeom>
          <a:noFill/>
          <a:ln>
            <a:noFill/>
          </a:ln>
        </p:spPr>
      </p:pic>
      <p:sp>
        <p:nvSpPr>
          <p:cNvPr id="3" name="标题 1"/>
          <p:cNvSpPr txBox="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775813 h 6858000"/>
              <a:gd name="connsiteX3" fmla="*/ 9093193 w 12192000"/>
              <a:gd name="connsiteY3" fmla="*/ 775813 h 6858000"/>
              <a:gd name="connsiteX4" fmla="*/ 7039430 w 12192000"/>
              <a:gd name="connsiteY4" fmla="*/ 2829576 h 6858000"/>
              <a:gd name="connsiteX5" fmla="*/ 7039430 w 12192000"/>
              <a:gd name="connsiteY5" fmla="*/ 3933371 h 6858000"/>
              <a:gd name="connsiteX6" fmla="*/ 7027256 w 12192000"/>
              <a:gd name="connsiteY6" fmla="*/ 3933371 h 6858000"/>
              <a:gd name="connsiteX7" fmla="*/ 7027256 w 12192000"/>
              <a:gd name="connsiteY7" fmla="*/ 6320614 h 6858000"/>
              <a:gd name="connsiteX8" fmla="*/ 12192000 w 12192000"/>
              <a:gd name="connsiteY8" fmla="*/ 6320614 h 6858000"/>
              <a:gd name="connsiteX9" fmla="*/ 12192000 w 12192000"/>
              <a:gd name="connsiteY9" fmla="*/ 6858000 h 6858000"/>
              <a:gd name="connsiteX10" fmla="*/ 0 w 12192000"/>
              <a:gd name="connsiteY10" fmla="*/ 6858000 h 6858000"/>
            </a:gdLst>
            <a:ahLst/>
            <a:cxnLst/>
            <a:rect l="l" t="t" r="r" b="b"/>
            <a:pathLst>
              <a:path w="12192000" h="6858000">
                <a:moveTo>
                  <a:pt x="0" y="0"/>
                </a:moveTo>
                <a:lnTo>
                  <a:pt x="12192000" y="0"/>
                </a:lnTo>
                <a:lnTo>
                  <a:pt x="12192000" y="775813"/>
                </a:lnTo>
                <a:lnTo>
                  <a:pt x="9093193" y="775813"/>
                </a:lnTo>
                <a:cubicBezTo>
                  <a:pt x="7958931" y="775813"/>
                  <a:pt x="7039430" y="1695314"/>
                  <a:pt x="7039430" y="2829576"/>
                </a:cubicBezTo>
                <a:lnTo>
                  <a:pt x="7039430" y="3933371"/>
                </a:lnTo>
                <a:lnTo>
                  <a:pt x="7027256" y="3933371"/>
                </a:lnTo>
                <a:lnTo>
                  <a:pt x="7027256" y="6320614"/>
                </a:lnTo>
                <a:lnTo>
                  <a:pt x="12192000" y="6320614"/>
                </a:lnTo>
                <a:lnTo>
                  <a:pt x="12192000" y="6858000"/>
                </a:lnTo>
                <a:lnTo>
                  <a:pt x="0" y="6858000"/>
                </a:lnTo>
                <a:close/>
              </a:path>
            </a:pathLst>
          </a:custGeom>
          <a:gradFill>
            <a:gsLst>
              <a:gs pos="0">
                <a:schemeClr val="bg1"/>
              </a:gs>
              <a:gs pos="100000">
                <a:schemeClr val="accent1">
                  <a:lumMod val="20000"/>
                  <a:lumOff val="80000"/>
                </a:schemeClr>
              </a:gs>
            </a:gsLst>
            <a:lin ang="13500000" scaled="0"/>
          </a:gradFill>
          <a:ln w="12700" cap="sq">
            <a:noFill/>
            <a:miter/>
          </a:ln>
          <a:effectLst>
            <a:outerShdw blurRad="139700" dist="101600" dir="2700000" algn="tl" rotWithShape="0">
              <a:schemeClr val="accent1">
                <a:lumMod val="50000"/>
                <a:alpha val="6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293757" y="3801830"/>
            <a:ext cx="1491343" cy="1554544"/>
          </a:xfrm>
          <a:prstGeom prst="round2DiagRect">
            <a:avLst>
              <a:gd name="adj1" fmla="val 43917"/>
              <a:gd name="adj2" fmla="val 0"/>
            </a:avLst>
          </a:prstGeom>
          <a:gradFill>
            <a:gsLst>
              <a:gs pos="0">
                <a:schemeClr val="accent1"/>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9391650" y="358314"/>
            <a:ext cx="855964" cy="855985"/>
          </a:xfrm>
          <a:prstGeom prst="round2DiagRect">
            <a:avLst>
              <a:gd name="adj1" fmla="val 43917"/>
              <a:gd name="adj2" fmla="val 0"/>
            </a:avLst>
          </a:prstGeom>
          <a:gradFill>
            <a:gsLst>
              <a:gs pos="0">
                <a:schemeClr val="accent1">
                  <a:alpha val="73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flipV="1">
            <a:off x="-2341" y="-5273"/>
            <a:ext cx="4600122" cy="1200521"/>
          </a:xfrm>
          <a:custGeom>
            <a:avLst/>
            <a:gdLst>
              <a:gd name="connsiteX0" fmla="*/ 0 w 4600122"/>
              <a:gd name="connsiteY0" fmla="*/ 1200521 h 1200521"/>
              <a:gd name="connsiteX1" fmla="*/ 4600122 w 4600122"/>
              <a:gd name="connsiteY1" fmla="*/ 1200521 h 1200521"/>
              <a:gd name="connsiteX2" fmla="*/ 4600122 w 4600122"/>
              <a:gd name="connsiteY2" fmla="*/ 1065295 h 1200521"/>
              <a:gd name="connsiteX3" fmla="*/ 3610964 w 4600122"/>
              <a:gd name="connsiteY3" fmla="*/ 0 h 1200521"/>
              <a:gd name="connsiteX4" fmla="*/ 0 w 4600122"/>
              <a:gd name="connsiteY4" fmla="*/ 0 h 1200521"/>
            </a:gdLst>
            <a:ahLst/>
            <a:cxnLst/>
            <a:rect l="l" t="t" r="r" b="b"/>
            <a:pathLst>
              <a:path w="4600122" h="1200521">
                <a:moveTo>
                  <a:pt x="0" y="1200521"/>
                </a:moveTo>
                <a:lnTo>
                  <a:pt x="4600122" y="1200521"/>
                </a:lnTo>
                <a:lnTo>
                  <a:pt x="4600122" y="1065295"/>
                </a:lnTo>
                <a:cubicBezTo>
                  <a:pt x="4600122" y="476949"/>
                  <a:pt x="4157261" y="0"/>
                  <a:pt x="3610964" y="0"/>
                </a:cubicBezTo>
                <a:lnTo>
                  <a:pt x="0" y="0"/>
                </a:lnTo>
                <a:close/>
              </a:path>
            </a:pathLst>
          </a:custGeom>
          <a:gradFill>
            <a:gsLst>
              <a:gs pos="0">
                <a:schemeClr val="accent1"/>
              </a:gs>
              <a:gs pos="100000">
                <a:schemeClr val="accent1">
                  <a:lumMod val="60000"/>
                  <a:lumOff val="40000"/>
                  <a:alpha val="6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431383" y="4396854"/>
            <a:ext cx="5346819" cy="148453"/>
          </a:xfrm>
          <a:prstGeom prst="roundRect">
            <a:avLst>
              <a:gd name="adj" fmla="val 50000"/>
            </a:avLst>
          </a:prstGeom>
          <a:gradFill>
            <a:gsLst>
              <a:gs pos="0">
                <a:schemeClr val="accent1">
                  <a:lumMod val="60000"/>
                  <a:lumOff val="40000"/>
                  <a:alpha val="0"/>
                </a:schemeClr>
              </a:gs>
              <a:gs pos="70000">
                <a:schemeClr val="accent1"/>
              </a:gs>
            </a:gsLst>
            <a:lin ang="10800000" scaled="0"/>
          </a:gradFill>
          <a:ln cap="sq">
            <a:noFill/>
          </a:ln>
        </p:spPr>
        <p:txBody>
          <a:bodyPr vert="horz" wrap="square" lIns="91440" tIns="45720" rIns="91440" bIns="45720" rtlCol="0" anchor="ctr"/>
          <a:lstStyle/>
          <a:p>
            <a:pPr algn="l">
              <a:lnSpc>
                <a:spcPct val="110000"/>
              </a:lnSpc>
            </a:pPr>
            <a:endParaRPr kumimoji="1" lang="zh-CN" altLang="en-US"/>
          </a:p>
        </p:txBody>
      </p:sp>
      <p:sp>
        <p:nvSpPr>
          <p:cNvPr id="8" name="标题 1"/>
          <p:cNvSpPr txBox="1"/>
          <p:nvPr/>
        </p:nvSpPr>
        <p:spPr>
          <a:xfrm>
            <a:off x="428378" y="453016"/>
            <a:ext cx="2320815" cy="288195"/>
          </a:xfrm>
          <a:custGeom>
            <a:avLst/>
            <a:gdLst>
              <a:gd name="connsiteX0" fmla="*/ 353068 w 1228797"/>
              <a:gd name="connsiteY0" fmla="*/ 146933 h 152590"/>
              <a:gd name="connsiteX1" fmla="*/ 353259 w 1228797"/>
              <a:gd name="connsiteY1" fmla="*/ 146971 h 152590"/>
              <a:gd name="connsiteX2" fmla="*/ 352878 w 1228797"/>
              <a:gd name="connsiteY2" fmla="*/ 146971 h 152590"/>
              <a:gd name="connsiteX3" fmla="*/ 463654 w 1228797"/>
              <a:gd name="connsiteY3" fmla="*/ 28766 h 152590"/>
              <a:gd name="connsiteX4" fmla="*/ 457368 w 1228797"/>
              <a:gd name="connsiteY4" fmla="*/ 35052 h 152590"/>
              <a:gd name="connsiteX5" fmla="*/ 457368 w 1228797"/>
              <a:gd name="connsiteY5" fmla="*/ 66866 h 152590"/>
              <a:gd name="connsiteX6" fmla="*/ 463464 w 1228797"/>
              <a:gd name="connsiteY6" fmla="*/ 73152 h 152590"/>
              <a:gd name="connsiteX7" fmla="*/ 463654 w 1228797"/>
              <a:gd name="connsiteY7" fmla="*/ 73152 h 152590"/>
              <a:gd name="connsiteX8" fmla="*/ 502611 w 1228797"/>
              <a:gd name="connsiteY8" fmla="*/ 73152 h 152590"/>
              <a:gd name="connsiteX9" fmla="*/ 525281 w 1228797"/>
              <a:gd name="connsiteY9" fmla="*/ 51911 h 152590"/>
              <a:gd name="connsiteX10" fmla="*/ 504450 w 1228797"/>
              <a:gd name="connsiteY10" fmla="*/ 28795 h 152590"/>
              <a:gd name="connsiteX11" fmla="*/ 503183 w 1228797"/>
              <a:gd name="connsiteY11" fmla="*/ 28766 h 152590"/>
              <a:gd name="connsiteX12" fmla="*/ 1154216 w 1228797"/>
              <a:gd name="connsiteY12" fmla="*/ 28194 h 152590"/>
              <a:gd name="connsiteX13" fmla="*/ 1154216 w 1228797"/>
              <a:gd name="connsiteY13" fmla="*/ 28765 h 152590"/>
              <a:gd name="connsiteX14" fmla="*/ 1104877 w 1228797"/>
              <a:gd name="connsiteY14" fmla="*/ 77914 h 152590"/>
              <a:gd name="connsiteX15" fmla="*/ 1154026 w 1228797"/>
              <a:gd name="connsiteY15" fmla="*/ 127254 h 152590"/>
              <a:gd name="connsiteX16" fmla="*/ 1203365 w 1228797"/>
              <a:gd name="connsiteY16" fmla="*/ 78105 h 152590"/>
              <a:gd name="connsiteX17" fmla="*/ 1203365 w 1228797"/>
              <a:gd name="connsiteY17" fmla="*/ 78009 h 152590"/>
              <a:gd name="connsiteX18" fmla="*/ 1154502 w 1228797"/>
              <a:gd name="connsiteY18" fmla="*/ 28195 h 152590"/>
              <a:gd name="connsiteX19" fmla="*/ 1154216 w 1228797"/>
              <a:gd name="connsiteY19" fmla="*/ 28194 h 152590"/>
              <a:gd name="connsiteX20" fmla="*/ 836558 w 1228797"/>
              <a:gd name="connsiteY20" fmla="*/ 25718 h 152590"/>
              <a:gd name="connsiteX21" fmla="*/ 787314 w 1228797"/>
              <a:gd name="connsiteY21" fmla="*/ 74962 h 152590"/>
              <a:gd name="connsiteX22" fmla="*/ 836558 w 1228797"/>
              <a:gd name="connsiteY22" fmla="*/ 124207 h 152590"/>
              <a:gd name="connsiteX23" fmla="*/ 885802 w 1228797"/>
              <a:gd name="connsiteY23" fmla="*/ 74962 h 152590"/>
              <a:gd name="connsiteX24" fmla="*/ 885802 w 1228797"/>
              <a:gd name="connsiteY24" fmla="*/ 74867 h 152590"/>
              <a:gd name="connsiteX25" fmla="*/ 836558 w 1228797"/>
              <a:gd name="connsiteY25" fmla="*/ 25718 h 152590"/>
              <a:gd name="connsiteX26" fmla="*/ 200954 w 1228797"/>
              <a:gd name="connsiteY26" fmla="*/ 25527 h 152590"/>
              <a:gd name="connsiteX27" fmla="*/ 200954 w 1228797"/>
              <a:gd name="connsiteY27" fmla="*/ 25908 h 152590"/>
              <a:gd name="connsiteX28" fmla="*/ 151424 w 1228797"/>
              <a:gd name="connsiteY28" fmla="*/ 75248 h 152590"/>
              <a:gd name="connsiteX29" fmla="*/ 200764 w 1228797"/>
              <a:gd name="connsiteY29" fmla="*/ 124778 h 152590"/>
              <a:gd name="connsiteX30" fmla="*/ 250294 w 1228797"/>
              <a:gd name="connsiteY30" fmla="*/ 75438 h 152590"/>
              <a:gd name="connsiteX31" fmla="*/ 250294 w 1228797"/>
              <a:gd name="connsiteY31" fmla="*/ 75248 h 152590"/>
              <a:gd name="connsiteX32" fmla="*/ 201145 w 1228797"/>
              <a:gd name="connsiteY32" fmla="*/ 25528 h 152590"/>
              <a:gd name="connsiteX33" fmla="*/ 200954 w 1228797"/>
              <a:gd name="connsiteY33" fmla="*/ 25527 h 152590"/>
              <a:gd name="connsiteX34" fmla="*/ 437841 w 1228797"/>
              <a:gd name="connsiteY34" fmla="*/ 3429 h 152590"/>
              <a:gd name="connsiteX35" fmla="*/ 502040 w 1228797"/>
              <a:gd name="connsiteY35" fmla="*/ 3429 h 152590"/>
              <a:gd name="connsiteX36" fmla="*/ 535949 w 1228797"/>
              <a:gd name="connsiteY36" fmla="*/ 16764 h 152590"/>
              <a:gd name="connsiteX37" fmla="*/ 550808 w 1228797"/>
              <a:gd name="connsiteY37" fmla="*/ 49340 h 152590"/>
              <a:gd name="connsiteX38" fmla="*/ 528615 w 1228797"/>
              <a:gd name="connsiteY38" fmla="*/ 91345 h 152590"/>
              <a:gd name="connsiteX39" fmla="*/ 526233 w 1228797"/>
              <a:gd name="connsiteY39" fmla="*/ 99251 h 152590"/>
              <a:gd name="connsiteX40" fmla="*/ 544712 w 1228797"/>
              <a:gd name="connsiteY40" fmla="*/ 138017 h 152590"/>
              <a:gd name="connsiteX41" fmla="*/ 541683 w 1228797"/>
              <a:gd name="connsiteY41" fmla="*/ 146377 h 152590"/>
              <a:gd name="connsiteX42" fmla="*/ 538997 w 1228797"/>
              <a:gd name="connsiteY42" fmla="*/ 146971 h 152590"/>
              <a:gd name="connsiteX43" fmla="*/ 525567 w 1228797"/>
              <a:gd name="connsiteY43" fmla="*/ 146971 h 152590"/>
              <a:gd name="connsiteX44" fmla="*/ 519947 w 1228797"/>
              <a:gd name="connsiteY44" fmla="*/ 143447 h 152590"/>
              <a:gd name="connsiteX45" fmla="*/ 500230 w 1228797"/>
              <a:gd name="connsiteY45" fmla="*/ 102203 h 152590"/>
              <a:gd name="connsiteX46" fmla="*/ 494611 w 1228797"/>
              <a:gd name="connsiteY46" fmla="*/ 98679 h 152590"/>
              <a:gd name="connsiteX47" fmla="*/ 463654 w 1228797"/>
              <a:gd name="connsiteY47" fmla="*/ 98679 h 152590"/>
              <a:gd name="connsiteX48" fmla="*/ 457368 w 1228797"/>
              <a:gd name="connsiteY48" fmla="*/ 104773 h 152590"/>
              <a:gd name="connsiteX49" fmla="*/ 457368 w 1228797"/>
              <a:gd name="connsiteY49" fmla="*/ 104966 h 152590"/>
              <a:gd name="connsiteX50" fmla="*/ 457368 w 1228797"/>
              <a:gd name="connsiteY50" fmla="*/ 140684 h 152590"/>
              <a:gd name="connsiteX51" fmla="*/ 451081 w 1228797"/>
              <a:gd name="connsiteY51" fmla="*/ 146971 h 152590"/>
              <a:gd name="connsiteX52" fmla="*/ 437841 w 1228797"/>
              <a:gd name="connsiteY52" fmla="*/ 146971 h 152590"/>
              <a:gd name="connsiteX53" fmla="*/ 431555 w 1228797"/>
              <a:gd name="connsiteY53" fmla="*/ 140684 h 152590"/>
              <a:gd name="connsiteX54" fmla="*/ 431555 w 1228797"/>
              <a:gd name="connsiteY54" fmla="*/ 9716 h 152590"/>
              <a:gd name="connsiteX55" fmla="*/ 437841 w 1228797"/>
              <a:gd name="connsiteY55" fmla="*/ 3429 h 152590"/>
              <a:gd name="connsiteX56" fmla="*/ 293633 w 1228797"/>
              <a:gd name="connsiteY56" fmla="*/ 3429 h 152590"/>
              <a:gd name="connsiteX57" fmla="*/ 306777 w 1228797"/>
              <a:gd name="connsiteY57" fmla="*/ 3429 h 152590"/>
              <a:gd name="connsiteX58" fmla="*/ 312683 w 1228797"/>
              <a:gd name="connsiteY58" fmla="*/ 9715 h 152590"/>
              <a:gd name="connsiteX59" fmla="*/ 312683 w 1228797"/>
              <a:gd name="connsiteY59" fmla="*/ 80677 h 152590"/>
              <a:gd name="connsiteX60" fmla="*/ 350592 w 1228797"/>
              <a:gd name="connsiteY60" fmla="*/ 123032 h 152590"/>
              <a:gd name="connsiteX61" fmla="*/ 392950 w 1228797"/>
              <a:gd name="connsiteY61" fmla="*/ 85118 h 152590"/>
              <a:gd name="connsiteX62" fmla="*/ 392978 w 1228797"/>
              <a:gd name="connsiteY62" fmla="*/ 81248 h 152590"/>
              <a:gd name="connsiteX63" fmla="*/ 392978 w 1228797"/>
              <a:gd name="connsiteY63" fmla="*/ 9715 h 152590"/>
              <a:gd name="connsiteX64" fmla="*/ 399265 w 1228797"/>
              <a:gd name="connsiteY64" fmla="*/ 3429 h 152590"/>
              <a:gd name="connsiteX65" fmla="*/ 412505 w 1228797"/>
              <a:gd name="connsiteY65" fmla="*/ 3429 h 152590"/>
              <a:gd name="connsiteX66" fmla="*/ 418696 w 1228797"/>
              <a:gd name="connsiteY66" fmla="*/ 9715 h 152590"/>
              <a:gd name="connsiteX67" fmla="*/ 418696 w 1228797"/>
              <a:gd name="connsiteY67" fmla="*/ 81153 h 152590"/>
              <a:gd name="connsiteX68" fmla="*/ 378496 w 1228797"/>
              <a:gd name="connsiteY68" fmla="*/ 141799 h 152590"/>
              <a:gd name="connsiteX69" fmla="*/ 353068 w 1228797"/>
              <a:gd name="connsiteY69" fmla="*/ 146933 h 152590"/>
              <a:gd name="connsiteX70" fmla="*/ 327634 w 1228797"/>
              <a:gd name="connsiteY70" fmla="*/ 141836 h 152590"/>
              <a:gd name="connsiteX71" fmla="*/ 287346 w 1228797"/>
              <a:gd name="connsiteY71" fmla="*/ 81248 h 152590"/>
              <a:gd name="connsiteX72" fmla="*/ 287346 w 1228797"/>
              <a:gd name="connsiteY72" fmla="*/ 81153 h 152590"/>
              <a:gd name="connsiteX73" fmla="*/ 287346 w 1228797"/>
              <a:gd name="connsiteY73" fmla="*/ 9715 h 152590"/>
              <a:gd name="connsiteX74" fmla="*/ 293633 w 1228797"/>
              <a:gd name="connsiteY74" fmla="*/ 3429 h 152590"/>
              <a:gd name="connsiteX75" fmla="*/ 6264 w 1228797"/>
              <a:gd name="connsiteY75" fmla="*/ 3333 h 152590"/>
              <a:gd name="connsiteX76" fmla="*/ 18646 w 1228797"/>
              <a:gd name="connsiteY76" fmla="*/ 3333 h 152590"/>
              <a:gd name="connsiteX77" fmla="*/ 23790 w 1228797"/>
              <a:gd name="connsiteY77" fmla="*/ 6000 h 152590"/>
              <a:gd name="connsiteX78" fmla="*/ 61890 w 1228797"/>
              <a:gd name="connsiteY78" fmla="*/ 59817 h 152590"/>
              <a:gd name="connsiteX79" fmla="*/ 67033 w 1228797"/>
              <a:gd name="connsiteY79" fmla="*/ 62388 h 152590"/>
              <a:gd name="connsiteX80" fmla="*/ 72081 w 1228797"/>
              <a:gd name="connsiteY80" fmla="*/ 59817 h 152590"/>
              <a:gd name="connsiteX81" fmla="*/ 110181 w 1228797"/>
              <a:gd name="connsiteY81" fmla="*/ 6000 h 152590"/>
              <a:gd name="connsiteX82" fmla="*/ 115325 w 1228797"/>
              <a:gd name="connsiteY82" fmla="*/ 3333 h 152590"/>
              <a:gd name="connsiteX83" fmla="*/ 127707 w 1228797"/>
              <a:gd name="connsiteY83" fmla="*/ 3333 h 152590"/>
              <a:gd name="connsiteX84" fmla="*/ 134065 w 1228797"/>
              <a:gd name="connsiteY84" fmla="*/ 9548 h 152590"/>
              <a:gd name="connsiteX85" fmla="*/ 132851 w 1228797"/>
              <a:gd name="connsiteY85" fmla="*/ 13335 h 152590"/>
              <a:gd name="connsiteX86" fmla="*/ 81702 w 1228797"/>
              <a:gd name="connsiteY86" fmla="*/ 83724 h 152590"/>
              <a:gd name="connsiteX87" fmla="*/ 79987 w 1228797"/>
              <a:gd name="connsiteY87" fmla="*/ 89154 h 152590"/>
              <a:gd name="connsiteX88" fmla="*/ 79987 w 1228797"/>
              <a:gd name="connsiteY88" fmla="*/ 140684 h 152590"/>
              <a:gd name="connsiteX89" fmla="*/ 73701 w 1228797"/>
              <a:gd name="connsiteY89" fmla="*/ 146970 h 152590"/>
              <a:gd name="connsiteX90" fmla="*/ 60270 w 1228797"/>
              <a:gd name="connsiteY90" fmla="*/ 146970 h 152590"/>
              <a:gd name="connsiteX91" fmla="*/ 53984 w 1228797"/>
              <a:gd name="connsiteY91" fmla="*/ 140684 h 152590"/>
              <a:gd name="connsiteX92" fmla="*/ 53984 w 1228797"/>
              <a:gd name="connsiteY92" fmla="*/ 89154 h 152590"/>
              <a:gd name="connsiteX93" fmla="*/ 52269 w 1228797"/>
              <a:gd name="connsiteY93" fmla="*/ 83724 h 152590"/>
              <a:gd name="connsiteX94" fmla="*/ 1215 w 1228797"/>
              <a:gd name="connsiteY94" fmla="*/ 13335 h 152590"/>
              <a:gd name="connsiteX95" fmla="*/ 2572 w 1228797"/>
              <a:gd name="connsiteY95" fmla="*/ 4549 h 152590"/>
              <a:gd name="connsiteX96" fmla="*/ 6264 w 1228797"/>
              <a:gd name="connsiteY96" fmla="*/ 3333 h 152590"/>
              <a:gd name="connsiteX97" fmla="*/ 1154026 w 1228797"/>
              <a:gd name="connsiteY97" fmla="*/ 3238 h 152590"/>
              <a:gd name="connsiteX98" fmla="*/ 1228797 w 1228797"/>
              <a:gd name="connsiteY98" fmla="*/ 77819 h 152590"/>
              <a:gd name="connsiteX99" fmla="*/ 1228797 w 1228797"/>
              <a:gd name="connsiteY99" fmla="*/ 77914 h 152590"/>
              <a:gd name="connsiteX100" fmla="*/ 1154216 w 1228797"/>
              <a:gd name="connsiteY100" fmla="*/ 152590 h 152590"/>
              <a:gd name="connsiteX101" fmla="*/ 1079445 w 1228797"/>
              <a:gd name="connsiteY101" fmla="*/ 78009 h 152590"/>
              <a:gd name="connsiteX102" fmla="*/ 1154026 w 1228797"/>
              <a:gd name="connsiteY102" fmla="*/ 3238 h 152590"/>
              <a:gd name="connsiteX103" fmla="*/ 646058 w 1228797"/>
              <a:gd name="connsiteY103" fmla="*/ 2096 h 152590"/>
              <a:gd name="connsiteX104" fmla="*/ 659774 w 1228797"/>
              <a:gd name="connsiteY104" fmla="*/ 2096 h 152590"/>
              <a:gd name="connsiteX105" fmla="*/ 666060 w 1228797"/>
              <a:gd name="connsiteY105" fmla="*/ 8382 h 152590"/>
              <a:gd name="connsiteX106" fmla="*/ 666060 w 1228797"/>
              <a:gd name="connsiteY106" fmla="*/ 116491 h 152590"/>
              <a:gd name="connsiteX107" fmla="*/ 672346 w 1228797"/>
              <a:gd name="connsiteY107" fmla="*/ 122778 h 152590"/>
              <a:gd name="connsiteX108" fmla="*/ 750166 w 1228797"/>
              <a:gd name="connsiteY108" fmla="*/ 122778 h 152590"/>
              <a:gd name="connsiteX109" fmla="*/ 756452 w 1228797"/>
              <a:gd name="connsiteY109" fmla="*/ 129064 h 152590"/>
              <a:gd name="connsiteX110" fmla="*/ 756452 w 1228797"/>
              <a:gd name="connsiteY110" fmla="*/ 141733 h 152590"/>
              <a:gd name="connsiteX111" fmla="*/ 750356 w 1228797"/>
              <a:gd name="connsiteY111" fmla="*/ 148019 h 152590"/>
              <a:gd name="connsiteX112" fmla="*/ 750166 w 1228797"/>
              <a:gd name="connsiteY112" fmla="*/ 148019 h 152590"/>
              <a:gd name="connsiteX113" fmla="*/ 646058 w 1228797"/>
              <a:gd name="connsiteY113" fmla="*/ 148019 h 152590"/>
              <a:gd name="connsiteX114" fmla="*/ 639771 w 1228797"/>
              <a:gd name="connsiteY114" fmla="*/ 141733 h 152590"/>
              <a:gd name="connsiteX115" fmla="*/ 639771 w 1228797"/>
              <a:gd name="connsiteY115" fmla="*/ 8382 h 152590"/>
              <a:gd name="connsiteX116" fmla="*/ 646058 w 1228797"/>
              <a:gd name="connsiteY116" fmla="*/ 2096 h 152590"/>
              <a:gd name="connsiteX117" fmla="*/ 995720 w 1228797"/>
              <a:gd name="connsiteY117" fmla="*/ 191 h 152590"/>
              <a:gd name="connsiteX118" fmla="*/ 1040488 w 1228797"/>
              <a:gd name="connsiteY118" fmla="*/ 15621 h 152590"/>
              <a:gd name="connsiteX119" fmla="*/ 1051060 w 1228797"/>
              <a:gd name="connsiteY119" fmla="*/ 25146 h 152590"/>
              <a:gd name="connsiteX120" fmla="*/ 1051251 w 1228797"/>
              <a:gd name="connsiteY120" fmla="*/ 25418 h 152590"/>
              <a:gd name="connsiteX121" fmla="*/ 1049536 w 1228797"/>
              <a:gd name="connsiteY121" fmla="*/ 34004 h 152590"/>
              <a:gd name="connsiteX122" fmla="*/ 1038964 w 1228797"/>
              <a:gd name="connsiteY122" fmla="*/ 41434 h 152590"/>
              <a:gd name="connsiteX123" fmla="*/ 1030867 w 1228797"/>
              <a:gd name="connsiteY123" fmla="*/ 40767 h 152590"/>
              <a:gd name="connsiteX124" fmla="*/ 1028010 w 1228797"/>
              <a:gd name="connsiteY124" fmla="*/ 38100 h 152590"/>
              <a:gd name="connsiteX125" fmla="*/ 1027343 w 1228797"/>
              <a:gd name="connsiteY125" fmla="*/ 37624 h 152590"/>
              <a:gd name="connsiteX126" fmla="*/ 995911 w 1228797"/>
              <a:gd name="connsiteY126" fmla="*/ 26194 h 152590"/>
              <a:gd name="connsiteX127" fmla="*/ 993815 w 1228797"/>
              <a:gd name="connsiteY127" fmla="*/ 26194 h 152590"/>
              <a:gd name="connsiteX128" fmla="*/ 990386 w 1228797"/>
              <a:gd name="connsiteY128" fmla="*/ 26194 h 152590"/>
              <a:gd name="connsiteX129" fmla="*/ 981623 w 1228797"/>
              <a:gd name="connsiteY129" fmla="*/ 28004 h 152590"/>
              <a:gd name="connsiteX130" fmla="*/ 947638 w 1228797"/>
              <a:gd name="connsiteY130" fmla="*/ 64456 h 152590"/>
              <a:gd name="connsiteX131" fmla="*/ 984957 w 1228797"/>
              <a:gd name="connsiteY131" fmla="*/ 123254 h 152590"/>
              <a:gd name="connsiteX132" fmla="*/ 988957 w 1228797"/>
              <a:gd name="connsiteY132" fmla="*/ 124016 h 152590"/>
              <a:gd name="connsiteX133" fmla="*/ 992291 w 1228797"/>
              <a:gd name="connsiteY133" fmla="*/ 122968 h 152590"/>
              <a:gd name="connsiteX134" fmla="*/ 1001816 w 1228797"/>
              <a:gd name="connsiteY134" fmla="*/ 122968 h 152590"/>
              <a:gd name="connsiteX135" fmla="*/ 1009150 w 1228797"/>
              <a:gd name="connsiteY135" fmla="*/ 121920 h 152590"/>
              <a:gd name="connsiteX136" fmla="*/ 1010484 w 1228797"/>
              <a:gd name="connsiteY136" fmla="*/ 121920 h 152590"/>
              <a:gd name="connsiteX137" fmla="*/ 1011817 w 1228797"/>
              <a:gd name="connsiteY137" fmla="*/ 121920 h 152590"/>
              <a:gd name="connsiteX138" fmla="*/ 1017437 w 1228797"/>
              <a:gd name="connsiteY138" fmla="*/ 119920 h 152590"/>
              <a:gd name="connsiteX139" fmla="*/ 1018580 w 1228797"/>
              <a:gd name="connsiteY139" fmla="*/ 119444 h 152590"/>
              <a:gd name="connsiteX140" fmla="*/ 1019723 w 1228797"/>
              <a:gd name="connsiteY140" fmla="*/ 118967 h 152590"/>
              <a:gd name="connsiteX141" fmla="*/ 1020866 w 1228797"/>
              <a:gd name="connsiteY141" fmla="*/ 118396 h 152590"/>
              <a:gd name="connsiteX142" fmla="*/ 1023438 w 1228797"/>
              <a:gd name="connsiteY142" fmla="*/ 117062 h 152590"/>
              <a:gd name="connsiteX143" fmla="*/ 1024200 w 1228797"/>
              <a:gd name="connsiteY143" fmla="*/ 116491 h 152590"/>
              <a:gd name="connsiteX144" fmla="*/ 1041154 w 1228797"/>
              <a:gd name="connsiteY144" fmla="*/ 95345 h 152590"/>
              <a:gd name="connsiteX145" fmla="*/ 1040202 w 1228797"/>
              <a:gd name="connsiteY145" fmla="*/ 90297 h 152590"/>
              <a:gd name="connsiteX146" fmla="*/ 1036106 w 1228797"/>
              <a:gd name="connsiteY146" fmla="*/ 88583 h 152590"/>
              <a:gd name="connsiteX147" fmla="*/ 1008579 w 1228797"/>
              <a:gd name="connsiteY147" fmla="*/ 88583 h 152590"/>
              <a:gd name="connsiteX148" fmla="*/ 1002292 w 1228797"/>
              <a:gd name="connsiteY148" fmla="*/ 82296 h 152590"/>
              <a:gd name="connsiteX149" fmla="*/ 1002292 w 1228797"/>
              <a:gd name="connsiteY149" fmla="*/ 69437 h 152590"/>
              <a:gd name="connsiteX150" fmla="*/ 1002292 w 1228797"/>
              <a:gd name="connsiteY150" fmla="*/ 69245 h 152590"/>
              <a:gd name="connsiteX151" fmla="*/ 1008579 w 1228797"/>
              <a:gd name="connsiteY151" fmla="*/ 63151 h 152590"/>
              <a:gd name="connsiteX152" fmla="*/ 1065729 w 1228797"/>
              <a:gd name="connsiteY152" fmla="*/ 63151 h 152590"/>
              <a:gd name="connsiteX153" fmla="*/ 1066205 w 1228797"/>
              <a:gd name="connsiteY153" fmla="*/ 63151 h 152590"/>
              <a:gd name="connsiteX154" fmla="*/ 1066777 w 1228797"/>
              <a:gd name="connsiteY154" fmla="*/ 63151 h 152590"/>
              <a:gd name="connsiteX155" fmla="*/ 1068205 w 1228797"/>
              <a:gd name="connsiteY155" fmla="*/ 68771 h 152590"/>
              <a:gd name="connsiteX156" fmla="*/ 1068205 w 1228797"/>
              <a:gd name="connsiteY156" fmla="*/ 80391 h 152590"/>
              <a:gd name="connsiteX157" fmla="*/ 1043155 w 1228797"/>
              <a:gd name="connsiteY157" fmla="*/ 136112 h 152590"/>
              <a:gd name="connsiteX158" fmla="*/ 1040869 w 1228797"/>
              <a:gd name="connsiteY158" fmla="*/ 138113 h 152590"/>
              <a:gd name="connsiteX159" fmla="*/ 1039630 w 1228797"/>
              <a:gd name="connsiteY159" fmla="*/ 139065 h 152590"/>
              <a:gd name="connsiteX160" fmla="*/ 1037249 w 1228797"/>
              <a:gd name="connsiteY160" fmla="*/ 140780 h 152590"/>
              <a:gd name="connsiteX161" fmla="*/ 1036011 w 1228797"/>
              <a:gd name="connsiteY161" fmla="*/ 141637 h 152590"/>
              <a:gd name="connsiteX162" fmla="*/ 1033630 w 1228797"/>
              <a:gd name="connsiteY162" fmla="*/ 143161 h 152590"/>
              <a:gd name="connsiteX163" fmla="*/ 1032391 w 1228797"/>
              <a:gd name="connsiteY163" fmla="*/ 143923 h 152590"/>
              <a:gd name="connsiteX164" fmla="*/ 1029915 w 1228797"/>
              <a:gd name="connsiteY164" fmla="*/ 145352 h 152590"/>
              <a:gd name="connsiteX165" fmla="*/ 1029343 w 1228797"/>
              <a:gd name="connsiteY165" fmla="*/ 145352 h 152590"/>
              <a:gd name="connsiteX166" fmla="*/ 1025343 w 1228797"/>
              <a:gd name="connsiteY166" fmla="*/ 147257 h 152590"/>
              <a:gd name="connsiteX167" fmla="*/ 1024676 w 1228797"/>
              <a:gd name="connsiteY167" fmla="*/ 147257 h 152590"/>
              <a:gd name="connsiteX168" fmla="*/ 1022104 w 1228797"/>
              <a:gd name="connsiteY168" fmla="*/ 148209 h 152590"/>
              <a:gd name="connsiteX169" fmla="*/ 1020866 w 1228797"/>
              <a:gd name="connsiteY169" fmla="*/ 148209 h 152590"/>
              <a:gd name="connsiteX170" fmla="*/ 1020104 w 1228797"/>
              <a:gd name="connsiteY170" fmla="*/ 148209 h 152590"/>
              <a:gd name="connsiteX171" fmla="*/ 1018009 w 1228797"/>
              <a:gd name="connsiteY171" fmla="*/ 148971 h 152590"/>
              <a:gd name="connsiteX172" fmla="*/ 1017151 w 1228797"/>
              <a:gd name="connsiteY172" fmla="*/ 148971 h 152590"/>
              <a:gd name="connsiteX173" fmla="*/ 1015913 w 1228797"/>
              <a:gd name="connsiteY173" fmla="*/ 148971 h 152590"/>
              <a:gd name="connsiteX174" fmla="*/ 1015056 w 1228797"/>
              <a:gd name="connsiteY174" fmla="*/ 148971 h 152590"/>
              <a:gd name="connsiteX175" fmla="*/ 1013151 w 1228797"/>
              <a:gd name="connsiteY175" fmla="*/ 149447 h 152590"/>
              <a:gd name="connsiteX176" fmla="*/ 1012103 w 1228797"/>
              <a:gd name="connsiteY176" fmla="*/ 149447 h 152590"/>
              <a:gd name="connsiteX177" fmla="*/ 1010960 w 1228797"/>
              <a:gd name="connsiteY177" fmla="*/ 149447 h 152590"/>
              <a:gd name="connsiteX178" fmla="*/ 1009912 w 1228797"/>
              <a:gd name="connsiteY178" fmla="*/ 149447 h 152590"/>
              <a:gd name="connsiteX179" fmla="*/ 1008103 w 1228797"/>
              <a:gd name="connsiteY179" fmla="*/ 149447 h 152590"/>
              <a:gd name="connsiteX180" fmla="*/ 1006960 w 1228797"/>
              <a:gd name="connsiteY180" fmla="*/ 149447 h 152590"/>
              <a:gd name="connsiteX181" fmla="*/ 1005817 w 1228797"/>
              <a:gd name="connsiteY181" fmla="*/ 149447 h 152590"/>
              <a:gd name="connsiteX182" fmla="*/ 1004578 w 1228797"/>
              <a:gd name="connsiteY182" fmla="*/ 149447 h 152590"/>
              <a:gd name="connsiteX183" fmla="*/ 1002864 w 1228797"/>
              <a:gd name="connsiteY183" fmla="*/ 149447 h 152590"/>
              <a:gd name="connsiteX184" fmla="*/ 995720 w 1228797"/>
              <a:gd name="connsiteY184" fmla="*/ 149447 h 152590"/>
              <a:gd name="connsiteX185" fmla="*/ 990386 w 1228797"/>
              <a:gd name="connsiteY185" fmla="*/ 149447 h 152590"/>
              <a:gd name="connsiteX186" fmla="*/ 918425 w 1228797"/>
              <a:gd name="connsiteY186" fmla="*/ 72152 h 152590"/>
              <a:gd name="connsiteX187" fmla="*/ 995720 w 1228797"/>
              <a:gd name="connsiteY187" fmla="*/ 191 h 152590"/>
              <a:gd name="connsiteX188" fmla="*/ 836558 w 1228797"/>
              <a:gd name="connsiteY188" fmla="*/ 191 h 152590"/>
              <a:gd name="connsiteX189" fmla="*/ 911234 w 1228797"/>
              <a:gd name="connsiteY189" fmla="*/ 74867 h 152590"/>
              <a:gd name="connsiteX190" fmla="*/ 836558 w 1228797"/>
              <a:gd name="connsiteY190" fmla="*/ 149543 h 152590"/>
              <a:gd name="connsiteX191" fmla="*/ 761882 w 1228797"/>
              <a:gd name="connsiteY191" fmla="*/ 74867 h 152590"/>
              <a:gd name="connsiteX192" fmla="*/ 836558 w 1228797"/>
              <a:gd name="connsiteY192" fmla="*/ 191 h 152590"/>
              <a:gd name="connsiteX193" fmla="*/ 200954 w 1228797"/>
              <a:gd name="connsiteY193" fmla="*/ 0 h 152590"/>
              <a:gd name="connsiteX194" fmla="*/ 275821 w 1228797"/>
              <a:gd name="connsiteY194" fmla="*/ 74867 h 152590"/>
              <a:gd name="connsiteX195" fmla="*/ 200954 w 1228797"/>
              <a:gd name="connsiteY195" fmla="*/ 149733 h 152590"/>
              <a:gd name="connsiteX196" fmla="*/ 126088 w 1228797"/>
              <a:gd name="connsiteY196" fmla="*/ 74867 h 152590"/>
              <a:gd name="connsiteX197" fmla="*/ 200954 w 1228797"/>
              <a:gd name="connsiteY197" fmla="*/ 0 h 152590"/>
            </a:gdLst>
            <a:ahLst/>
            <a:cxnLst/>
            <a:rect l="l" t="t" r="r" b="b"/>
            <a:pathLst>
              <a:path w="1228797" h="152590">
                <a:moveTo>
                  <a:pt x="353068" y="146933"/>
                </a:moveTo>
                <a:lnTo>
                  <a:pt x="353259" y="146971"/>
                </a:lnTo>
                <a:lnTo>
                  <a:pt x="352878" y="146971"/>
                </a:lnTo>
                <a:close/>
                <a:moveTo>
                  <a:pt x="463654" y="28766"/>
                </a:moveTo>
                <a:cubicBezTo>
                  <a:pt x="460187" y="28766"/>
                  <a:pt x="457368" y="31580"/>
                  <a:pt x="457368" y="35052"/>
                </a:cubicBezTo>
                <a:lnTo>
                  <a:pt x="457368" y="66866"/>
                </a:lnTo>
                <a:cubicBezTo>
                  <a:pt x="457311" y="70284"/>
                  <a:pt x="460044" y="73099"/>
                  <a:pt x="463464" y="73152"/>
                </a:cubicBezTo>
                <a:cubicBezTo>
                  <a:pt x="463530" y="73153"/>
                  <a:pt x="463588" y="73153"/>
                  <a:pt x="463654" y="73152"/>
                </a:cubicBezTo>
                <a:lnTo>
                  <a:pt x="502611" y="73152"/>
                </a:lnTo>
                <a:cubicBezTo>
                  <a:pt x="514613" y="73223"/>
                  <a:pt x="524576" y="63892"/>
                  <a:pt x="525281" y="51911"/>
                </a:cubicBezTo>
                <a:cubicBezTo>
                  <a:pt x="525910" y="39775"/>
                  <a:pt x="516585" y="29427"/>
                  <a:pt x="504450" y="28795"/>
                </a:cubicBezTo>
                <a:cubicBezTo>
                  <a:pt x="504031" y="28773"/>
                  <a:pt x="503602" y="28763"/>
                  <a:pt x="503183" y="28766"/>
                </a:cubicBezTo>
                <a:close/>
                <a:moveTo>
                  <a:pt x="1154216" y="28194"/>
                </a:moveTo>
                <a:lnTo>
                  <a:pt x="1154216" y="28765"/>
                </a:lnTo>
                <a:cubicBezTo>
                  <a:pt x="1127022" y="28713"/>
                  <a:pt x="1104934" y="50717"/>
                  <a:pt x="1104877" y="77914"/>
                </a:cubicBezTo>
                <a:cubicBezTo>
                  <a:pt x="1104820" y="105111"/>
                  <a:pt x="1126832" y="127201"/>
                  <a:pt x="1154026" y="127254"/>
                </a:cubicBezTo>
                <a:cubicBezTo>
                  <a:pt x="1181220" y="127306"/>
                  <a:pt x="1203308" y="105301"/>
                  <a:pt x="1203365" y="78105"/>
                </a:cubicBezTo>
                <a:cubicBezTo>
                  <a:pt x="1203365" y="78073"/>
                  <a:pt x="1203365" y="78041"/>
                  <a:pt x="1203365" y="78009"/>
                </a:cubicBezTo>
                <a:cubicBezTo>
                  <a:pt x="1203632" y="50761"/>
                  <a:pt x="1181753" y="28458"/>
                  <a:pt x="1154502" y="28195"/>
                </a:cubicBezTo>
                <a:cubicBezTo>
                  <a:pt x="1154407" y="28195"/>
                  <a:pt x="1154312" y="28194"/>
                  <a:pt x="1154216" y="28194"/>
                </a:cubicBezTo>
                <a:close/>
                <a:moveTo>
                  <a:pt x="836558" y="25718"/>
                </a:moveTo>
                <a:cubicBezTo>
                  <a:pt x="809364" y="25718"/>
                  <a:pt x="787314" y="47766"/>
                  <a:pt x="787314" y="74962"/>
                </a:cubicBezTo>
                <a:cubicBezTo>
                  <a:pt x="787314" y="102159"/>
                  <a:pt x="809364" y="124207"/>
                  <a:pt x="836558" y="124207"/>
                </a:cubicBezTo>
                <a:cubicBezTo>
                  <a:pt x="863752" y="124207"/>
                  <a:pt x="885802" y="102159"/>
                  <a:pt x="885802" y="74962"/>
                </a:cubicBezTo>
                <a:cubicBezTo>
                  <a:pt x="885802" y="74931"/>
                  <a:pt x="885802" y="74898"/>
                  <a:pt x="885802" y="74867"/>
                </a:cubicBezTo>
                <a:cubicBezTo>
                  <a:pt x="885745" y="47707"/>
                  <a:pt x="863714" y="25718"/>
                  <a:pt x="836558" y="25718"/>
                </a:cubicBezTo>
                <a:close/>
                <a:moveTo>
                  <a:pt x="200954" y="25527"/>
                </a:moveTo>
                <a:lnTo>
                  <a:pt x="200954" y="25908"/>
                </a:lnTo>
                <a:cubicBezTo>
                  <a:pt x="173652" y="25856"/>
                  <a:pt x="151477" y="47945"/>
                  <a:pt x="151424" y="75248"/>
                </a:cubicBezTo>
                <a:cubicBezTo>
                  <a:pt x="151372" y="102550"/>
                  <a:pt x="173462" y="124725"/>
                  <a:pt x="200764" y="124778"/>
                </a:cubicBezTo>
                <a:cubicBezTo>
                  <a:pt x="228063" y="124830"/>
                  <a:pt x="250237" y="102740"/>
                  <a:pt x="250294" y="75438"/>
                </a:cubicBezTo>
                <a:cubicBezTo>
                  <a:pt x="250294" y="75374"/>
                  <a:pt x="250294" y="75311"/>
                  <a:pt x="250294" y="75248"/>
                </a:cubicBezTo>
                <a:cubicBezTo>
                  <a:pt x="250456" y="47946"/>
                  <a:pt x="228444" y="25686"/>
                  <a:pt x="201145" y="25528"/>
                </a:cubicBezTo>
                <a:cubicBezTo>
                  <a:pt x="201078" y="25527"/>
                  <a:pt x="201021" y="25527"/>
                  <a:pt x="200954" y="25527"/>
                </a:cubicBezTo>
                <a:close/>
                <a:moveTo>
                  <a:pt x="437841" y="3429"/>
                </a:moveTo>
                <a:lnTo>
                  <a:pt x="502040" y="3429"/>
                </a:lnTo>
                <a:cubicBezTo>
                  <a:pt x="514623" y="3414"/>
                  <a:pt x="526748" y="8180"/>
                  <a:pt x="535949" y="16764"/>
                </a:cubicBezTo>
                <a:cubicBezTo>
                  <a:pt x="545074" y="25190"/>
                  <a:pt x="550427" y="36928"/>
                  <a:pt x="550808" y="49340"/>
                </a:cubicBezTo>
                <a:cubicBezTo>
                  <a:pt x="551303" y="66268"/>
                  <a:pt x="542883" y="82215"/>
                  <a:pt x="528615" y="91345"/>
                </a:cubicBezTo>
                <a:cubicBezTo>
                  <a:pt x="525881" y="92959"/>
                  <a:pt x="524852" y="96397"/>
                  <a:pt x="526233" y="99251"/>
                </a:cubicBezTo>
                <a:lnTo>
                  <a:pt x="544712" y="138017"/>
                </a:lnTo>
                <a:cubicBezTo>
                  <a:pt x="546188" y="141161"/>
                  <a:pt x="544826" y="144904"/>
                  <a:pt x="541683" y="146377"/>
                </a:cubicBezTo>
                <a:cubicBezTo>
                  <a:pt x="540845" y="146772"/>
                  <a:pt x="539930" y="146974"/>
                  <a:pt x="538997" y="146971"/>
                </a:cubicBezTo>
                <a:lnTo>
                  <a:pt x="525567" y="146971"/>
                </a:lnTo>
                <a:cubicBezTo>
                  <a:pt x="523166" y="146983"/>
                  <a:pt x="520976" y="145611"/>
                  <a:pt x="519947" y="143447"/>
                </a:cubicBezTo>
                <a:lnTo>
                  <a:pt x="500230" y="102203"/>
                </a:lnTo>
                <a:cubicBezTo>
                  <a:pt x="499221" y="100023"/>
                  <a:pt x="497011" y="98643"/>
                  <a:pt x="494611" y="98679"/>
                </a:cubicBezTo>
                <a:lnTo>
                  <a:pt x="463654" y="98679"/>
                </a:lnTo>
                <a:cubicBezTo>
                  <a:pt x="460235" y="98626"/>
                  <a:pt x="457425" y="101355"/>
                  <a:pt x="457368" y="104773"/>
                </a:cubicBezTo>
                <a:cubicBezTo>
                  <a:pt x="457368" y="104838"/>
                  <a:pt x="457368" y="104902"/>
                  <a:pt x="457368" y="104966"/>
                </a:cubicBezTo>
                <a:lnTo>
                  <a:pt x="457368" y="140684"/>
                </a:lnTo>
                <a:cubicBezTo>
                  <a:pt x="457368" y="144156"/>
                  <a:pt x="454558" y="146971"/>
                  <a:pt x="451081" y="146971"/>
                </a:cubicBezTo>
                <a:lnTo>
                  <a:pt x="437841" y="146971"/>
                </a:lnTo>
                <a:cubicBezTo>
                  <a:pt x="434365" y="146971"/>
                  <a:pt x="431555" y="144156"/>
                  <a:pt x="431555" y="140684"/>
                </a:cubicBezTo>
                <a:lnTo>
                  <a:pt x="431555" y="9716"/>
                </a:lnTo>
                <a:cubicBezTo>
                  <a:pt x="431603" y="6265"/>
                  <a:pt x="434393" y="3480"/>
                  <a:pt x="437841" y="3429"/>
                </a:cubicBezTo>
                <a:close/>
                <a:moveTo>
                  <a:pt x="293633" y="3429"/>
                </a:moveTo>
                <a:lnTo>
                  <a:pt x="306777" y="3429"/>
                </a:lnTo>
                <a:cubicBezTo>
                  <a:pt x="310101" y="3631"/>
                  <a:pt x="312692" y="6387"/>
                  <a:pt x="312683" y="9715"/>
                </a:cubicBezTo>
                <a:lnTo>
                  <a:pt x="312683" y="80677"/>
                </a:lnTo>
                <a:cubicBezTo>
                  <a:pt x="311454" y="102842"/>
                  <a:pt x="328427" y="121805"/>
                  <a:pt x="350592" y="123032"/>
                </a:cubicBezTo>
                <a:cubicBezTo>
                  <a:pt x="372757" y="124258"/>
                  <a:pt x="391721" y="107284"/>
                  <a:pt x="392950" y="85118"/>
                </a:cubicBezTo>
                <a:cubicBezTo>
                  <a:pt x="393026" y="83830"/>
                  <a:pt x="393035" y="82538"/>
                  <a:pt x="392978" y="81248"/>
                </a:cubicBezTo>
                <a:lnTo>
                  <a:pt x="392978" y="9715"/>
                </a:lnTo>
                <a:cubicBezTo>
                  <a:pt x="393026" y="6265"/>
                  <a:pt x="395817" y="3480"/>
                  <a:pt x="399265" y="3429"/>
                </a:cubicBezTo>
                <a:lnTo>
                  <a:pt x="412505" y="3429"/>
                </a:lnTo>
                <a:cubicBezTo>
                  <a:pt x="415943" y="3481"/>
                  <a:pt x="418696" y="6281"/>
                  <a:pt x="418696" y="9715"/>
                </a:cubicBezTo>
                <a:lnTo>
                  <a:pt x="418696" y="81153"/>
                </a:lnTo>
                <a:cubicBezTo>
                  <a:pt x="418696" y="108416"/>
                  <a:pt x="402119" y="131807"/>
                  <a:pt x="378496" y="141799"/>
                </a:cubicBezTo>
                <a:lnTo>
                  <a:pt x="353068" y="146933"/>
                </a:lnTo>
                <a:lnTo>
                  <a:pt x="327634" y="141836"/>
                </a:lnTo>
                <a:cubicBezTo>
                  <a:pt x="303998" y="131878"/>
                  <a:pt x="287389" y="108511"/>
                  <a:pt x="287346" y="81248"/>
                </a:cubicBezTo>
                <a:cubicBezTo>
                  <a:pt x="287346" y="81217"/>
                  <a:pt x="287346" y="81184"/>
                  <a:pt x="287346" y="81153"/>
                </a:cubicBezTo>
                <a:lnTo>
                  <a:pt x="287346" y="9715"/>
                </a:lnTo>
                <a:cubicBezTo>
                  <a:pt x="287394" y="6265"/>
                  <a:pt x="290184" y="3480"/>
                  <a:pt x="293633" y="3429"/>
                </a:cubicBezTo>
                <a:close/>
                <a:moveTo>
                  <a:pt x="6264" y="3333"/>
                </a:moveTo>
                <a:lnTo>
                  <a:pt x="18646" y="3333"/>
                </a:lnTo>
                <a:cubicBezTo>
                  <a:pt x="20692" y="3332"/>
                  <a:pt x="22611" y="4327"/>
                  <a:pt x="23790" y="6000"/>
                </a:cubicBezTo>
                <a:lnTo>
                  <a:pt x="61890" y="59817"/>
                </a:lnTo>
                <a:cubicBezTo>
                  <a:pt x="63109" y="61430"/>
                  <a:pt x="65011" y="62381"/>
                  <a:pt x="67033" y="62388"/>
                </a:cubicBezTo>
                <a:cubicBezTo>
                  <a:pt x="69032" y="62397"/>
                  <a:pt x="70913" y="61439"/>
                  <a:pt x="72081" y="59817"/>
                </a:cubicBezTo>
                <a:lnTo>
                  <a:pt x="110181" y="6000"/>
                </a:lnTo>
                <a:cubicBezTo>
                  <a:pt x="111360" y="4327"/>
                  <a:pt x="113279" y="3332"/>
                  <a:pt x="115325" y="3333"/>
                </a:cubicBezTo>
                <a:lnTo>
                  <a:pt x="127707" y="3333"/>
                </a:lnTo>
                <a:cubicBezTo>
                  <a:pt x="131179" y="3293"/>
                  <a:pt x="134026" y="6076"/>
                  <a:pt x="134065" y="9548"/>
                </a:cubicBezTo>
                <a:cubicBezTo>
                  <a:pt x="134082" y="10908"/>
                  <a:pt x="133655" y="12237"/>
                  <a:pt x="132851" y="13335"/>
                </a:cubicBezTo>
                <a:lnTo>
                  <a:pt x="81702" y="83724"/>
                </a:lnTo>
                <a:cubicBezTo>
                  <a:pt x="80555" y="85300"/>
                  <a:pt x="79953" y="87206"/>
                  <a:pt x="79987" y="89154"/>
                </a:cubicBezTo>
                <a:lnTo>
                  <a:pt x="79987" y="140684"/>
                </a:lnTo>
                <a:cubicBezTo>
                  <a:pt x="79987" y="144156"/>
                  <a:pt x="77172" y="146970"/>
                  <a:pt x="73701" y="146970"/>
                </a:cubicBezTo>
                <a:lnTo>
                  <a:pt x="60270" y="146970"/>
                </a:lnTo>
                <a:cubicBezTo>
                  <a:pt x="56798" y="146970"/>
                  <a:pt x="53984" y="144156"/>
                  <a:pt x="53984" y="140684"/>
                </a:cubicBezTo>
                <a:lnTo>
                  <a:pt x="53984" y="89154"/>
                </a:lnTo>
                <a:cubicBezTo>
                  <a:pt x="54018" y="87206"/>
                  <a:pt x="53416" y="85300"/>
                  <a:pt x="52269" y="83724"/>
                </a:cubicBezTo>
                <a:lnTo>
                  <a:pt x="1215" y="13335"/>
                </a:lnTo>
                <a:cubicBezTo>
                  <a:pt x="-836" y="10533"/>
                  <a:pt x="-229" y="6600"/>
                  <a:pt x="2572" y="4549"/>
                </a:cubicBezTo>
                <a:cubicBezTo>
                  <a:pt x="3643" y="3764"/>
                  <a:pt x="4936" y="3338"/>
                  <a:pt x="6264" y="3333"/>
                </a:cubicBezTo>
                <a:close/>
                <a:moveTo>
                  <a:pt x="1154026" y="3238"/>
                </a:moveTo>
                <a:cubicBezTo>
                  <a:pt x="1195269" y="3186"/>
                  <a:pt x="1228740" y="36577"/>
                  <a:pt x="1228797" y="77819"/>
                </a:cubicBezTo>
                <a:cubicBezTo>
                  <a:pt x="1228797" y="77850"/>
                  <a:pt x="1228797" y="77883"/>
                  <a:pt x="1228797" y="77914"/>
                </a:cubicBezTo>
                <a:cubicBezTo>
                  <a:pt x="1228740" y="119097"/>
                  <a:pt x="1195402" y="152485"/>
                  <a:pt x="1154216" y="152590"/>
                </a:cubicBezTo>
                <a:cubicBezTo>
                  <a:pt x="1112973" y="152642"/>
                  <a:pt x="1079502" y="119252"/>
                  <a:pt x="1079445" y="78009"/>
                </a:cubicBezTo>
                <a:cubicBezTo>
                  <a:pt x="1079388" y="36767"/>
                  <a:pt x="1112783" y="3290"/>
                  <a:pt x="1154026" y="3238"/>
                </a:cubicBezTo>
                <a:close/>
                <a:moveTo>
                  <a:pt x="646058" y="2096"/>
                </a:moveTo>
                <a:lnTo>
                  <a:pt x="659774" y="2096"/>
                </a:lnTo>
                <a:cubicBezTo>
                  <a:pt x="663250" y="2096"/>
                  <a:pt x="666060" y="4911"/>
                  <a:pt x="666060" y="8382"/>
                </a:cubicBezTo>
                <a:lnTo>
                  <a:pt x="666060" y="116491"/>
                </a:lnTo>
                <a:cubicBezTo>
                  <a:pt x="666060" y="119963"/>
                  <a:pt x="668870" y="122778"/>
                  <a:pt x="672346" y="122778"/>
                </a:cubicBezTo>
                <a:lnTo>
                  <a:pt x="750166" y="122778"/>
                </a:lnTo>
                <a:cubicBezTo>
                  <a:pt x="753633" y="122778"/>
                  <a:pt x="756452" y="125592"/>
                  <a:pt x="756452" y="129064"/>
                </a:cubicBezTo>
                <a:lnTo>
                  <a:pt x="756452" y="141733"/>
                </a:lnTo>
                <a:cubicBezTo>
                  <a:pt x="756509" y="145151"/>
                  <a:pt x="753776" y="147966"/>
                  <a:pt x="750356" y="148019"/>
                </a:cubicBezTo>
                <a:cubicBezTo>
                  <a:pt x="750290" y="148020"/>
                  <a:pt x="750232" y="148020"/>
                  <a:pt x="750166" y="148019"/>
                </a:cubicBezTo>
                <a:lnTo>
                  <a:pt x="646058" y="148019"/>
                </a:lnTo>
                <a:cubicBezTo>
                  <a:pt x="642581" y="148019"/>
                  <a:pt x="639771" y="145204"/>
                  <a:pt x="639771" y="141733"/>
                </a:cubicBezTo>
                <a:lnTo>
                  <a:pt x="639771" y="8382"/>
                </a:lnTo>
                <a:cubicBezTo>
                  <a:pt x="639819" y="4932"/>
                  <a:pt x="642609" y="2147"/>
                  <a:pt x="646058" y="2096"/>
                </a:cubicBezTo>
                <a:close/>
                <a:moveTo>
                  <a:pt x="995720" y="191"/>
                </a:moveTo>
                <a:cubicBezTo>
                  <a:pt x="1011922" y="355"/>
                  <a:pt x="1027629" y="5769"/>
                  <a:pt x="1040488" y="15621"/>
                </a:cubicBezTo>
                <a:cubicBezTo>
                  <a:pt x="1044298" y="18466"/>
                  <a:pt x="1047831" y="21654"/>
                  <a:pt x="1051060" y="25146"/>
                </a:cubicBezTo>
                <a:cubicBezTo>
                  <a:pt x="1051127" y="25235"/>
                  <a:pt x="1051194" y="25326"/>
                  <a:pt x="1051251" y="25418"/>
                </a:cubicBezTo>
                <a:cubicBezTo>
                  <a:pt x="1053146" y="28264"/>
                  <a:pt x="1052384" y="32107"/>
                  <a:pt x="1049536" y="34004"/>
                </a:cubicBezTo>
                <a:lnTo>
                  <a:pt x="1038964" y="41434"/>
                </a:lnTo>
                <a:cubicBezTo>
                  <a:pt x="1036478" y="43261"/>
                  <a:pt x="1033020" y="42976"/>
                  <a:pt x="1030867" y="40767"/>
                </a:cubicBezTo>
                <a:cubicBezTo>
                  <a:pt x="1029962" y="39830"/>
                  <a:pt x="1029010" y="38939"/>
                  <a:pt x="1028010" y="38100"/>
                </a:cubicBezTo>
                <a:cubicBezTo>
                  <a:pt x="1027753" y="37997"/>
                  <a:pt x="1027524" y="37834"/>
                  <a:pt x="1027343" y="37624"/>
                </a:cubicBezTo>
                <a:cubicBezTo>
                  <a:pt x="1018532" y="30242"/>
                  <a:pt x="1007407" y="26196"/>
                  <a:pt x="995911" y="26194"/>
                </a:cubicBezTo>
                <a:lnTo>
                  <a:pt x="993815" y="26194"/>
                </a:lnTo>
                <a:cubicBezTo>
                  <a:pt x="992672" y="26099"/>
                  <a:pt x="991529" y="26099"/>
                  <a:pt x="990386" y="26194"/>
                </a:cubicBezTo>
                <a:cubicBezTo>
                  <a:pt x="987414" y="26512"/>
                  <a:pt x="984481" y="27118"/>
                  <a:pt x="981623" y="28004"/>
                </a:cubicBezTo>
                <a:cubicBezTo>
                  <a:pt x="964526" y="33101"/>
                  <a:pt x="951524" y="47046"/>
                  <a:pt x="947638" y="64456"/>
                </a:cubicBezTo>
                <a:cubicBezTo>
                  <a:pt x="941704" y="90998"/>
                  <a:pt x="958411" y="117323"/>
                  <a:pt x="984957" y="123254"/>
                </a:cubicBezTo>
                <a:lnTo>
                  <a:pt x="988957" y="124016"/>
                </a:lnTo>
                <a:lnTo>
                  <a:pt x="992291" y="122968"/>
                </a:lnTo>
                <a:lnTo>
                  <a:pt x="1001816" y="122968"/>
                </a:lnTo>
                <a:cubicBezTo>
                  <a:pt x="1004274" y="122753"/>
                  <a:pt x="1006731" y="122403"/>
                  <a:pt x="1009150" y="121920"/>
                </a:cubicBezTo>
                <a:lnTo>
                  <a:pt x="1010484" y="121920"/>
                </a:lnTo>
                <a:lnTo>
                  <a:pt x="1011817" y="121920"/>
                </a:lnTo>
                <a:lnTo>
                  <a:pt x="1017437" y="119920"/>
                </a:lnTo>
                <a:lnTo>
                  <a:pt x="1018580" y="119444"/>
                </a:lnTo>
                <a:lnTo>
                  <a:pt x="1019723" y="118967"/>
                </a:lnTo>
                <a:lnTo>
                  <a:pt x="1020866" y="118396"/>
                </a:lnTo>
                <a:lnTo>
                  <a:pt x="1023438" y="117062"/>
                </a:lnTo>
                <a:lnTo>
                  <a:pt x="1024200" y="116491"/>
                </a:lnTo>
                <a:cubicBezTo>
                  <a:pt x="1031496" y="110931"/>
                  <a:pt x="1037316" y="103671"/>
                  <a:pt x="1041154" y="95345"/>
                </a:cubicBezTo>
                <a:cubicBezTo>
                  <a:pt x="1041764" y="93613"/>
                  <a:pt x="1041393" y="91690"/>
                  <a:pt x="1040202" y="90297"/>
                </a:cubicBezTo>
                <a:cubicBezTo>
                  <a:pt x="1039135" y="89178"/>
                  <a:pt x="1037649" y="88556"/>
                  <a:pt x="1036106" y="88583"/>
                </a:cubicBezTo>
                <a:lnTo>
                  <a:pt x="1008579" y="88583"/>
                </a:lnTo>
                <a:cubicBezTo>
                  <a:pt x="1005102" y="88583"/>
                  <a:pt x="1002292" y="85768"/>
                  <a:pt x="1002292" y="82296"/>
                </a:cubicBezTo>
                <a:lnTo>
                  <a:pt x="1002292" y="69437"/>
                </a:lnTo>
                <a:cubicBezTo>
                  <a:pt x="1002292" y="69373"/>
                  <a:pt x="1002292" y="69310"/>
                  <a:pt x="1002292" y="69245"/>
                </a:cubicBezTo>
                <a:cubicBezTo>
                  <a:pt x="1002350" y="65826"/>
                  <a:pt x="1005159" y="63097"/>
                  <a:pt x="1008579" y="63151"/>
                </a:cubicBezTo>
                <a:lnTo>
                  <a:pt x="1065729" y="63151"/>
                </a:lnTo>
                <a:lnTo>
                  <a:pt x="1066205" y="63151"/>
                </a:lnTo>
                <a:lnTo>
                  <a:pt x="1066777" y="63151"/>
                </a:lnTo>
                <a:cubicBezTo>
                  <a:pt x="1068139" y="64680"/>
                  <a:pt x="1068672" y="66776"/>
                  <a:pt x="1068205" y="68771"/>
                </a:cubicBezTo>
                <a:lnTo>
                  <a:pt x="1068205" y="80391"/>
                </a:lnTo>
                <a:cubicBezTo>
                  <a:pt x="1068244" y="101700"/>
                  <a:pt x="1059119" y="121997"/>
                  <a:pt x="1043155" y="136112"/>
                </a:cubicBezTo>
                <a:lnTo>
                  <a:pt x="1040869" y="138113"/>
                </a:lnTo>
                <a:lnTo>
                  <a:pt x="1039630" y="139065"/>
                </a:lnTo>
                <a:cubicBezTo>
                  <a:pt x="1038878" y="139697"/>
                  <a:pt x="1038087" y="140270"/>
                  <a:pt x="1037249" y="140780"/>
                </a:cubicBezTo>
                <a:lnTo>
                  <a:pt x="1036011" y="141637"/>
                </a:lnTo>
                <a:lnTo>
                  <a:pt x="1033630" y="143161"/>
                </a:lnTo>
                <a:lnTo>
                  <a:pt x="1032391" y="143923"/>
                </a:lnTo>
                <a:lnTo>
                  <a:pt x="1029915" y="145352"/>
                </a:lnTo>
                <a:lnTo>
                  <a:pt x="1029343" y="145352"/>
                </a:lnTo>
                <a:lnTo>
                  <a:pt x="1025343" y="147257"/>
                </a:lnTo>
                <a:lnTo>
                  <a:pt x="1024676" y="147257"/>
                </a:lnTo>
                <a:lnTo>
                  <a:pt x="1022104" y="148209"/>
                </a:lnTo>
                <a:lnTo>
                  <a:pt x="1020866" y="148209"/>
                </a:lnTo>
                <a:lnTo>
                  <a:pt x="1020104" y="148209"/>
                </a:lnTo>
                <a:lnTo>
                  <a:pt x="1018009" y="148971"/>
                </a:lnTo>
                <a:lnTo>
                  <a:pt x="1017151" y="148971"/>
                </a:lnTo>
                <a:lnTo>
                  <a:pt x="1015913" y="148971"/>
                </a:lnTo>
                <a:lnTo>
                  <a:pt x="1015056" y="148971"/>
                </a:lnTo>
                <a:lnTo>
                  <a:pt x="1013151" y="149447"/>
                </a:lnTo>
                <a:lnTo>
                  <a:pt x="1012103" y="149447"/>
                </a:lnTo>
                <a:lnTo>
                  <a:pt x="1010960" y="149447"/>
                </a:lnTo>
                <a:lnTo>
                  <a:pt x="1009912" y="149447"/>
                </a:lnTo>
                <a:lnTo>
                  <a:pt x="1008103" y="149447"/>
                </a:lnTo>
                <a:lnTo>
                  <a:pt x="1006960" y="149447"/>
                </a:lnTo>
                <a:lnTo>
                  <a:pt x="1005817" y="149447"/>
                </a:lnTo>
                <a:lnTo>
                  <a:pt x="1004578" y="149447"/>
                </a:lnTo>
                <a:lnTo>
                  <a:pt x="1002864" y="149447"/>
                </a:lnTo>
                <a:lnTo>
                  <a:pt x="995720" y="149447"/>
                </a:lnTo>
                <a:cubicBezTo>
                  <a:pt x="993939" y="149511"/>
                  <a:pt x="992167" y="149511"/>
                  <a:pt x="990386" y="149447"/>
                </a:cubicBezTo>
                <a:cubicBezTo>
                  <a:pt x="949171" y="147975"/>
                  <a:pt x="916948" y="113368"/>
                  <a:pt x="918425" y="72152"/>
                </a:cubicBezTo>
                <a:cubicBezTo>
                  <a:pt x="919901" y="30936"/>
                  <a:pt x="954505" y="-1282"/>
                  <a:pt x="995720" y="191"/>
                </a:cubicBezTo>
                <a:close/>
                <a:moveTo>
                  <a:pt x="836558" y="191"/>
                </a:moveTo>
                <a:cubicBezTo>
                  <a:pt x="877801" y="191"/>
                  <a:pt x="911234" y="33625"/>
                  <a:pt x="911234" y="74867"/>
                </a:cubicBezTo>
                <a:cubicBezTo>
                  <a:pt x="911234" y="116109"/>
                  <a:pt x="877801" y="149543"/>
                  <a:pt x="836558" y="149543"/>
                </a:cubicBezTo>
                <a:cubicBezTo>
                  <a:pt x="795315" y="149543"/>
                  <a:pt x="761882" y="116109"/>
                  <a:pt x="761882" y="74867"/>
                </a:cubicBezTo>
                <a:cubicBezTo>
                  <a:pt x="761882" y="33625"/>
                  <a:pt x="795315" y="191"/>
                  <a:pt x="836558" y="191"/>
                </a:cubicBezTo>
                <a:close/>
                <a:moveTo>
                  <a:pt x="200954" y="0"/>
                </a:moveTo>
                <a:cubicBezTo>
                  <a:pt x="242302" y="0"/>
                  <a:pt x="275821" y="33518"/>
                  <a:pt x="275821" y="74867"/>
                </a:cubicBezTo>
                <a:cubicBezTo>
                  <a:pt x="275821" y="116215"/>
                  <a:pt x="242302" y="149733"/>
                  <a:pt x="200954" y="149733"/>
                </a:cubicBezTo>
                <a:cubicBezTo>
                  <a:pt x="159606" y="149733"/>
                  <a:pt x="126088" y="116215"/>
                  <a:pt x="126088" y="74867"/>
                </a:cubicBezTo>
                <a:cubicBezTo>
                  <a:pt x="126088" y="33518"/>
                  <a:pt x="159606" y="0"/>
                  <a:pt x="200954" y="0"/>
                </a:cubicBezTo>
                <a:close/>
              </a:path>
            </a:pathLst>
          </a:custGeom>
          <a:solidFill>
            <a:schemeClr val="tx1">
              <a:lumMod val="85000"/>
              <a:lumOff val="15000"/>
            </a:schemeClr>
          </a:solidFill>
          <a:ln w="9525" cap="flat">
            <a:noFill/>
            <a:miter/>
          </a:ln>
        </p:spPr>
        <p:txBody>
          <a:bodyPr vert="horz" wrap="square" lIns="91440" tIns="45720" rIns="91440" bIns="45720" rtlCol="0" anchor="ctr"/>
          <a:lstStyle/>
          <a:p>
            <a:pPr algn="l">
              <a:lnSpc>
                <a:spcPct val="110000"/>
              </a:lnSpc>
            </a:pPr>
            <a:endParaRPr kumimoji="1" lang="zh-CN" altLang="en-US"/>
          </a:p>
        </p:txBody>
      </p:sp>
      <p:sp>
        <p:nvSpPr>
          <p:cNvPr id="9" name="标题 1"/>
          <p:cNvSpPr txBox="1"/>
          <p:nvPr/>
        </p:nvSpPr>
        <p:spPr>
          <a:xfrm>
            <a:off x="9874251" y="5464629"/>
            <a:ext cx="2625272" cy="855985"/>
          </a:xfrm>
          <a:prstGeom prst="round2DiagRect">
            <a:avLst>
              <a:gd name="adj1" fmla="val 50000"/>
              <a:gd name="adj2" fmla="val 0"/>
            </a:avLst>
          </a:prstGeom>
          <a:gradFill>
            <a:gsLst>
              <a:gs pos="0">
                <a:schemeClr val="accent1">
                  <a:alpha val="54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a:off x="6611446" y="4133850"/>
            <a:ext cx="876034" cy="831535"/>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w="9525"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22" name="标题 1"/>
          <p:cNvSpPr txBox="1"/>
          <p:nvPr/>
        </p:nvSpPr>
        <p:spPr>
          <a:xfrm>
            <a:off x="335544" y="2275739"/>
            <a:ext cx="5913535" cy="2009909"/>
          </a:xfrm>
          <a:prstGeom prst="rect">
            <a:avLst/>
          </a:prstGeom>
          <a:noFill/>
          <a:ln>
            <a:noFill/>
          </a:ln>
        </p:spPr>
        <p:txBody>
          <a:bodyPr vert="horz" wrap="square" lIns="91440" tIns="45720" rIns="91440" bIns="45720" rtlCol="0" anchor="ctr"/>
          <a:lstStyle/>
          <a:p>
            <a:pPr algn="l">
              <a:lnSpc>
                <a:spcPct val="130000"/>
              </a:lnSpc>
            </a:pPr>
            <a:r>
              <a:rPr kumimoji="1" lang="en-US" altLang="zh-CN" sz="50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谢谢大家</a:t>
            </a:r>
            <a:endParaRPr kumimoji="1"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t="4617" r="255" b="14685"/>
          <a:stretch>
            <a:fillRect/>
          </a:stretch>
        </p:blipFill>
        <p:spPr>
          <a:xfrm>
            <a:off x="7041770" y="786306"/>
            <a:ext cx="5152571" cy="5534308"/>
          </a:xfrm>
          <a:custGeom>
            <a:avLst/>
            <a:gdLst>
              <a:gd name="connsiteX0" fmla="*/ 2033308 w 5152571"/>
              <a:gd name="connsiteY0" fmla="*/ 0 h 5534308"/>
              <a:gd name="connsiteX1" fmla="*/ 5152571 w 5152571"/>
              <a:gd name="connsiteY1" fmla="*/ 0 h 5534308"/>
              <a:gd name="connsiteX2" fmla="*/ 5152571 w 5152571"/>
              <a:gd name="connsiteY2" fmla="*/ 3306723 h 5534308"/>
              <a:gd name="connsiteX3" fmla="*/ 5152571 w 5152571"/>
              <a:gd name="connsiteY3" fmla="*/ 3500999 h 5534308"/>
              <a:gd name="connsiteX4" fmla="*/ 5152571 w 5152571"/>
              <a:gd name="connsiteY4" fmla="*/ 5534308 h 5534308"/>
              <a:gd name="connsiteX5" fmla="*/ 1422400 w 5152571"/>
              <a:gd name="connsiteY5" fmla="*/ 5534308 h 5534308"/>
              <a:gd name="connsiteX6" fmla="*/ 1422400 w 5152571"/>
              <a:gd name="connsiteY6" fmla="*/ 5534307 h 5534308"/>
              <a:gd name="connsiteX7" fmla="*/ 0 w 5152571"/>
              <a:gd name="connsiteY7" fmla="*/ 5534307 h 5534308"/>
              <a:gd name="connsiteX8" fmla="*/ 0 w 5152571"/>
              <a:gd name="connsiteY8" fmla="*/ 2033308 h 5534308"/>
              <a:gd name="connsiteX9" fmla="*/ 2033308 w 5152571"/>
              <a:gd name="connsiteY9" fmla="*/ 0 h 5534308"/>
            </a:gdLst>
            <a:ahLst/>
            <a:cxnLst/>
            <a:rect l="l" t="t" r="r" b="b"/>
            <a:pathLst>
              <a:path w="5152571" h="5534308">
                <a:moveTo>
                  <a:pt x="2033308" y="0"/>
                </a:moveTo>
                <a:lnTo>
                  <a:pt x="5152571" y="0"/>
                </a:lnTo>
                <a:lnTo>
                  <a:pt x="5152571" y="3306723"/>
                </a:lnTo>
                <a:lnTo>
                  <a:pt x="5152571" y="3500999"/>
                </a:lnTo>
                <a:lnTo>
                  <a:pt x="5152571" y="5534308"/>
                </a:lnTo>
                <a:lnTo>
                  <a:pt x="1422400" y="5534308"/>
                </a:lnTo>
                <a:lnTo>
                  <a:pt x="1422400" y="5534307"/>
                </a:lnTo>
                <a:lnTo>
                  <a:pt x="0" y="5534307"/>
                </a:lnTo>
                <a:lnTo>
                  <a:pt x="0" y="2033308"/>
                </a:lnTo>
                <a:cubicBezTo>
                  <a:pt x="0" y="910343"/>
                  <a:pt x="910343" y="0"/>
                  <a:pt x="2033308" y="0"/>
                </a:cubicBezTo>
                <a:close/>
              </a:path>
            </a:pathLst>
          </a:custGeom>
          <a:noFill/>
          <a:ln>
            <a:noFill/>
          </a:ln>
        </p:spPr>
      </p:pic>
      <p:sp>
        <p:nvSpPr>
          <p:cNvPr id="3" name="标题 1"/>
          <p:cNvSpPr txBox="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775813 h 6858000"/>
              <a:gd name="connsiteX3" fmla="*/ 9093193 w 12192000"/>
              <a:gd name="connsiteY3" fmla="*/ 775813 h 6858000"/>
              <a:gd name="connsiteX4" fmla="*/ 7039430 w 12192000"/>
              <a:gd name="connsiteY4" fmla="*/ 2829576 h 6858000"/>
              <a:gd name="connsiteX5" fmla="*/ 7039430 w 12192000"/>
              <a:gd name="connsiteY5" fmla="*/ 3933371 h 6858000"/>
              <a:gd name="connsiteX6" fmla="*/ 7027256 w 12192000"/>
              <a:gd name="connsiteY6" fmla="*/ 3933371 h 6858000"/>
              <a:gd name="connsiteX7" fmla="*/ 7027256 w 12192000"/>
              <a:gd name="connsiteY7" fmla="*/ 6320614 h 6858000"/>
              <a:gd name="connsiteX8" fmla="*/ 12192000 w 12192000"/>
              <a:gd name="connsiteY8" fmla="*/ 6320614 h 6858000"/>
              <a:gd name="connsiteX9" fmla="*/ 12192000 w 12192000"/>
              <a:gd name="connsiteY9" fmla="*/ 6858000 h 6858000"/>
              <a:gd name="connsiteX10" fmla="*/ 0 w 12192000"/>
              <a:gd name="connsiteY10" fmla="*/ 6858000 h 6858000"/>
            </a:gdLst>
            <a:ahLst/>
            <a:cxnLst/>
            <a:rect l="l" t="t" r="r" b="b"/>
            <a:pathLst>
              <a:path w="12192000" h="6858000">
                <a:moveTo>
                  <a:pt x="0" y="0"/>
                </a:moveTo>
                <a:lnTo>
                  <a:pt x="12192000" y="0"/>
                </a:lnTo>
                <a:lnTo>
                  <a:pt x="12192000" y="775813"/>
                </a:lnTo>
                <a:lnTo>
                  <a:pt x="9093193" y="775813"/>
                </a:lnTo>
                <a:cubicBezTo>
                  <a:pt x="7958931" y="775813"/>
                  <a:pt x="7039430" y="1695314"/>
                  <a:pt x="7039430" y="2829576"/>
                </a:cubicBezTo>
                <a:lnTo>
                  <a:pt x="7039430" y="3933371"/>
                </a:lnTo>
                <a:lnTo>
                  <a:pt x="7027256" y="3933371"/>
                </a:lnTo>
                <a:lnTo>
                  <a:pt x="7027256" y="6320614"/>
                </a:lnTo>
                <a:lnTo>
                  <a:pt x="12192000" y="6320614"/>
                </a:lnTo>
                <a:lnTo>
                  <a:pt x="12192000" y="6858000"/>
                </a:lnTo>
                <a:lnTo>
                  <a:pt x="0" y="6858000"/>
                </a:lnTo>
                <a:close/>
              </a:path>
            </a:pathLst>
          </a:custGeom>
          <a:gradFill>
            <a:gsLst>
              <a:gs pos="0">
                <a:schemeClr val="bg1"/>
              </a:gs>
              <a:gs pos="100000">
                <a:schemeClr val="accent1">
                  <a:lumMod val="20000"/>
                  <a:lumOff val="80000"/>
                </a:schemeClr>
              </a:gs>
            </a:gsLst>
            <a:lin ang="13500000" scaled="0"/>
          </a:gradFill>
          <a:ln w="12700" cap="sq">
            <a:noFill/>
            <a:miter/>
          </a:ln>
          <a:effectLst>
            <a:outerShdw blurRad="139700" dist="101600" dir="2700000" algn="tl" rotWithShape="0">
              <a:schemeClr val="accent1">
                <a:lumMod val="50000"/>
                <a:alpha val="6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351326" y="2139706"/>
            <a:ext cx="1163775" cy="1213093"/>
          </a:xfrm>
          <a:prstGeom prst="round2DiagRect">
            <a:avLst>
              <a:gd name="adj1" fmla="val 36561"/>
              <a:gd name="adj2" fmla="val 0"/>
            </a:avLst>
          </a:prstGeom>
          <a:gradFill>
            <a:gsLst>
              <a:gs pos="0">
                <a:schemeClr val="accent1"/>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263755" y="2132676"/>
            <a:ext cx="3352065" cy="1446550"/>
          </a:xfrm>
          <a:prstGeom prst="rect">
            <a:avLst/>
          </a:prstGeom>
          <a:noFill/>
          <a:ln>
            <a:noFill/>
          </a:ln>
        </p:spPr>
        <p:txBody>
          <a:bodyPr vert="horz" wrap="square" lIns="91440" tIns="45720" rIns="91440" bIns="45720" rtlCol="0" anchor="b"/>
          <a:lstStyle/>
          <a:p>
            <a:pPr algn="r">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PART</a:t>
            </a:r>
            <a:endParaRPr kumimoji="1" lang="zh-CN" altLang="en-US"/>
          </a:p>
        </p:txBody>
      </p:sp>
      <p:sp>
        <p:nvSpPr>
          <p:cNvPr id="6" name="标题 1"/>
          <p:cNvSpPr txBox="1"/>
          <p:nvPr/>
        </p:nvSpPr>
        <p:spPr>
          <a:xfrm>
            <a:off x="9391650" y="358314"/>
            <a:ext cx="855964" cy="855985"/>
          </a:xfrm>
          <a:prstGeom prst="round2DiagRect">
            <a:avLst>
              <a:gd name="adj1" fmla="val 43917"/>
              <a:gd name="adj2" fmla="val 0"/>
            </a:avLst>
          </a:prstGeom>
          <a:gradFill>
            <a:gsLst>
              <a:gs pos="0">
                <a:schemeClr val="accent1">
                  <a:alpha val="73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2341" y="-5273"/>
            <a:ext cx="4600122" cy="1200521"/>
          </a:xfrm>
          <a:custGeom>
            <a:avLst/>
            <a:gdLst>
              <a:gd name="connsiteX0" fmla="*/ 0 w 4600122"/>
              <a:gd name="connsiteY0" fmla="*/ 1200521 h 1200521"/>
              <a:gd name="connsiteX1" fmla="*/ 4600122 w 4600122"/>
              <a:gd name="connsiteY1" fmla="*/ 1200521 h 1200521"/>
              <a:gd name="connsiteX2" fmla="*/ 4600122 w 4600122"/>
              <a:gd name="connsiteY2" fmla="*/ 1065295 h 1200521"/>
              <a:gd name="connsiteX3" fmla="*/ 3610964 w 4600122"/>
              <a:gd name="connsiteY3" fmla="*/ 0 h 1200521"/>
              <a:gd name="connsiteX4" fmla="*/ 0 w 4600122"/>
              <a:gd name="connsiteY4" fmla="*/ 0 h 1200521"/>
            </a:gdLst>
            <a:ahLst/>
            <a:cxnLst/>
            <a:rect l="l" t="t" r="r" b="b"/>
            <a:pathLst>
              <a:path w="4600122" h="1200521">
                <a:moveTo>
                  <a:pt x="0" y="1200521"/>
                </a:moveTo>
                <a:lnTo>
                  <a:pt x="4600122" y="1200521"/>
                </a:lnTo>
                <a:lnTo>
                  <a:pt x="4600122" y="1065295"/>
                </a:lnTo>
                <a:cubicBezTo>
                  <a:pt x="4600122" y="476949"/>
                  <a:pt x="4157261" y="0"/>
                  <a:pt x="3610964" y="0"/>
                </a:cubicBezTo>
                <a:lnTo>
                  <a:pt x="0" y="0"/>
                </a:lnTo>
                <a:close/>
              </a:path>
            </a:pathLst>
          </a:custGeom>
          <a:gradFill>
            <a:gsLst>
              <a:gs pos="0">
                <a:schemeClr val="accent1"/>
              </a:gs>
              <a:gs pos="100000">
                <a:schemeClr val="accent1">
                  <a:lumMod val="60000"/>
                  <a:lumOff val="40000"/>
                  <a:alpha val="6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693267" y="5455200"/>
            <a:ext cx="5346819" cy="200061"/>
          </a:xfrm>
          <a:prstGeom prst="roundRect">
            <a:avLst>
              <a:gd name="adj" fmla="val 50000"/>
            </a:avLst>
          </a:prstGeom>
          <a:gradFill>
            <a:gsLst>
              <a:gs pos="0">
                <a:schemeClr val="accent1">
                  <a:lumMod val="60000"/>
                  <a:lumOff val="40000"/>
                  <a:alpha val="0"/>
                </a:schemeClr>
              </a:gs>
              <a:gs pos="70000">
                <a:schemeClr val="accent1"/>
              </a:gs>
            </a:gsLst>
            <a:lin ang="10800000" scaled="0"/>
          </a:gradFill>
          <a:ln cap="sq">
            <a:noFill/>
          </a:ln>
        </p:spPr>
        <p:txBody>
          <a:bodyPr vert="horz" wrap="square" lIns="91440" tIns="45720" rIns="91440" bIns="45720" rtlCol="0" anchor="ctr"/>
          <a:lstStyle/>
          <a:p>
            <a:pPr algn="l">
              <a:lnSpc>
                <a:spcPct val="110000"/>
              </a:lnSpc>
            </a:pPr>
            <a:endParaRPr kumimoji="1" lang="zh-CN" altLang="en-US"/>
          </a:p>
        </p:txBody>
      </p:sp>
      <p:sp>
        <p:nvSpPr>
          <p:cNvPr id="9" name="标题 1"/>
          <p:cNvSpPr txBox="1"/>
          <p:nvPr/>
        </p:nvSpPr>
        <p:spPr>
          <a:xfrm>
            <a:off x="783978" y="580016"/>
            <a:ext cx="2320815" cy="288195"/>
          </a:xfrm>
          <a:custGeom>
            <a:avLst/>
            <a:gdLst>
              <a:gd name="connsiteX0" fmla="*/ 353068 w 1228797"/>
              <a:gd name="connsiteY0" fmla="*/ 146933 h 152590"/>
              <a:gd name="connsiteX1" fmla="*/ 353259 w 1228797"/>
              <a:gd name="connsiteY1" fmla="*/ 146971 h 152590"/>
              <a:gd name="connsiteX2" fmla="*/ 352878 w 1228797"/>
              <a:gd name="connsiteY2" fmla="*/ 146971 h 152590"/>
              <a:gd name="connsiteX3" fmla="*/ 463654 w 1228797"/>
              <a:gd name="connsiteY3" fmla="*/ 28766 h 152590"/>
              <a:gd name="connsiteX4" fmla="*/ 457368 w 1228797"/>
              <a:gd name="connsiteY4" fmla="*/ 35052 h 152590"/>
              <a:gd name="connsiteX5" fmla="*/ 457368 w 1228797"/>
              <a:gd name="connsiteY5" fmla="*/ 66866 h 152590"/>
              <a:gd name="connsiteX6" fmla="*/ 463464 w 1228797"/>
              <a:gd name="connsiteY6" fmla="*/ 73152 h 152590"/>
              <a:gd name="connsiteX7" fmla="*/ 463654 w 1228797"/>
              <a:gd name="connsiteY7" fmla="*/ 73152 h 152590"/>
              <a:gd name="connsiteX8" fmla="*/ 502611 w 1228797"/>
              <a:gd name="connsiteY8" fmla="*/ 73152 h 152590"/>
              <a:gd name="connsiteX9" fmla="*/ 525281 w 1228797"/>
              <a:gd name="connsiteY9" fmla="*/ 51911 h 152590"/>
              <a:gd name="connsiteX10" fmla="*/ 504450 w 1228797"/>
              <a:gd name="connsiteY10" fmla="*/ 28795 h 152590"/>
              <a:gd name="connsiteX11" fmla="*/ 503183 w 1228797"/>
              <a:gd name="connsiteY11" fmla="*/ 28766 h 152590"/>
              <a:gd name="connsiteX12" fmla="*/ 1154216 w 1228797"/>
              <a:gd name="connsiteY12" fmla="*/ 28194 h 152590"/>
              <a:gd name="connsiteX13" fmla="*/ 1154216 w 1228797"/>
              <a:gd name="connsiteY13" fmla="*/ 28765 h 152590"/>
              <a:gd name="connsiteX14" fmla="*/ 1104877 w 1228797"/>
              <a:gd name="connsiteY14" fmla="*/ 77914 h 152590"/>
              <a:gd name="connsiteX15" fmla="*/ 1154026 w 1228797"/>
              <a:gd name="connsiteY15" fmla="*/ 127254 h 152590"/>
              <a:gd name="connsiteX16" fmla="*/ 1203365 w 1228797"/>
              <a:gd name="connsiteY16" fmla="*/ 78105 h 152590"/>
              <a:gd name="connsiteX17" fmla="*/ 1203365 w 1228797"/>
              <a:gd name="connsiteY17" fmla="*/ 78009 h 152590"/>
              <a:gd name="connsiteX18" fmla="*/ 1154502 w 1228797"/>
              <a:gd name="connsiteY18" fmla="*/ 28195 h 152590"/>
              <a:gd name="connsiteX19" fmla="*/ 1154216 w 1228797"/>
              <a:gd name="connsiteY19" fmla="*/ 28194 h 152590"/>
              <a:gd name="connsiteX20" fmla="*/ 836558 w 1228797"/>
              <a:gd name="connsiteY20" fmla="*/ 25718 h 152590"/>
              <a:gd name="connsiteX21" fmla="*/ 787314 w 1228797"/>
              <a:gd name="connsiteY21" fmla="*/ 74962 h 152590"/>
              <a:gd name="connsiteX22" fmla="*/ 836558 w 1228797"/>
              <a:gd name="connsiteY22" fmla="*/ 124207 h 152590"/>
              <a:gd name="connsiteX23" fmla="*/ 885802 w 1228797"/>
              <a:gd name="connsiteY23" fmla="*/ 74962 h 152590"/>
              <a:gd name="connsiteX24" fmla="*/ 885802 w 1228797"/>
              <a:gd name="connsiteY24" fmla="*/ 74867 h 152590"/>
              <a:gd name="connsiteX25" fmla="*/ 836558 w 1228797"/>
              <a:gd name="connsiteY25" fmla="*/ 25718 h 152590"/>
              <a:gd name="connsiteX26" fmla="*/ 200954 w 1228797"/>
              <a:gd name="connsiteY26" fmla="*/ 25527 h 152590"/>
              <a:gd name="connsiteX27" fmla="*/ 200954 w 1228797"/>
              <a:gd name="connsiteY27" fmla="*/ 25908 h 152590"/>
              <a:gd name="connsiteX28" fmla="*/ 151424 w 1228797"/>
              <a:gd name="connsiteY28" fmla="*/ 75248 h 152590"/>
              <a:gd name="connsiteX29" fmla="*/ 200764 w 1228797"/>
              <a:gd name="connsiteY29" fmla="*/ 124778 h 152590"/>
              <a:gd name="connsiteX30" fmla="*/ 250294 w 1228797"/>
              <a:gd name="connsiteY30" fmla="*/ 75438 h 152590"/>
              <a:gd name="connsiteX31" fmla="*/ 250294 w 1228797"/>
              <a:gd name="connsiteY31" fmla="*/ 75248 h 152590"/>
              <a:gd name="connsiteX32" fmla="*/ 201145 w 1228797"/>
              <a:gd name="connsiteY32" fmla="*/ 25528 h 152590"/>
              <a:gd name="connsiteX33" fmla="*/ 200954 w 1228797"/>
              <a:gd name="connsiteY33" fmla="*/ 25527 h 152590"/>
              <a:gd name="connsiteX34" fmla="*/ 437841 w 1228797"/>
              <a:gd name="connsiteY34" fmla="*/ 3429 h 152590"/>
              <a:gd name="connsiteX35" fmla="*/ 502040 w 1228797"/>
              <a:gd name="connsiteY35" fmla="*/ 3429 h 152590"/>
              <a:gd name="connsiteX36" fmla="*/ 535949 w 1228797"/>
              <a:gd name="connsiteY36" fmla="*/ 16764 h 152590"/>
              <a:gd name="connsiteX37" fmla="*/ 550808 w 1228797"/>
              <a:gd name="connsiteY37" fmla="*/ 49340 h 152590"/>
              <a:gd name="connsiteX38" fmla="*/ 528615 w 1228797"/>
              <a:gd name="connsiteY38" fmla="*/ 91345 h 152590"/>
              <a:gd name="connsiteX39" fmla="*/ 526233 w 1228797"/>
              <a:gd name="connsiteY39" fmla="*/ 99251 h 152590"/>
              <a:gd name="connsiteX40" fmla="*/ 544712 w 1228797"/>
              <a:gd name="connsiteY40" fmla="*/ 138017 h 152590"/>
              <a:gd name="connsiteX41" fmla="*/ 541683 w 1228797"/>
              <a:gd name="connsiteY41" fmla="*/ 146377 h 152590"/>
              <a:gd name="connsiteX42" fmla="*/ 538997 w 1228797"/>
              <a:gd name="connsiteY42" fmla="*/ 146971 h 152590"/>
              <a:gd name="connsiteX43" fmla="*/ 525567 w 1228797"/>
              <a:gd name="connsiteY43" fmla="*/ 146971 h 152590"/>
              <a:gd name="connsiteX44" fmla="*/ 519947 w 1228797"/>
              <a:gd name="connsiteY44" fmla="*/ 143447 h 152590"/>
              <a:gd name="connsiteX45" fmla="*/ 500230 w 1228797"/>
              <a:gd name="connsiteY45" fmla="*/ 102203 h 152590"/>
              <a:gd name="connsiteX46" fmla="*/ 494611 w 1228797"/>
              <a:gd name="connsiteY46" fmla="*/ 98679 h 152590"/>
              <a:gd name="connsiteX47" fmla="*/ 463654 w 1228797"/>
              <a:gd name="connsiteY47" fmla="*/ 98679 h 152590"/>
              <a:gd name="connsiteX48" fmla="*/ 457368 w 1228797"/>
              <a:gd name="connsiteY48" fmla="*/ 104773 h 152590"/>
              <a:gd name="connsiteX49" fmla="*/ 457368 w 1228797"/>
              <a:gd name="connsiteY49" fmla="*/ 104966 h 152590"/>
              <a:gd name="connsiteX50" fmla="*/ 457368 w 1228797"/>
              <a:gd name="connsiteY50" fmla="*/ 140684 h 152590"/>
              <a:gd name="connsiteX51" fmla="*/ 451081 w 1228797"/>
              <a:gd name="connsiteY51" fmla="*/ 146971 h 152590"/>
              <a:gd name="connsiteX52" fmla="*/ 437841 w 1228797"/>
              <a:gd name="connsiteY52" fmla="*/ 146971 h 152590"/>
              <a:gd name="connsiteX53" fmla="*/ 431555 w 1228797"/>
              <a:gd name="connsiteY53" fmla="*/ 140684 h 152590"/>
              <a:gd name="connsiteX54" fmla="*/ 431555 w 1228797"/>
              <a:gd name="connsiteY54" fmla="*/ 9716 h 152590"/>
              <a:gd name="connsiteX55" fmla="*/ 437841 w 1228797"/>
              <a:gd name="connsiteY55" fmla="*/ 3429 h 152590"/>
              <a:gd name="connsiteX56" fmla="*/ 293633 w 1228797"/>
              <a:gd name="connsiteY56" fmla="*/ 3429 h 152590"/>
              <a:gd name="connsiteX57" fmla="*/ 306777 w 1228797"/>
              <a:gd name="connsiteY57" fmla="*/ 3429 h 152590"/>
              <a:gd name="connsiteX58" fmla="*/ 312683 w 1228797"/>
              <a:gd name="connsiteY58" fmla="*/ 9715 h 152590"/>
              <a:gd name="connsiteX59" fmla="*/ 312683 w 1228797"/>
              <a:gd name="connsiteY59" fmla="*/ 80677 h 152590"/>
              <a:gd name="connsiteX60" fmla="*/ 350592 w 1228797"/>
              <a:gd name="connsiteY60" fmla="*/ 123032 h 152590"/>
              <a:gd name="connsiteX61" fmla="*/ 392950 w 1228797"/>
              <a:gd name="connsiteY61" fmla="*/ 85118 h 152590"/>
              <a:gd name="connsiteX62" fmla="*/ 392978 w 1228797"/>
              <a:gd name="connsiteY62" fmla="*/ 81248 h 152590"/>
              <a:gd name="connsiteX63" fmla="*/ 392978 w 1228797"/>
              <a:gd name="connsiteY63" fmla="*/ 9715 h 152590"/>
              <a:gd name="connsiteX64" fmla="*/ 399265 w 1228797"/>
              <a:gd name="connsiteY64" fmla="*/ 3429 h 152590"/>
              <a:gd name="connsiteX65" fmla="*/ 412505 w 1228797"/>
              <a:gd name="connsiteY65" fmla="*/ 3429 h 152590"/>
              <a:gd name="connsiteX66" fmla="*/ 418696 w 1228797"/>
              <a:gd name="connsiteY66" fmla="*/ 9715 h 152590"/>
              <a:gd name="connsiteX67" fmla="*/ 418696 w 1228797"/>
              <a:gd name="connsiteY67" fmla="*/ 81153 h 152590"/>
              <a:gd name="connsiteX68" fmla="*/ 378496 w 1228797"/>
              <a:gd name="connsiteY68" fmla="*/ 141799 h 152590"/>
              <a:gd name="connsiteX69" fmla="*/ 353068 w 1228797"/>
              <a:gd name="connsiteY69" fmla="*/ 146933 h 152590"/>
              <a:gd name="connsiteX70" fmla="*/ 327634 w 1228797"/>
              <a:gd name="connsiteY70" fmla="*/ 141836 h 152590"/>
              <a:gd name="connsiteX71" fmla="*/ 287346 w 1228797"/>
              <a:gd name="connsiteY71" fmla="*/ 81248 h 152590"/>
              <a:gd name="connsiteX72" fmla="*/ 287346 w 1228797"/>
              <a:gd name="connsiteY72" fmla="*/ 81153 h 152590"/>
              <a:gd name="connsiteX73" fmla="*/ 287346 w 1228797"/>
              <a:gd name="connsiteY73" fmla="*/ 9715 h 152590"/>
              <a:gd name="connsiteX74" fmla="*/ 293633 w 1228797"/>
              <a:gd name="connsiteY74" fmla="*/ 3429 h 152590"/>
              <a:gd name="connsiteX75" fmla="*/ 6264 w 1228797"/>
              <a:gd name="connsiteY75" fmla="*/ 3333 h 152590"/>
              <a:gd name="connsiteX76" fmla="*/ 18646 w 1228797"/>
              <a:gd name="connsiteY76" fmla="*/ 3333 h 152590"/>
              <a:gd name="connsiteX77" fmla="*/ 23790 w 1228797"/>
              <a:gd name="connsiteY77" fmla="*/ 6000 h 152590"/>
              <a:gd name="connsiteX78" fmla="*/ 61890 w 1228797"/>
              <a:gd name="connsiteY78" fmla="*/ 59817 h 152590"/>
              <a:gd name="connsiteX79" fmla="*/ 67033 w 1228797"/>
              <a:gd name="connsiteY79" fmla="*/ 62388 h 152590"/>
              <a:gd name="connsiteX80" fmla="*/ 72081 w 1228797"/>
              <a:gd name="connsiteY80" fmla="*/ 59817 h 152590"/>
              <a:gd name="connsiteX81" fmla="*/ 110181 w 1228797"/>
              <a:gd name="connsiteY81" fmla="*/ 6000 h 152590"/>
              <a:gd name="connsiteX82" fmla="*/ 115325 w 1228797"/>
              <a:gd name="connsiteY82" fmla="*/ 3333 h 152590"/>
              <a:gd name="connsiteX83" fmla="*/ 127707 w 1228797"/>
              <a:gd name="connsiteY83" fmla="*/ 3333 h 152590"/>
              <a:gd name="connsiteX84" fmla="*/ 134065 w 1228797"/>
              <a:gd name="connsiteY84" fmla="*/ 9548 h 152590"/>
              <a:gd name="connsiteX85" fmla="*/ 132851 w 1228797"/>
              <a:gd name="connsiteY85" fmla="*/ 13335 h 152590"/>
              <a:gd name="connsiteX86" fmla="*/ 81702 w 1228797"/>
              <a:gd name="connsiteY86" fmla="*/ 83724 h 152590"/>
              <a:gd name="connsiteX87" fmla="*/ 79987 w 1228797"/>
              <a:gd name="connsiteY87" fmla="*/ 89154 h 152590"/>
              <a:gd name="connsiteX88" fmla="*/ 79987 w 1228797"/>
              <a:gd name="connsiteY88" fmla="*/ 140684 h 152590"/>
              <a:gd name="connsiteX89" fmla="*/ 73701 w 1228797"/>
              <a:gd name="connsiteY89" fmla="*/ 146970 h 152590"/>
              <a:gd name="connsiteX90" fmla="*/ 60270 w 1228797"/>
              <a:gd name="connsiteY90" fmla="*/ 146970 h 152590"/>
              <a:gd name="connsiteX91" fmla="*/ 53984 w 1228797"/>
              <a:gd name="connsiteY91" fmla="*/ 140684 h 152590"/>
              <a:gd name="connsiteX92" fmla="*/ 53984 w 1228797"/>
              <a:gd name="connsiteY92" fmla="*/ 89154 h 152590"/>
              <a:gd name="connsiteX93" fmla="*/ 52269 w 1228797"/>
              <a:gd name="connsiteY93" fmla="*/ 83724 h 152590"/>
              <a:gd name="connsiteX94" fmla="*/ 1215 w 1228797"/>
              <a:gd name="connsiteY94" fmla="*/ 13335 h 152590"/>
              <a:gd name="connsiteX95" fmla="*/ 2572 w 1228797"/>
              <a:gd name="connsiteY95" fmla="*/ 4549 h 152590"/>
              <a:gd name="connsiteX96" fmla="*/ 6264 w 1228797"/>
              <a:gd name="connsiteY96" fmla="*/ 3333 h 152590"/>
              <a:gd name="connsiteX97" fmla="*/ 1154026 w 1228797"/>
              <a:gd name="connsiteY97" fmla="*/ 3238 h 152590"/>
              <a:gd name="connsiteX98" fmla="*/ 1228797 w 1228797"/>
              <a:gd name="connsiteY98" fmla="*/ 77819 h 152590"/>
              <a:gd name="connsiteX99" fmla="*/ 1228797 w 1228797"/>
              <a:gd name="connsiteY99" fmla="*/ 77914 h 152590"/>
              <a:gd name="connsiteX100" fmla="*/ 1154216 w 1228797"/>
              <a:gd name="connsiteY100" fmla="*/ 152590 h 152590"/>
              <a:gd name="connsiteX101" fmla="*/ 1079445 w 1228797"/>
              <a:gd name="connsiteY101" fmla="*/ 78009 h 152590"/>
              <a:gd name="connsiteX102" fmla="*/ 1154026 w 1228797"/>
              <a:gd name="connsiteY102" fmla="*/ 3238 h 152590"/>
              <a:gd name="connsiteX103" fmla="*/ 646058 w 1228797"/>
              <a:gd name="connsiteY103" fmla="*/ 2096 h 152590"/>
              <a:gd name="connsiteX104" fmla="*/ 659774 w 1228797"/>
              <a:gd name="connsiteY104" fmla="*/ 2096 h 152590"/>
              <a:gd name="connsiteX105" fmla="*/ 666060 w 1228797"/>
              <a:gd name="connsiteY105" fmla="*/ 8382 h 152590"/>
              <a:gd name="connsiteX106" fmla="*/ 666060 w 1228797"/>
              <a:gd name="connsiteY106" fmla="*/ 116491 h 152590"/>
              <a:gd name="connsiteX107" fmla="*/ 672346 w 1228797"/>
              <a:gd name="connsiteY107" fmla="*/ 122778 h 152590"/>
              <a:gd name="connsiteX108" fmla="*/ 750166 w 1228797"/>
              <a:gd name="connsiteY108" fmla="*/ 122778 h 152590"/>
              <a:gd name="connsiteX109" fmla="*/ 756452 w 1228797"/>
              <a:gd name="connsiteY109" fmla="*/ 129064 h 152590"/>
              <a:gd name="connsiteX110" fmla="*/ 756452 w 1228797"/>
              <a:gd name="connsiteY110" fmla="*/ 141733 h 152590"/>
              <a:gd name="connsiteX111" fmla="*/ 750356 w 1228797"/>
              <a:gd name="connsiteY111" fmla="*/ 148019 h 152590"/>
              <a:gd name="connsiteX112" fmla="*/ 750166 w 1228797"/>
              <a:gd name="connsiteY112" fmla="*/ 148019 h 152590"/>
              <a:gd name="connsiteX113" fmla="*/ 646058 w 1228797"/>
              <a:gd name="connsiteY113" fmla="*/ 148019 h 152590"/>
              <a:gd name="connsiteX114" fmla="*/ 639771 w 1228797"/>
              <a:gd name="connsiteY114" fmla="*/ 141733 h 152590"/>
              <a:gd name="connsiteX115" fmla="*/ 639771 w 1228797"/>
              <a:gd name="connsiteY115" fmla="*/ 8382 h 152590"/>
              <a:gd name="connsiteX116" fmla="*/ 646058 w 1228797"/>
              <a:gd name="connsiteY116" fmla="*/ 2096 h 152590"/>
              <a:gd name="connsiteX117" fmla="*/ 995720 w 1228797"/>
              <a:gd name="connsiteY117" fmla="*/ 191 h 152590"/>
              <a:gd name="connsiteX118" fmla="*/ 1040488 w 1228797"/>
              <a:gd name="connsiteY118" fmla="*/ 15621 h 152590"/>
              <a:gd name="connsiteX119" fmla="*/ 1051060 w 1228797"/>
              <a:gd name="connsiteY119" fmla="*/ 25146 h 152590"/>
              <a:gd name="connsiteX120" fmla="*/ 1051251 w 1228797"/>
              <a:gd name="connsiteY120" fmla="*/ 25418 h 152590"/>
              <a:gd name="connsiteX121" fmla="*/ 1049536 w 1228797"/>
              <a:gd name="connsiteY121" fmla="*/ 34004 h 152590"/>
              <a:gd name="connsiteX122" fmla="*/ 1038964 w 1228797"/>
              <a:gd name="connsiteY122" fmla="*/ 41434 h 152590"/>
              <a:gd name="connsiteX123" fmla="*/ 1030867 w 1228797"/>
              <a:gd name="connsiteY123" fmla="*/ 40767 h 152590"/>
              <a:gd name="connsiteX124" fmla="*/ 1028010 w 1228797"/>
              <a:gd name="connsiteY124" fmla="*/ 38100 h 152590"/>
              <a:gd name="connsiteX125" fmla="*/ 1027343 w 1228797"/>
              <a:gd name="connsiteY125" fmla="*/ 37624 h 152590"/>
              <a:gd name="connsiteX126" fmla="*/ 995911 w 1228797"/>
              <a:gd name="connsiteY126" fmla="*/ 26194 h 152590"/>
              <a:gd name="connsiteX127" fmla="*/ 993815 w 1228797"/>
              <a:gd name="connsiteY127" fmla="*/ 26194 h 152590"/>
              <a:gd name="connsiteX128" fmla="*/ 990386 w 1228797"/>
              <a:gd name="connsiteY128" fmla="*/ 26194 h 152590"/>
              <a:gd name="connsiteX129" fmla="*/ 981623 w 1228797"/>
              <a:gd name="connsiteY129" fmla="*/ 28004 h 152590"/>
              <a:gd name="connsiteX130" fmla="*/ 947638 w 1228797"/>
              <a:gd name="connsiteY130" fmla="*/ 64456 h 152590"/>
              <a:gd name="connsiteX131" fmla="*/ 984957 w 1228797"/>
              <a:gd name="connsiteY131" fmla="*/ 123254 h 152590"/>
              <a:gd name="connsiteX132" fmla="*/ 988957 w 1228797"/>
              <a:gd name="connsiteY132" fmla="*/ 124016 h 152590"/>
              <a:gd name="connsiteX133" fmla="*/ 992291 w 1228797"/>
              <a:gd name="connsiteY133" fmla="*/ 122968 h 152590"/>
              <a:gd name="connsiteX134" fmla="*/ 1001816 w 1228797"/>
              <a:gd name="connsiteY134" fmla="*/ 122968 h 152590"/>
              <a:gd name="connsiteX135" fmla="*/ 1009150 w 1228797"/>
              <a:gd name="connsiteY135" fmla="*/ 121920 h 152590"/>
              <a:gd name="connsiteX136" fmla="*/ 1010484 w 1228797"/>
              <a:gd name="connsiteY136" fmla="*/ 121920 h 152590"/>
              <a:gd name="connsiteX137" fmla="*/ 1011817 w 1228797"/>
              <a:gd name="connsiteY137" fmla="*/ 121920 h 152590"/>
              <a:gd name="connsiteX138" fmla="*/ 1017437 w 1228797"/>
              <a:gd name="connsiteY138" fmla="*/ 119920 h 152590"/>
              <a:gd name="connsiteX139" fmla="*/ 1018580 w 1228797"/>
              <a:gd name="connsiteY139" fmla="*/ 119444 h 152590"/>
              <a:gd name="connsiteX140" fmla="*/ 1019723 w 1228797"/>
              <a:gd name="connsiteY140" fmla="*/ 118967 h 152590"/>
              <a:gd name="connsiteX141" fmla="*/ 1020866 w 1228797"/>
              <a:gd name="connsiteY141" fmla="*/ 118396 h 152590"/>
              <a:gd name="connsiteX142" fmla="*/ 1023438 w 1228797"/>
              <a:gd name="connsiteY142" fmla="*/ 117062 h 152590"/>
              <a:gd name="connsiteX143" fmla="*/ 1024200 w 1228797"/>
              <a:gd name="connsiteY143" fmla="*/ 116491 h 152590"/>
              <a:gd name="connsiteX144" fmla="*/ 1041154 w 1228797"/>
              <a:gd name="connsiteY144" fmla="*/ 95345 h 152590"/>
              <a:gd name="connsiteX145" fmla="*/ 1040202 w 1228797"/>
              <a:gd name="connsiteY145" fmla="*/ 90297 h 152590"/>
              <a:gd name="connsiteX146" fmla="*/ 1036106 w 1228797"/>
              <a:gd name="connsiteY146" fmla="*/ 88583 h 152590"/>
              <a:gd name="connsiteX147" fmla="*/ 1008579 w 1228797"/>
              <a:gd name="connsiteY147" fmla="*/ 88583 h 152590"/>
              <a:gd name="connsiteX148" fmla="*/ 1002292 w 1228797"/>
              <a:gd name="connsiteY148" fmla="*/ 82296 h 152590"/>
              <a:gd name="connsiteX149" fmla="*/ 1002292 w 1228797"/>
              <a:gd name="connsiteY149" fmla="*/ 69437 h 152590"/>
              <a:gd name="connsiteX150" fmla="*/ 1002292 w 1228797"/>
              <a:gd name="connsiteY150" fmla="*/ 69245 h 152590"/>
              <a:gd name="connsiteX151" fmla="*/ 1008579 w 1228797"/>
              <a:gd name="connsiteY151" fmla="*/ 63151 h 152590"/>
              <a:gd name="connsiteX152" fmla="*/ 1065729 w 1228797"/>
              <a:gd name="connsiteY152" fmla="*/ 63151 h 152590"/>
              <a:gd name="connsiteX153" fmla="*/ 1066205 w 1228797"/>
              <a:gd name="connsiteY153" fmla="*/ 63151 h 152590"/>
              <a:gd name="connsiteX154" fmla="*/ 1066777 w 1228797"/>
              <a:gd name="connsiteY154" fmla="*/ 63151 h 152590"/>
              <a:gd name="connsiteX155" fmla="*/ 1068205 w 1228797"/>
              <a:gd name="connsiteY155" fmla="*/ 68771 h 152590"/>
              <a:gd name="connsiteX156" fmla="*/ 1068205 w 1228797"/>
              <a:gd name="connsiteY156" fmla="*/ 80391 h 152590"/>
              <a:gd name="connsiteX157" fmla="*/ 1043155 w 1228797"/>
              <a:gd name="connsiteY157" fmla="*/ 136112 h 152590"/>
              <a:gd name="connsiteX158" fmla="*/ 1040869 w 1228797"/>
              <a:gd name="connsiteY158" fmla="*/ 138113 h 152590"/>
              <a:gd name="connsiteX159" fmla="*/ 1039630 w 1228797"/>
              <a:gd name="connsiteY159" fmla="*/ 139065 h 152590"/>
              <a:gd name="connsiteX160" fmla="*/ 1037249 w 1228797"/>
              <a:gd name="connsiteY160" fmla="*/ 140780 h 152590"/>
              <a:gd name="connsiteX161" fmla="*/ 1036011 w 1228797"/>
              <a:gd name="connsiteY161" fmla="*/ 141637 h 152590"/>
              <a:gd name="connsiteX162" fmla="*/ 1033630 w 1228797"/>
              <a:gd name="connsiteY162" fmla="*/ 143161 h 152590"/>
              <a:gd name="connsiteX163" fmla="*/ 1032391 w 1228797"/>
              <a:gd name="connsiteY163" fmla="*/ 143923 h 152590"/>
              <a:gd name="connsiteX164" fmla="*/ 1029915 w 1228797"/>
              <a:gd name="connsiteY164" fmla="*/ 145352 h 152590"/>
              <a:gd name="connsiteX165" fmla="*/ 1029343 w 1228797"/>
              <a:gd name="connsiteY165" fmla="*/ 145352 h 152590"/>
              <a:gd name="connsiteX166" fmla="*/ 1025343 w 1228797"/>
              <a:gd name="connsiteY166" fmla="*/ 147257 h 152590"/>
              <a:gd name="connsiteX167" fmla="*/ 1024676 w 1228797"/>
              <a:gd name="connsiteY167" fmla="*/ 147257 h 152590"/>
              <a:gd name="connsiteX168" fmla="*/ 1022104 w 1228797"/>
              <a:gd name="connsiteY168" fmla="*/ 148209 h 152590"/>
              <a:gd name="connsiteX169" fmla="*/ 1020866 w 1228797"/>
              <a:gd name="connsiteY169" fmla="*/ 148209 h 152590"/>
              <a:gd name="connsiteX170" fmla="*/ 1020104 w 1228797"/>
              <a:gd name="connsiteY170" fmla="*/ 148209 h 152590"/>
              <a:gd name="connsiteX171" fmla="*/ 1018009 w 1228797"/>
              <a:gd name="connsiteY171" fmla="*/ 148971 h 152590"/>
              <a:gd name="connsiteX172" fmla="*/ 1017151 w 1228797"/>
              <a:gd name="connsiteY172" fmla="*/ 148971 h 152590"/>
              <a:gd name="connsiteX173" fmla="*/ 1015913 w 1228797"/>
              <a:gd name="connsiteY173" fmla="*/ 148971 h 152590"/>
              <a:gd name="connsiteX174" fmla="*/ 1015056 w 1228797"/>
              <a:gd name="connsiteY174" fmla="*/ 148971 h 152590"/>
              <a:gd name="connsiteX175" fmla="*/ 1013151 w 1228797"/>
              <a:gd name="connsiteY175" fmla="*/ 149447 h 152590"/>
              <a:gd name="connsiteX176" fmla="*/ 1012103 w 1228797"/>
              <a:gd name="connsiteY176" fmla="*/ 149447 h 152590"/>
              <a:gd name="connsiteX177" fmla="*/ 1010960 w 1228797"/>
              <a:gd name="connsiteY177" fmla="*/ 149447 h 152590"/>
              <a:gd name="connsiteX178" fmla="*/ 1009912 w 1228797"/>
              <a:gd name="connsiteY178" fmla="*/ 149447 h 152590"/>
              <a:gd name="connsiteX179" fmla="*/ 1008103 w 1228797"/>
              <a:gd name="connsiteY179" fmla="*/ 149447 h 152590"/>
              <a:gd name="connsiteX180" fmla="*/ 1006960 w 1228797"/>
              <a:gd name="connsiteY180" fmla="*/ 149447 h 152590"/>
              <a:gd name="connsiteX181" fmla="*/ 1005817 w 1228797"/>
              <a:gd name="connsiteY181" fmla="*/ 149447 h 152590"/>
              <a:gd name="connsiteX182" fmla="*/ 1004578 w 1228797"/>
              <a:gd name="connsiteY182" fmla="*/ 149447 h 152590"/>
              <a:gd name="connsiteX183" fmla="*/ 1002864 w 1228797"/>
              <a:gd name="connsiteY183" fmla="*/ 149447 h 152590"/>
              <a:gd name="connsiteX184" fmla="*/ 995720 w 1228797"/>
              <a:gd name="connsiteY184" fmla="*/ 149447 h 152590"/>
              <a:gd name="connsiteX185" fmla="*/ 990386 w 1228797"/>
              <a:gd name="connsiteY185" fmla="*/ 149447 h 152590"/>
              <a:gd name="connsiteX186" fmla="*/ 918425 w 1228797"/>
              <a:gd name="connsiteY186" fmla="*/ 72152 h 152590"/>
              <a:gd name="connsiteX187" fmla="*/ 995720 w 1228797"/>
              <a:gd name="connsiteY187" fmla="*/ 191 h 152590"/>
              <a:gd name="connsiteX188" fmla="*/ 836558 w 1228797"/>
              <a:gd name="connsiteY188" fmla="*/ 191 h 152590"/>
              <a:gd name="connsiteX189" fmla="*/ 911234 w 1228797"/>
              <a:gd name="connsiteY189" fmla="*/ 74867 h 152590"/>
              <a:gd name="connsiteX190" fmla="*/ 836558 w 1228797"/>
              <a:gd name="connsiteY190" fmla="*/ 149543 h 152590"/>
              <a:gd name="connsiteX191" fmla="*/ 761882 w 1228797"/>
              <a:gd name="connsiteY191" fmla="*/ 74867 h 152590"/>
              <a:gd name="connsiteX192" fmla="*/ 836558 w 1228797"/>
              <a:gd name="connsiteY192" fmla="*/ 191 h 152590"/>
              <a:gd name="connsiteX193" fmla="*/ 200954 w 1228797"/>
              <a:gd name="connsiteY193" fmla="*/ 0 h 152590"/>
              <a:gd name="connsiteX194" fmla="*/ 275821 w 1228797"/>
              <a:gd name="connsiteY194" fmla="*/ 74867 h 152590"/>
              <a:gd name="connsiteX195" fmla="*/ 200954 w 1228797"/>
              <a:gd name="connsiteY195" fmla="*/ 149733 h 152590"/>
              <a:gd name="connsiteX196" fmla="*/ 126088 w 1228797"/>
              <a:gd name="connsiteY196" fmla="*/ 74867 h 152590"/>
              <a:gd name="connsiteX197" fmla="*/ 200954 w 1228797"/>
              <a:gd name="connsiteY197" fmla="*/ 0 h 152590"/>
            </a:gdLst>
            <a:ahLst/>
            <a:cxnLst/>
            <a:rect l="l" t="t" r="r" b="b"/>
            <a:pathLst>
              <a:path w="1228797" h="152590">
                <a:moveTo>
                  <a:pt x="353068" y="146933"/>
                </a:moveTo>
                <a:lnTo>
                  <a:pt x="353259" y="146971"/>
                </a:lnTo>
                <a:lnTo>
                  <a:pt x="352878" y="146971"/>
                </a:lnTo>
                <a:close/>
                <a:moveTo>
                  <a:pt x="463654" y="28766"/>
                </a:moveTo>
                <a:cubicBezTo>
                  <a:pt x="460187" y="28766"/>
                  <a:pt x="457368" y="31580"/>
                  <a:pt x="457368" y="35052"/>
                </a:cubicBezTo>
                <a:lnTo>
                  <a:pt x="457368" y="66866"/>
                </a:lnTo>
                <a:cubicBezTo>
                  <a:pt x="457311" y="70284"/>
                  <a:pt x="460044" y="73099"/>
                  <a:pt x="463464" y="73152"/>
                </a:cubicBezTo>
                <a:cubicBezTo>
                  <a:pt x="463530" y="73153"/>
                  <a:pt x="463588" y="73153"/>
                  <a:pt x="463654" y="73152"/>
                </a:cubicBezTo>
                <a:lnTo>
                  <a:pt x="502611" y="73152"/>
                </a:lnTo>
                <a:cubicBezTo>
                  <a:pt x="514613" y="73223"/>
                  <a:pt x="524576" y="63892"/>
                  <a:pt x="525281" y="51911"/>
                </a:cubicBezTo>
                <a:cubicBezTo>
                  <a:pt x="525910" y="39775"/>
                  <a:pt x="516585" y="29427"/>
                  <a:pt x="504450" y="28795"/>
                </a:cubicBezTo>
                <a:cubicBezTo>
                  <a:pt x="504031" y="28773"/>
                  <a:pt x="503602" y="28763"/>
                  <a:pt x="503183" y="28766"/>
                </a:cubicBezTo>
                <a:close/>
                <a:moveTo>
                  <a:pt x="1154216" y="28194"/>
                </a:moveTo>
                <a:lnTo>
                  <a:pt x="1154216" y="28765"/>
                </a:lnTo>
                <a:cubicBezTo>
                  <a:pt x="1127022" y="28713"/>
                  <a:pt x="1104934" y="50717"/>
                  <a:pt x="1104877" y="77914"/>
                </a:cubicBezTo>
                <a:cubicBezTo>
                  <a:pt x="1104820" y="105111"/>
                  <a:pt x="1126832" y="127201"/>
                  <a:pt x="1154026" y="127254"/>
                </a:cubicBezTo>
                <a:cubicBezTo>
                  <a:pt x="1181220" y="127306"/>
                  <a:pt x="1203308" y="105301"/>
                  <a:pt x="1203365" y="78105"/>
                </a:cubicBezTo>
                <a:cubicBezTo>
                  <a:pt x="1203365" y="78073"/>
                  <a:pt x="1203365" y="78041"/>
                  <a:pt x="1203365" y="78009"/>
                </a:cubicBezTo>
                <a:cubicBezTo>
                  <a:pt x="1203632" y="50761"/>
                  <a:pt x="1181753" y="28458"/>
                  <a:pt x="1154502" y="28195"/>
                </a:cubicBezTo>
                <a:cubicBezTo>
                  <a:pt x="1154407" y="28195"/>
                  <a:pt x="1154312" y="28194"/>
                  <a:pt x="1154216" y="28194"/>
                </a:cubicBezTo>
                <a:close/>
                <a:moveTo>
                  <a:pt x="836558" y="25718"/>
                </a:moveTo>
                <a:cubicBezTo>
                  <a:pt x="809364" y="25718"/>
                  <a:pt x="787314" y="47766"/>
                  <a:pt x="787314" y="74962"/>
                </a:cubicBezTo>
                <a:cubicBezTo>
                  <a:pt x="787314" y="102159"/>
                  <a:pt x="809364" y="124207"/>
                  <a:pt x="836558" y="124207"/>
                </a:cubicBezTo>
                <a:cubicBezTo>
                  <a:pt x="863752" y="124207"/>
                  <a:pt x="885802" y="102159"/>
                  <a:pt x="885802" y="74962"/>
                </a:cubicBezTo>
                <a:cubicBezTo>
                  <a:pt x="885802" y="74931"/>
                  <a:pt x="885802" y="74898"/>
                  <a:pt x="885802" y="74867"/>
                </a:cubicBezTo>
                <a:cubicBezTo>
                  <a:pt x="885745" y="47707"/>
                  <a:pt x="863714" y="25718"/>
                  <a:pt x="836558" y="25718"/>
                </a:cubicBezTo>
                <a:close/>
                <a:moveTo>
                  <a:pt x="200954" y="25527"/>
                </a:moveTo>
                <a:lnTo>
                  <a:pt x="200954" y="25908"/>
                </a:lnTo>
                <a:cubicBezTo>
                  <a:pt x="173652" y="25856"/>
                  <a:pt x="151477" y="47945"/>
                  <a:pt x="151424" y="75248"/>
                </a:cubicBezTo>
                <a:cubicBezTo>
                  <a:pt x="151372" y="102550"/>
                  <a:pt x="173462" y="124725"/>
                  <a:pt x="200764" y="124778"/>
                </a:cubicBezTo>
                <a:cubicBezTo>
                  <a:pt x="228063" y="124830"/>
                  <a:pt x="250237" y="102740"/>
                  <a:pt x="250294" y="75438"/>
                </a:cubicBezTo>
                <a:cubicBezTo>
                  <a:pt x="250294" y="75374"/>
                  <a:pt x="250294" y="75311"/>
                  <a:pt x="250294" y="75248"/>
                </a:cubicBezTo>
                <a:cubicBezTo>
                  <a:pt x="250456" y="47946"/>
                  <a:pt x="228444" y="25686"/>
                  <a:pt x="201145" y="25528"/>
                </a:cubicBezTo>
                <a:cubicBezTo>
                  <a:pt x="201078" y="25527"/>
                  <a:pt x="201021" y="25527"/>
                  <a:pt x="200954" y="25527"/>
                </a:cubicBezTo>
                <a:close/>
                <a:moveTo>
                  <a:pt x="437841" y="3429"/>
                </a:moveTo>
                <a:lnTo>
                  <a:pt x="502040" y="3429"/>
                </a:lnTo>
                <a:cubicBezTo>
                  <a:pt x="514623" y="3414"/>
                  <a:pt x="526748" y="8180"/>
                  <a:pt x="535949" y="16764"/>
                </a:cubicBezTo>
                <a:cubicBezTo>
                  <a:pt x="545074" y="25190"/>
                  <a:pt x="550427" y="36928"/>
                  <a:pt x="550808" y="49340"/>
                </a:cubicBezTo>
                <a:cubicBezTo>
                  <a:pt x="551303" y="66268"/>
                  <a:pt x="542883" y="82215"/>
                  <a:pt x="528615" y="91345"/>
                </a:cubicBezTo>
                <a:cubicBezTo>
                  <a:pt x="525881" y="92959"/>
                  <a:pt x="524852" y="96397"/>
                  <a:pt x="526233" y="99251"/>
                </a:cubicBezTo>
                <a:lnTo>
                  <a:pt x="544712" y="138017"/>
                </a:lnTo>
                <a:cubicBezTo>
                  <a:pt x="546188" y="141161"/>
                  <a:pt x="544826" y="144904"/>
                  <a:pt x="541683" y="146377"/>
                </a:cubicBezTo>
                <a:cubicBezTo>
                  <a:pt x="540845" y="146772"/>
                  <a:pt x="539930" y="146974"/>
                  <a:pt x="538997" y="146971"/>
                </a:cubicBezTo>
                <a:lnTo>
                  <a:pt x="525567" y="146971"/>
                </a:lnTo>
                <a:cubicBezTo>
                  <a:pt x="523166" y="146983"/>
                  <a:pt x="520976" y="145611"/>
                  <a:pt x="519947" y="143447"/>
                </a:cubicBezTo>
                <a:lnTo>
                  <a:pt x="500230" y="102203"/>
                </a:lnTo>
                <a:cubicBezTo>
                  <a:pt x="499221" y="100023"/>
                  <a:pt x="497011" y="98643"/>
                  <a:pt x="494611" y="98679"/>
                </a:cubicBezTo>
                <a:lnTo>
                  <a:pt x="463654" y="98679"/>
                </a:lnTo>
                <a:cubicBezTo>
                  <a:pt x="460235" y="98626"/>
                  <a:pt x="457425" y="101355"/>
                  <a:pt x="457368" y="104773"/>
                </a:cubicBezTo>
                <a:cubicBezTo>
                  <a:pt x="457368" y="104838"/>
                  <a:pt x="457368" y="104902"/>
                  <a:pt x="457368" y="104966"/>
                </a:cubicBezTo>
                <a:lnTo>
                  <a:pt x="457368" y="140684"/>
                </a:lnTo>
                <a:cubicBezTo>
                  <a:pt x="457368" y="144156"/>
                  <a:pt x="454558" y="146971"/>
                  <a:pt x="451081" y="146971"/>
                </a:cubicBezTo>
                <a:lnTo>
                  <a:pt x="437841" y="146971"/>
                </a:lnTo>
                <a:cubicBezTo>
                  <a:pt x="434365" y="146971"/>
                  <a:pt x="431555" y="144156"/>
                  <a:pt x="431555" y="140684"/>
                </a:cubicBezTo>
                <a:lnTo>
                  <a:pt x="431555" y="9716"/>
                </a:lnTo>
                <a:cubicBezTo>
                  <a:pt x="431603" y="6265"/>
                  <a:pt x="434393" y="3480"/>
                  <a:pt x="437841" y="3429"/>
                </a:cubicBezTo>
                <a:close/>
                <a:moveTo>
                  <a:pt x="293633" y="3429"/>
                </a:moveTo>
                <a:lnTo>
                  <a:pt x="306777" y="3429"/>
                </a:lnTo>
                <a:cubicBezTo>
                  <a:pt x="310101" y="3631"/>
                  <a:pt x="312692" y="6387"/>
                  <a:pt x="312683" y="9715"/>
                </a:cubicBezTo>
                <a:lnTo>
                  <a:pt x="312683" y="80677"/>
                </a:lnTo>
                <a:cubicBezTo>
                  <a:pt x="311454" y="102842"/>
                  <a:pt x="328427" y="121805"/>
                  <a:pt x="350592" y="123032"/>
                </a:cubicBezTo>
                <a:cubicBezTo>
                  <a:pt x="372757" y="124258"/>
                  <a:pt x="391721" y="107284"/>
                  <a:pt x="392950" y="85118"/>
                </a:cubicBezTo>
                <a:cubicBezTo>
                  <a:pt x="393026" y="83830"/>
                  <a:pt x="393035" y="82538"/>
                  <a:pt x="392978" y="81248"/>
                </a:cubicBezTo>
                <a:lnTo>
                  <a:pt x="392978" y="9715"/>
                </a:lnTo>
                <a:cubicBezTo>
                  <a:pt x="393026" y="6265"/>
                  <a:pt x="395817" y="3480"/>
                  <a:pt x="399265" y="3429"/>
                </a:cubicBezTo>
                <a:lnTo>
                  <a:pt x="412505" y="3429"/>
                </a:lnTo>
                <a:cubicBezTo>
                  <a:pt x="415943" y="3481"/>
                  <a:pt x="418696" y="6281"/>
                  <a:pt x="418696" y="9715"/>
                </a:cubicBezTo>
                <a:lnTo>
                  <a:pt x="418696" y="81153"/>
                </a:lnTo>
                <a:cubicBezTo>
                  <a:pt x="418696" y="108416"/>
                  <a:pt x="402119" y="131807"/>
                  <a:pt x="378496" y="141799"/>
                </a:cubicBezTo>
                <a:lnTo>
                  <a:pt x="353068" y="146933"/>
                </a:lnTo>
                <a:lnTo>
                  <a:pt x="327634" y="141836"/>
                </a:lnTo>
                <a:cubicBezTo>
                  <a:pt x="303998" y="131878"/>
                  <a:pt x="287389" y="108511"/>
                  <a:pt x="287346" y="81248"/>
                </a:cubicBezTo>
                <a:cubicBezTo>
                  <a:pt x="287346" y="81217"/>
                  <a:pt x="287346" y="81184"/>
                  <a:pt x="287346" y="81153"/>
                </a:cubicBezTo>
                <a:lnTo>
                  <a:pt x="287346" y="9715"/>
                </a:lnTo>
                <a:cubicBezTo>
                  <a:pt x="287394" y="6265"/>
                  <a:pt x="290184" y="3480"/>
                  <a:pt x="293633" y="3429"/>
                </a:cubicBezTo>
                <a:close/>
                <a:moveTo>
                  <a:pt x="6264" y="3333"/>
                </a:moveTo>
                <a:lnTo>
                  <a:pt x="18646" y="3333"/>
                </a:lnTo>
                <a:cubicBezTo>
                  <a:pt x="20692" y="3332"/>
                  <a:pt x="22611" y="4327"/>
                  <a:pt x="23790" y="6000"/>
                </a:cubicBezTo>
                <a:lnTo>
                  <a:pt x="61890" y="59817"/>
                </a:lnTo>
                <a:cubicBezTo>
                  <a:pt x="63109" y="61430"/>
                  <a:pt x="65011" y="62381"/>
                  <a:pt x="67033" y="62388"/>
                </a:cubicBezTo>
                <a:cubicBezTo>
                  <a:pt x="69032" y="62397"/>
                  <a:pt x="70913" y="61439"/>
                  <a:pt x="72081" y="59817"/>
                </a:cubicBezTo>
                <a:lnTo>
                  <a:pt x="110181" y="6000"/>
                </a:lnTo>
                <a:cubicBezTo>
                  <a:pt x="111360" y="4327"/>
                  <a:pt x="113279" y="3332"/>
                  <a:pt x="115325" y="3333"/>
                </a:cubicBezTo>
                <a:lnTo>
                  <a:pt x="127707" y="3333"/>
                </a:lnTo>
                <a:cubicBezTo>
                  <a:pt x="131179" y="3293"/>
                  <a:pt x="134026" y="6076"/>
                  <a:pt x="134065" y="9548"/>
                </a:cubicBezTo>
                <a:cubicBezTo>
                  <a:pt x="134082" y="10908"/>
                  <a:pt x="133655" y="12237"/>
                  <a:pt x="132851" y="13335"/>
                </a:cubicBezTo>
                <a:lnTo>
                  <a:pt x="81702" y="83724"/>
                </a:lnTo>
                <a:cubicBezTo>
                  <a:pt x="80555" y="85300"/>
                  <a:pt x="79953" y="87206"/>
                  <a:pt x="79987" y="89154"/>
                </a:cubicBezTo>
                <a:lnTo>
                  <a:pt x="79987" y="140684"/>
                </a:lnTo>
                <a:cubicBezTo>
                  <a:pt x="79987" y="144156"/>
                  <a:pt x="77172" y="146970"/>
                  <a:pt x="73701" y="146970"/>
                </a:cubicBezTo>
                <a:lnTo>
                  <a:pt x="60270" y="146970"/>
                </a:lnTo>
                <a:cubicBezTo>
                  <a:pt x="56798" y="146970"/>
                  <a:pt x="53984" y="144156"/>
                  <a:pt x="53984" y="140684"/>
                </a:cubicBezTo>
                <a:lnTo>
                  <a:pt x="53984" y="89154"/>
                </a:lnTo>
                <a:cubicBezTo>
                  <a:pt x="54018" y="87206"/>
                  <a:pt x="53416" y="85300"/>
                  <a:pt x="52269" y="83724"/>
                </a:cubicBezTo>
                <a:lnTo>
                  <a:pt x="1215" y="13335"/>
                </a:lnTo>
                <a:cubicBezTo>
                  <a:pt x="-836" y="10533"/>
                  <a:pt x="-229" y="6600"/>
                  <a:pt x="2572" y="4549"/>
                </a:cubicBezTo>
                <a:cubicBezTo>
                  <a:pt x="3643" y="3764"/>
                  <a:pt x="4936" y="3338"/>
                  <a:pt x="6264" y="3333"/>
                </a:cubicBezTo>
                <a:close/>
                <a:moveTo>
                  <a:pt x="1154026" y="3238"/>
                </a:moveTo>
                <a:cubicBezTo>
                  <a:pt x="1195269" y="3186"/>
                  <a:pt x="1228740" y="36577"/>
                  <a:pt x="1228797" y="77819"/>
                </a:cubicBezTo>
                <a:cubicBezTo>
                  <a:pt x="1228797" y="77850"/>
                  <a:pt x="1228797" y="77883"/>
                  <a:pt x="1228797" y="77914"/>
                </a:cubicBezTo>
                <a:cubicBezTo>
                  <a:pt x="1228740" y="119097"/>
                  <a:pt x="1195402" y="152485"/>
                  <a:pt x="1154216" y="152590"/>
                </a:cubicBezTo>
                <a:cubicBezTo>
                  <a:pt x="1112973" y="152642"/>
                  <a:pt x="1079502" y="119252"/>
                  <a:pt x="1079445" y="78009"/>
                </a:cubicBezTo>
                <a:cubicBezTo>
                  <a:pt x="1079388" y="36767"/>
                  <a:pt x="1112783" y="3290"/>
                  <a:pt x="1154026" y="3238"/>
                </a:cubicBezTo>
                <a:close/>
                <a:moveTo>
                  <a:pt x="646058" y="2096"/>
                </a:moveTo>
                <a:lnTo>
                  <a:pt x="659774" y="2096"/>
                </a:lnTo>
                <a:cubicBezTo>
                  <a:pt x="663250" y="2096"/>
                  <a:pt x="666060" y="4911"/>
                  <a:pt x="666060" y="8382"/>
                </a:cubicBezTo>
                <a:lnTo>
                  <a:pt x="666060" y="116491"/>
                </a:lnTo>
                <a:cubicBezTo>
                  <a:pt x="666060" y="119963"/>
                  <a:pt x="668870" y="122778"/>
                  <a:pt x="672346" y="122778"/>
                </a:cubicBezTo>
                <a:lnTo>
                  <a:pt x="750166" y="122778"/>
                </a:lnTo>
                <a:cubicBezTo>
                  <a:pt x="753633" y="122778"/>
                  <a:pt x="756452" y="125592"/>
                  <a:pt x="756452" y="129064"/>
                </a:cubicBezTo>
                <a:lnTo>
                  <a:pt x="756452" y="141733"/>
                </a:lnTo>
                <a:cubicBezTo>
                  <a:pt x="756509" y="145151"/>
                  <a:pt x="753776" y="147966"/>
                  <a:pt x="750356" y="148019"/>
                </a:cubicBezTo>
                <a:cubicBezTo>
                  <a:pt x="750290" y="148020"/>
                  <a:pt x="750232" y="148020"/>
                  <a:pt x="750166" y="148019"/>
                </a:cubicBezTo>
                <a:lnTo>
                  <a:pt x="646058" y="148019"/>
                </a:lnTo>
                <a:cubicBezTo>
                  <a:pt x="642581" y="148019"/>
                  <a:pt x="639771" y="145204"/>
                  <a:pt x="639771" y="141733"/>
                </a:cubicBezTo>
                <a:lnTo>
                  <a:pt x="639771" y="8382"/>
                </a:lnTo>
                <a:cubicBezTo>
                  <a:pt x="639819" y="4932"/>
                  <a:pt x="642609" y="2147"/>
                  <a:pt x="646058" y="2096"/>
                </a:cubicBezTo>
                <a:close/>
                <a:moveTo>
                  <a:pt x="995720" y="191"/>
                </a:moveTo>
                <a:cubicBezTo>
                  <a:pt x="1011922" y="355"/>
                  <a:pt x="1027629" y="5769"/>
                  <a:pt x="1040488" y="15621"/>
                </a:cubicBezTo>
                <a:cubicBezTo>
                  <a:pt x="1044298" y="18466"/>
                  <a:pt x="1047831" y="21654"/>
                  <a:pt x="1051060" y="25146"/>
                </a:cubicBezTo>
                <a:cubicBezTo>
                  <a:pt x="1051127" y="25235"/>
                  <a:pt x="1051194" y="25326"/>
                  <a:pt x="1051251" y="25418"/>
                </a:cubicBezTo>
                <a:cubicBezTo>
                  <a:pt x="1053146" y="28264"/>
                  <a:pt x="1052384" y="32107"/>
                  <a:pt x="1049536" y="34004"/>
                </a:cubicBezTo>
                <a:lnTo>
                  <a:pt x="1038964" y="41434"/>
                </a:lnTo>
                <a:cubicBezTo>
                  <a:pt x="1036478" y="43261"/>
                  <a:pt x="1033020" y="42976"/>
                  <a:pt x="1030867" y="40767"/>
                </a:cubicBezTo>
                <a:cubicBezTo>
                  <a:pt x="1029962" y="39830"/>
                  <a:pt x="1029010" y="38939"/>
                  <a:pt x="1028010" y="38100"/>
                </a:cubicBezTo>
                <a:cubicBezTo>
                  <a:pt x="1027753" y="37997"/>
                  <a:pt x="1027524" y="37834"/>
                  <a:pt x="1027343" y="37624"/>
                </a:cubicBezTo>
                <a:cubicBezTo>
                  <a:pt x="1018532" y="30242"/>
                  <a:pt x="1007407" y="26196"/>
                  <a:pt x="995911" y="26194"/>
                </a:cubicBezTo>
                <a:lnTo>
                  <a:pt x="993815" y="26194"/>
                </a:lnTo>
                <a:cubicBezTo>
                  <a:pt x="992672" y="26099"/>
                  <a:pt x="991529" y="26099"/>
                  <a:pt x="990386" y="26194"/>
                </a:cubicBezTo>
                <a:cubicBezTo>
                  <a:pt x="987414" y="26512"/>
                  <a:pt x="984481" y="27118"/>
                  <a:pt x="981623" y="28004"/>
                </a:cubicBezTo>
                <a:cubicBezTo>
                  <a:pt x="964526" y="33101"/>
                  <a:pt x="951524" y="47046"/>
                  <a:pt x="947638" y="64456"/>
                </a:cubicBezTo>
                <a:cubicBezTo>
                  <a:pt x="941704" y="90998"/>
                  <a:pt x="958411" y="117323"/>
                  <a:pt x="984957" y="123254"/>
                </a:cubicBezTo>
                <a:lnTo>
                  <a:pt x="988957" y="124016"/>
                </a:lnTo>
                <a:lnTo>
                  <a:pt x="992291" y="122968"/>
                </a:lnTo>
                <a:lnTo>
                  <a:pt x="1001816" y="122968"/>
                </a:lnTo>
                <a:cubicBezTo>
                  <a:pt x="1004274" y="122753"/>
                  <a:pt x="1006731" y="122403"/>
                  <a:pt x="1009150" y="121920"/>
                </a:cubicBezTo>
                <a:lnTo>
                  <a:pt x="1010484" y="121920"/>
                </a:lnTo>
                <a:lnTo>
                  <a:pt x="1011817" y="121920"/>
                </a:lnTo>
                <a:lnTo>
                  <a:pt x="1017437" y="119920"/>
                </a:lnTo>
                <a:lnTo>
                  <a:pt x="1018580" y="119444"/>
                </a:lnTo>
                <a:lnTo>
                  <a:pt x="1019723" y="118967"/>
                </a:lnTo>
                <a:lnTo>
                  <a:pt x="1020866" y="118396"/>
                </a:lnTo>
                <a:lnTo>
                  <a:pt x="1023438" y="117062"/>
                </a:lnTo>
                <a:lnTo>
                  <a:pt x="1024200" y="116491"/>
                </a:lnTo>
                <a:cubicBezTo>
                  <a:pt x="1031496" y="110931"/>
                  <a:pt x="1037316" y="103671"/>
                  <a:pt x="1041154" y="95345"/>
                </a:cubicBezTo>
                <a:cubicBezTo>
                  <a:pt x="1041764" y="93613"/>
                  <a:pt x="1041393" y="91690"/>
                  <a:pt x="1040202" y="90297"/>
                </a:cubicBezTo>
                <a:cubicBezTo>
                  <a:pt x="1039135" y="89178"/>
                  <a:pt x="1037649" y="88556"/>
                  <a:pt x="1036106" y="88583"/>
                </a:cubicBezTo>
                <a:lnTo>
                  <a:pt x="1008579" y="88583"/>
                </a:lnTo>
                <a:cubicBezTo>
                  <a:pt x="1005102" y="88583"/>
                  <a:pt x="1002292" y="85768"/>
                  <a:pt x="1002292" y="82296"/>
                </a:cubicBezTo>
                <a:lnTo>
                  <a:pt x="1002292" y="69437"/>
                </a:lnTo>
                <a:cubicBezTo>
                  <a:pt x="1002292" y="69373"/>
                  <a:pt x="1002292" y="69310"/>
                  <a:pt x="1002292" y="69245"/>
                </a:cubicBezTo>
                <a:cubicBezTo>
                  <a:pt x="1002350" y="65826"/>
                  <a:pt x="1005159" y="63097"/>
                  <a:pt x="1008579" y="63151"/>
                </a:cubicBezTo>
                <a:lnTo>
                  <a:pt x="1065729" y="63151"/>
                </a:lnTo>
                <a:lnTo>
                  <a:pt x="1066205" y="63151"/>
                </a:lnTo>
                <a:lnTo>
                  <a:pt x="1066777" y="63151"/>
                </a:lnTo>
                <a:cubicBezTo>
                  <a:pt x="1068139" y="64680"/>
                  <a:pt x="1068672" y="66776"/>
                  <a:pt x="1068205" y="68771"/>
                </a:cubicBezTo>
                <a:lnTo>
                  <a:pt x="1068205" y="80391"/>
                </a:lnTo>
                <a:cubicBezTo>
                  <a:pt x="1068244" y="101700"/>
                  <a:pt x="1059119" y="121997"/>
                  <a:pt x="1043155" y="136112"/>
                </a:cubicBezTo>
                <a:lnTo>
                  <a:pt x="1040869" y="138113"/>
                </a:lnTo>
                <a:lnTo>
                  <a:pt x="1039630" y="139065"/>
                </a:lnTo>
                <a:cubicBezTo>
                  <a:pt x="1038878" y="139697"/>
                  <a:pt x="1038087" y="140270"/>
                  <a:pt x="1037249" y="140780"/>
                </a:cubicBezTo>
                <a:lnTo>
                  <a:pt x="1036011" y="141637"/>
                </a:lnTo>
                <a:lnTo>
                  <a:pt x="1033630" y="143161"/>
                </a:lnTo>
                <a:lnTo>
                  <a:pt x="1032391" y="143923"/>
                </a:lnTo>
                <a:lnTo>
                  <a:pt x="1029915" y="145352"/>
                </a:lnTo>
                <a:lnTo>
                  <a:pt x="1029343" y="145352"/>
                </a:lnTo>
                <a:lnTo>
                  <a:pt x="1025343" y="147257"/>
                </a:lnTo>
                <a:lnTo>
                  <a:pt x="1024676" y="147257"/>
                </a:lnTo>
                <a:lnTo>
                  <a:pt x="1022104" y="148209"/>
                </a:lnTo>
                <a:lnTo>
                  <a:pt x="1020866" y="148209"/>
                </a:lnTo>
                <a:lnTo>
                  <a:pt x="1020104" y="148209"/>
                </a:lnTo>
                <a:lnTo>
                  <a:pt x="1018009" y="148971"/>
                </a:lnTo>
                <a:lnTo>
                  <a:pt x="1017151" y="148971"/>
                </a:lnTo>
                <a:lnTo>
                  <a:pt x="1015913" y="148971"/>
                </a:lnTo>
                <a:lnTo>
                  <a:pt x="1015056" y="148971"/>
                </a:lnTo>
                <a:lnTo>
                  <a:pt x="1013151" y="149447"/>
                </a:lnTo>
                <a:lnTo>
                  <a:pt x="1012103" y="149447"/>
                </a:lnTo>
                <a:lnTo>
                  <a:pt x="1010960" y="149447"/>
                </a:lnTo>
                <a:lnTo>
                  <a:pt x="1009912" y="149447"/>
                </a:lnTo>
                <a:lnTo>
                  <a:pt x="1008103" y="149447"/>
                </a:lnTo>
                <a:lnTo>
                  <a:pt x="1006960" y="149447"/>
                </a:lnTo>
                <a:lnTo>
                  <a:pt x="1005817" y="149447"/>
                </a:lnTo>
                <a:lnTo>
                  <a:pt x="1004578" y="149447"/>
                </a:lnTo>
                <a:lnTo>
                  <a:pt x="1002864" y="149447"/>
                </a:lnTo>
                <a:lnTo>
                  <a:pt x="995720" y="149447"/>
                </a:lnTo>
                <a:cubicBezTo>
                  <a:pt x="993939" y="149511"/>
                  <a:pt x="992167" y="149511"/>
                  <a:pt x="990386" y="149447"/>
                </a:cubicBezTo>
                <a:cubicBezTo>
                  <a:pt x="949171" y="147975"/>
                  <a:pt x="916948" y="113368"/>
                  <a:pt x="918425" y="72152"/>
                </a:cubicBezTo>
                <a:cubicBezTo>
                  <a:pt x="919901" y="30936"/>
                  <a:pt x="954505" y="-1282"/>
                  <a:pt x="995720" y="191"/>
                </a:cubicBezTo>
                <a:close/>
                <a:moveTo>
                  <a:pt x="836558" y="191"/>
                </a:moveTo>
                <a:cubicBezTo>
                  <a:pt x="877801" y="191"/>
                  <a:pt x="911234" y="33625"/>
                  <a:pt x="911234" y="74867"/>
                </a:cubicBezTo>
                <a:cubicBezTo>
                  <a:pt x="911234" y="116109"/>
                  <a:pt x="877801" y="149543"/>
                  <a:pt x="836558" y="149543"/>
                </a:cubicBezTo>
                <a:cubicBezTo>
                  <a:pt x="795315" y="149543"/>
                  <a:pt x="761882" y="116109"/>
                  <a:pt x="761882" y="74867"/>
                </a:cubicBezTo>
                <a:cubicBezTo>
                  <a:pt x="761882" y="33625"/>
                  <a:pt x="795315" y="191"/>
                  <a:pt x="836558" y="191"/>
                </a:cubicBezTo>
                <a:close/>
                <a:moveTo>
                  <a:pt x="200954" y="0"/>
                </a:moveTo>
                <a:cubicBezTo>
                  <a:pt x="242302" y="0"/>
                  <a:pt x="275821" y="33518"/>
                  <a:pt x="275821" y="74867"/>
                </a:cubicBezTo>
                <a:cubicBezTo>
                  <a:pt x="275821" y="116215"/>
                  <a:pt x="242302" y="149733"/>
                  <a:pt x="200954" y="149733"/>
                </a:cubicBezTo>
                <a:cubicBezTo>
                  <a:pt x="159606" y="149733"/>
                  <a:pt x="126088" y="116215"/>
                  <a:pt x="126088" y="74867"/>
                </a:cubicBezTo>
                <a:cubicBezTo>
                  <a:pt x="126088" y="33518"/>
                  <a:pt x="159606" y="0"/>
                  <a:pt x="200954" y="0"/>
                </a:cubicBezTo>
                <a:close/>
              </a:path>
            </a:pathLst>
          </a:custGeom>
          <a:solidFill>
            <a:schemeClr val="tx1">
              <a:lumMod val="85000"/>
              <a:lumOff val="15000"/>
            </a:schemeClr>
          </a:solidFill>
          <a:ln w="9525" cap="flat">
            <a:noFill/>
            <a:miter/>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nvSpPr>
        <p:spPr>
          <a:xfrm>
            <a:off x="593955" y="3398780"/>
            <a:ext cx="5752746" cy="1933158"/>
          </a:xfrm>
          <a:prstGeom prst="rect">
            <a:avLst/>
          </a:prstGeom>
          <a:noFill/>
          <a:ln>
            <a:noFill/>
          </a:ln>
        </p:spPr>
        <p:txBody>
          <a:bodyPr vert="horz" wrap="square" lIns="91440" tIns="45720" rIns="91440" bIns="45720" rtlCol="0" anchor="ctr"/>
          <a:lstStyle/>
          <a:p>
            <a:pPr algn="l">
              <a:lnSpc>
                <a:spcPct val="130000"/>
              </a:lnSpc>
            </a:pPr>
            <a:r>
              <a:rPr kumimoji="1" lang="en-US" altLang="zh-CN" sz="48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一、资产负债表的初步阅读与分析</a:t>
            </a:r>
            <a:endParaRPr kumimoji="1" lang="zh-CN" altLang="en-US"/>
          </a:p>
        </p:txBody>
      </p:sp>
      <p:sp>
        <p:nvSpPr>
          <p:cNvPr id="11" name="标题 1"/>
          <p:cNvSpPr txBox="1"/>
          <p:nvPr/>
        </p:nvSpPr>
        <p:spPr>
          <a:xfrm>
            <a:off x="9874251" y="5464629"/>
            <a:ext cx="2625272" cy="855985"/>
          </a:xfrm>
          <a:prstGeom prst="round2DiagRect">
            <a:avLst>
              <a:gd name="adj1" fmla="val 50000"/>
              <a:gd name="adj2" fmla="val 0"/>
            </a:avLst>
          </a:prstGeom>
          <a:gradFill>
            <a:gsLst>
              <a:gs pos="0">
                <a:schemeClr val="accent1">
                  <a:alpha val="54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6581326" y="2374482"/>
            <a:ext cx="735126" cy="697785"/>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w="9525"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3" name="标题 1"/>
          <p:cNvSpPr txBox="1"/>
          <p:nvPr/>
        </p:nvSpPr>
        <p:spPr>
          <a:xfrm>
            <a:off x="573275" y="1781675"/>
            <a:ext cx="5152571" cy="769441"/>
          </a:xfrm>
          <a:prstGeom prst="rect">
            <a:avLst/>
          </a:prstGeom>
          <a:noFill/>
          <a:ln cap="sq">
            <a:noFill/>
          </a:ln>
        </p:spPr>
        <p:txBody>
          <a:bodyPr vert="horz" wrap="square" lIns="91440" tIns="45720" rIns="91440" bIns="45720" rtlCol="0" anchor="t"/>
          <a:lstStyle/>
          <a:p>
            <a:pPr algn="l">
              <a:lnSpc>
                <a:spcPct val="110000"/>
              </a:lnSpc>
            </a:pPr>
            <a:r>
              <a:rPr kumimoji="1" lang="en-US" altLang="zh-CN" sz="3600">
                <a:ln w="12700">
                  <a:solidFill>
                    <a:srgbClr val="000000">
                      <a:alpha val="100000"/>
                    </a:srgbClr>
                  </a:solidFill>
                </a:ln>
                <a:noFill/>
                <a:latin typeface="Source Han Sans CN Bold" panose="020B0800000000000000" charset="-122"/>
                <a:ea typeface="Source Han Sans CN Bold" panose="020B0800000000000000" charset="-122"/>
                <a:cs typeface="Source Han Sans CN Bold" panose="020B0800000000000000" charset="-122"/>
              </a:rPr>
              <a:t>POWERPOINT DESIGN</a:t>
            </a:r>
            <a:endParaRPr kumimoji="1" lang="zh-CN" altLang="en-US"/>
          </a:p>
        </p:txBody>
      </p:sp>
      <p:sp>
        <p:nvSpPr>
          <p:cNvPr id="14" name="标题 1"/>
          <p:cNvSpPr txBox="1"/>
          <p:nvPr/>
        </p:nvSpPr>
        <p:spPr>
          <a:xfrm>
            <a:off x="4034081" y="627875"/>
            <a:ext cx="1951763" cy="2957850"/>
          </a:xfrm>
          <a:prstGeom prst="rect">
            <a:avLst/>
          </a:prstGeom>
          <a:noFill/>
          <a:ln>
            <a:noFill/>
          </a:ln>
        </p:spPr>
        <p:txBody>
          <a:bodyPr vert="horz" wrap="square" lIns="91440" tIns="45720" rIns="91440" bIns="45720" rtlCol="0" anchor="b"/>
          <a:lstStyle/>
          <a:p>
            <a:pPr algn="l">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01</a:t>
            </a:r>
            <a:endParaRPr kumimoji="1"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0" y="1502876"/>
            <a:ext cx="12192000" cy="1293493"/>
          </a:xfrm>
          <a:prstGeom prst="rect">
            <a:avLst/>
          </a:prstGeom>
          <a:gradFill>
            <a:gsLst>
              <a:gs pos="0">
                <a:schemeClr val="accent1"/>
              </a:gs>
              <a:gs pos="99000">
                <a:schemeClr val="accent1">
                  <a:lumMod val="75000"/>
                </a:schemeClr>
              </a:gs>
            </a:gsLst>
            <a:lin ang="270000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60400" y="2995402"/>
            <a:ext cx="3240000" cy="756000"/>
          </a:xfrm>
          <a:prstGeom prst="rect">
            <a:avLst/>
          </a:prstGeom>
          <a:noFill/>
          <a:ln cap="sq">
            <a:noFill/>
          </a:ln>
          <a:effectLst/>
        </p:spPr>
        <p:txBody>
          <a:bodyPr vert="horz" wrap="square" lIns="0" tIns="0" rIns="0" bIns="0" rtlCol="0" anchor="ctr"/>
          <a:lstStyle/>
          <a:p>
            <a:pPr algn="l">
              <a:lnSpc>
                <a:spcPct val="130000"/>
              </a:lnSpc>
            </a:pPr>
            <a:r>
              <a:rPr kumimoji="1" lang="en-US" altLang="zh-CN" sz="16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资产构成分析</a:t>
            </a:r>
            <a:endParaRPr kumimoji="1" lang="zh-CN" altLang="en-US"/>
          </a:p>
        </p:txBody>
      </p:sp>
      <p:sp>
        <p:nvSpPr>
          <p:cNvPr id="5" name="标题 1"/>
          <p:cNvSpPr txBox="1"/>
          <p:nvPr/>
        </p:nvSpPr>
        <p:spPr>
          <a:xfrm>
            <a:off x="660401" y="1836419"/>
            <a:ext cx="1543777" cy="879246"/>
          </a:xfrm>
          <a:prstGeom prst="rect">
            <a:avLst/>
          </a:prstGeom>
          <a:noFill/>
          <a:ln cap="sq">
            <a:noFill/>
          </a:ln>
          <a:effectLst/>
        </p:spPr>
        <p:txBody>
          <a:bodyPr vert="horz" wrap="square" lIns="0" tIns="0" rIns="0" bIns="0" rtlCol="0" anchor="ctr"/>
          <a:lstStyle/>
          <a:p>
            <a:pPr algn="l">
              <a:lnSpc>
                <a:spcPct val="100000"/>
              </a:lnSpc>
            </a:pPr>
            <a:r>
              <a:rPr kumimoji="1" lang="en-US" altLang="zh-CN" sz="60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01.</a:t>
            </a:r>
            <a:endParaRPr kumimoji="1" lang="zh-CN" altLang="en-US"/>
          </a:p>
        </p:txBody>
      </p:sp>
      <p:sp>
        <p:nvSpPr>
          <p:cNvPr id="6" name="标题 1"/>
          <p:cNvSpPr txBox="1"/>
          <p:nvPr/>
        </p:nvSpPr>
        <p:spPr>
          <a:xfrm>
            <a:off x="660401" y="3750239"/>
            <a:ext cx="3240000" cy="1980000"/>
          </a:xfrm>
          <a:prstGeom prst="rect">
            <a:avLst/>
          </a:prstGeom>
          <a:noFill/>
          <a:ln cap="sq">
            <a:noFill/>
          </a:ln>
          <a:effectLst/>
        </p:spPr>
        <p:txBody>
          <a:bodyPr vert="horz" wrap="square" lIns="0" tIns="0" rIns="0" bIns="0" rtlCol="0" anchor="t"/>
          <a:lstStyle/>
          <a:p>
            <a:pPr algn="l">
              <a:lnSpc>
                <a:spcPct val="150000"/>
              </a:lnSpc>
            </a:pPr>
            <a:r>
              <a:rPr kumimoji="1" lang="en-US" altLang="zh-CN" sz="122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资产分为流动资产和非流动资产，流动资产如现金、应收账款等，能在一年内变现或耗用，非流动资产如固定资产、无形资产等，使用期限较长。
关键指标资产负债率=负债总额÷资产总额，反映企业资产中由债权人提供资金的比例，比率越低，说明企业自有资本越充足，偿债能力越强。</a:t>
            </a:r>
            <a:endParaRPr kumimoji="1" lang="zh-CN" altLang="en-US"/>
          </a:p>
        </p:txBody>
      </p:sp>
      <p:sp>
        <p:nvSpPr>
          <p:cNvPr id="7" name="标题 1"/>
          <p:cNvSpPr txBox="1"/>
          <p:nvPr/>
        </p:nvSpPr>
        <p:spPr>
          <a:xfrm>
            <a:off x="4469650" y="2995402"/>
            <a:ext cx="3240000" cy="756000"/>
          </a:xfrm>
          <a:prstGeom prst="rect">
            <a:avLst/>
          </a:prstGeom>
          <a:noFill/>
          <a:ln cap="sq">
            <a:noFill/>
          </a:ln>
          <a:effectLst/>
        </p:spPr>
        <p:txBody>
          <a:bodyPr vert="horz" wrap="square" lIns="0" tIns="0" rIns="0" bIns="0" rtlCol="0" anchor="ctr"/>
          <a:lstStyle/>
          <a:p>
            <a:pPr algn="l">
              <a:lnSpc>
                <a:spcPct val="130000"/>
              </a:lnSpc>
            </a:pPr>
            <a:r>
              <a:rPr kumimoji="1" lang="en-US" altLang="zh-CN" sz="16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资本来源分析</a:t>
            </a:r>
            <a:endParaRPr kumimoji="1" lang="zh-CN" altLang="en-US"/>
          </a:p>
        </p:txBody>
      </p:sp>
      <p:sp>
        <p:nvSpPr>
          <p:cNvPr id="8" name="标题 1"/>
          <p:cNvSpPr txBox="1"/>
          <p:nvPr/>
        </p:nvSpPr>
        <p:spPr>
          <a:xfrm>
            <a:off x="4469650" y="1836419"/>
            <a:ext cx="1543777" cy="879246"/>
          </a:xfrm>
          <a:prstGeom prst="rect">
            <a:avLst/>
          </a:prstGeom>
          <a:noFill/>
          <a:ln cap="sq">
            <a:noFill/>
          </a:ln>
          <a:effectLst/>
        </p:spPr>
        <p:txBody>
          <a:bodyPr vert="horz" wrap="square" lIns="0" tIns="0" rIns="0" bIns="0" rtlCol="0" anchor="ctr"/>
          <a:lstStyle/>
          <a:p>
            <a:pPr algn="l">
              <a:lnSpc>
                <a:spcPct val="100000"/>
              </a:lnSpc>
            </a:pPr>
            <a:r>
              <a:rPr kumimoji="1" lang="en-US" altLang="zh-CN" sz="60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02.</a:t>
            </a:r>
            <a:endParaRPr kumimoji="1" lang="zh-CN" altLang="en-US"/>
          </a:p>
        </p:txBody>
      </p:sp>
      <p:sp>
        <p:nvSpPr>
          <p:cNvPr id="9" name="标题 1"/>
          <p:cNvSpPr txBox="1"/>
          <p:nvPr/>
        </p:nvSpPr>
        <p:spPr>
          <a:xfrm>
            <a:off x="4469650" y="3750239"/>
            <a:ext cx="3240000" cy="1980000"/>
          </a:xfrm>
          <a:prstGeom prst="rect">
            <a:avLst/>
          </a:prstGeom>
          <a:noFill/>
          <a:ln cap="sq">
            <a:noFill/>
          </a:ln>
          <a:effectLst/>
        </p:spPr>
        <p:txBody>
          <a:bodyPr vert="horz" wrap="square" lIns="0" tIns="0" rIns="0" bIns="0" rtlCol="0" anchor="t"/>
          <a:lstStyle/>
          <a:p>
            <a:pPr algn="l">
              <a:lnSpc>
                <a:spcPct val="150000"/>
              </a:lnSpc>
            </a:pPr>
            <a:r>
              <a:rPr kumimoji="1" lang="en-US" altLang="zh-CN" sz="14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资本来源包括负债和所有者权益，负债是企业对外部债权人的债务，所有者权益是企业净资产，即资产减去负债后的余额，代表股东在企业中的权益。
权益乘数=资产总额÷所有者权益总额，反映企业财务杠杆水平，数值越大，说明企业负债比例越高，财务风险也越大。</a:t>
            </a:r>
            <a:endParaRPr kumimoji="1" lang="zh-CN" altLang="en-US"/>
          </a:p>
        </p:txBody>
      </p:sp>
      <p:sp>
        <p:nvSpPr>
          <p:cNvPr id="10" name="标题 1"/>
          <p:cNvSpPr txBox="1"/>
          <p:nvPr/>
        </p:nvSpPr>
        <p:spPr>
          <a:xfrm>
            <a:off x="8278899" y="2964118"/>
            <a:ext cx="3240000" cy="756000"/>
          </a:xfrm>
          <a:prstGeom prst="rect">
            <a:avLst/>
          </a:prstGeom>
          <a:noFill/>
          <a:ln cap="sq">
            <a:noFill/>
          </a:ln>
          <a:effectLst/>
        </p:spPr>
        <p:txBody>
          <a:bodyPr vert="horz" wrap="square" lIns="0" tIns="0" rIns="0" bIns="0" rtlCol="0" anchor="ctr"/>
          <a:lstStyle/>
          <a:p>
            <a:pPr algn="l">
              <a:lnSpc>
                <a:spcPct val="130000"/>
              </a:lnSpc>
            </a:pPr>
            <a:r>
              <a:rPr kumimoji="1" lang="en-US" altLang="zh-CN" sz="16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异常信号识别</a:t>
            </a:r>
            <a:endParaRPr kumimoji="1" lang="zh-CN" altLang="en-US"/>
          </a:p>
        </p:txBody>
      </p:sp>
      <p:sp>
        <p:nvSpPr>
          <p:cNvPr id="11" name="标题 1"/>
          <p:cNvSpPr txBox="1"/>
          <p:nvPr/>
        </p:nvSpPr>
        <p:spPr>
          <a:xfrm>
            <a:off x="8278900" y="1805134"/>
            <a:ext cx="1543777" cy="879246"/>
          </a:xfrm>
          <a:prstGeom prst="rect">
            <a:avLst/>
          </a:prstGeom>
          <a:noFill/>
          <a:ln cap="sq">
            <a:noFill/>
          </a:ln>
          <a:effectLst/>
        </p:spPr>
        <p:txBody>
          <a:bodyPr vert="horz" wrap="square" lIns="0" tIns="0" rIns="0" bIns="0" rtlCol="0" anchor="ctr"/>
          <a:lstStyle/>
          <a:p>
            <a:pPr algn="l">
              <a:lnSpc>
                <a:spcPct val="100000"/>
              </a:lnSpc>
            </a:pPr>
            <a:r>
              <a:rPr kumimoji="1" lang="en-US" altLang="zh-CN" sz="60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03.</a:t>
            </a:r>
            <a:endParaRPr kumimoji="1" lang="zh-CN" altLang="en-US"/>
          </a:p>
        </p:txBody>
      </p:sp>
      <p:sp>
        <p:nvSpPr>
          <p:cNvPr id="12" name="标题 1"/>
          <p:cNvSpPr txBox="1"/>
          <p:nvPr/>
        </p:nvSpPr>
        <p:spPr>
          <a:xfrm>
            <a:off x="8278900" y="3750239"/>
            <a:ext cx="3240000" cy="1980000"/>
          </a:xfrm>
          <a:prstGeom prst="rect">
            <a:avLst/>
          </a:prstGeom>
          <a:noFill/>
          <a:ln cap="sq">
            <a:noFill/>
          </a:ln>
          <a:effectLst/>
        </p:spPr>
        <p:txBody>
          <a:bodyPr vert="horz" wrap="square" lIns="0" tIns="0" rIns="0" bIns="0" rtlCol="0" anchor="t"/>
          <a:lstStyle/>
          <a:p>
            <a:pPr algn="l">
              <a:lnSpc>
                <a:spcPct val="150000"/>
              </a:lnSpc>
            </a:pPr>
            <a:r>
              <a:rPr kumimoji="1" lang="en-US" altLang="zh-CN" sz="14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若货币资金高企但短期借款激增，可能暗示企业资金使用效率低下或存在资金挪用风险，如康美药业曾出现类似情况，后被查实存在财务造假行为。
企业应合理安排资金结构，避免资金闲置或过度依赖短期借款，确保资金安全和高效利用。</a:t>
            </a:r>
            <a:endParaRPr kumimoji="1" lang="zh-CN" altLang="en-US"/>
          </a:p>
        </p:txBody>
      </p:sp>
      <p:sp>
        <p:nvSpPr>
          <p:cNvPr id="13"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资产负债表结构解读</a:t>
            </a:r>
            <a:endParaRPr kumimoji="1" lang="zh-CN" altLang="en-US"/>
          </a:p>
        </p:txBody>
      </p:sp>
      <p:sp>
        <p:nvSpPr>
          <p:cNvPr id="14"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9181214" y="4452731"/>
            <a:ext cx="2385392" cy="1025718"/>
          </a:xfrm>
          <a:custGeom>
            <a:avLst/>
            <a:gdLst>
              <a:gd name="connsiteX0" fmla="*/ 56941 w 8686969"/>
              <a:gd name="connsiteY0" fmla="*/ 0 h 1079852"/>
              <a:gd name="connsiteX1" fmla="*/ 8630028 w 8686969"/>
              <a:gd name="connsiteY1" fmla="*/ 0 h 1079852"/>
              <a:gd name="connsiteX2" fmla="*/ 8686969 w 8686969"/>
              <a:gd name="connsiteY2" fmla="*/ 56941 h 1079852"/>
              <a:gd name="connsiteX3" fmla="*/ 8686969 w 8686969"/>
              <a:gd name="connsiteY3" fmla="*/ 1022911 h 1079852"/>
              <a:gd name="connsiteX4" fmla="*/ 8630028 w 8686969"/>
              <a:gd name="connsiteY4" fmla="*/ 1079852 h 1079852"/>
              <a:gd name="connsiteX5" fmla="*/ 56941 w 8686969"/>
              <a:gd name="connsiteY5" fmla="*/ 1079852 h 1079852"/>
              <a:gd name="connsiteX6" fmla="*/ 0 w 8686969"/>
              <a:gd name="connsiteY6" fmla="*/ 1022911 h 1079852"/>
              <a:gd name="connsiteX7" fmla="*/ 0 w 8686969"/>
              <a:gd name="connsiteY7" fmla="*/ 794023 h 1079852"/>
              <a:gd name="connsiteX8" fmla="*/ 3420 w 8686969"/>
              <a:gd name="connsiteY8" fmla="*/ 794368 h 1079852"/>
              <a:gd name="connsiteX9" fmla="*/ 257862 w 8686969"/>
              <a:gd name="connsiteY9" fmla="*/ 539926 h 1079852"/>
              <a:gd name="connsiteX10" fmla="*/ 3420 w 8686969"/>
              <a:gd name="connsiteY10" fmla="*/ 285484 h 1079852"/>
              <a:gd name="connsiteX11" fmla="*/ 0 w 8686969"/>
              <a:gd name="connsiteY11" fmla="*/ 285829 h 1079852"/>
              <a:gd name="connsiteX12" fmla="*/ 0 w 8686969"/>
              <a:gd name="connsiteY12" fmla="*/ 56941 h 1079852"/>
              <a:gd name="connsiteX13" fmla="*/ 56941 w 8686969"/>
              <a:gd name="connsiteY13" fmla="*/ 0 h 1079852"/>
            </a:gdLst>
            <a:ahLst/>
            <a:cxnLst/>
            <a:rect l="l" t="t" r="r" b="b"/>
            <a:pathLst>
              <a:path w="8686969" h="1079852">
                <a:moveTo>
                  <a:pt x="56941" y="0"/>
                </a:moveTo>
                <a:lnTo>
                  <a:pt x="8630028" y="0"/>
                </a:lnTo>
                <a:cubicBezTo>
                  <a:pt x="8661476" y="0"/>
                  <a:pt x="8686969" y="25493"/>
                  <a:pt x="8686969" y="56941"/>
                </a:cubicBezTo>
                <a:lnTo>
                  <a:pt x="8686969" y="1022911"/>
                </a:lnTo>
                <a:cubicBezTo>
                  <a:pt x="8686969" y="1054359"/>
                  <a:pt x="8661476" y="1079852"/>
                  <a:pt x="8630028" y="1079852"/>
                </a:cubicBezTo>
                <a:lnTo>
                  <a:pt x="56941" y="1079852"/>
                </a:lnTo>
                <a:cubicBezTo>
                  <a:pt x="25493" y="1079852"/>
                  <a:pt x="0" y="1054359"/>
                  <a:pt x="0" y="1022911"/>
                </a:cubicBezTo>
                <a:lnTo>
                  <a:pt x="0" y="794023"/>
                </a:lnTo>
                <a:lnTo>
                  <a:pt x="3420" y="794368"/>
                </a:lnTo>
                <a:cubicBezTo>
                  <a:pt x="143944" y="794368"/>
                  <a:pt x="257862" y="680450"/>
                  <a:pt x="257862" y="539926"/>
                </a:cubicBezTo>
                <a:cubicBezTo>
                  <a:pt x="257862" y="399402"/>
                  <a:pt x="143944" y="285484"/>
                  <a:pt x="3420" y="285484"/>
                </a:cubicBezTo>
                <a:lnTo>
                  <a:pt x="0" y="285829"/>
                </a:lnTo>
                <a:lnTo>
                  <a:pt x="0" y="56941"/>
                </a:lnTo>
                <a:cubicBezTo>
                  <a:pt x="0" y="25493"/>
                  <a:pt x="25493" y="0"/>
                  <a:pt x="56941" y="0"/>
                </a:cubicBezTo>
                <a:close/>
              </a:path>
            </a:pathLst>
          </a:custGeom>
          <a:solidFill>
            <a:schemeClr val="accent1"/>
          </a:solidFill>
          <a:ln w="12700" cap="rnd">
            <a:noFill/>
            <a:round/>
          </a:ln>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8110330" y="2965837"/>
            <a:ext cx="2385392" cy="1025718"/>
          </a:xfrm>
          <a:custGeom>
            <a:avLst/>
            <a:gdLst>
              <a:gd name="connsiteX0" fmla="*/ 56941 w 8686969"/>
              <a:gd name="connsiteY0" fmla="*/ 0 h 1079852"/>
              <a:gd name="connsiteX1" fmla="*/ 8630028 w 8686969"/>
              <a:gd name="connsiteY1" fmla="*/ 0 h 1079852"/>
              <a:gd name="connsiteX2" fmla="*/ 8686969 w 8686969"/>
              <a:gd name="connsiteY2" fmla="*/ 56941 h 1079852"/>
              <a:gd name="connsiteX3" fmla="*/ 8686969 w 8686969"/>
              <a:gd name="connsiteY3" fmla="*/ 1022911 h 1079852"/>
              <a:gd name="connsiteX4" fmla="*/ 8630028 w 8686969"/>
              <a:gd name="connsiteY4" fmla="*/ 1079852 h 1079852"/>
              <a:gd name="connsiteX5" fmla="*/ 56941 w 8686969"/>
              <a:gd name="connsiteY5" fmla="*/ 1079852 h 1079852"/>
              <a:gd name="connsiteX6" fmla="*/ 0 w 8686969"/>
              <a:gd name="connsiteY6" fmla="*/ 1022911 h 1079852"/>
              <a:gd name="connsiteX7" fmla="*/ 0 w 8686969"/>
              <a:gd name="connsiteY7" fmla="*/ 794023 h 1079852"/>
              <a:gd name="connsiteX8" fmla="*/ 3420 w 8686969"/>
              <a:gd name="connsiteY8" fmla="*/ 794368 h 1079852"/>
              <a:gd name="connsiteX9" fmla="*/ 257862 w 8686969"/>
              <a:gd name="connsiteY9" fmla="*/ 539926 h 1079852"/>
              <a:gd name="connsiteX10" fmla="*/ 3420 w 8686969"/>
              <a:gd name="connsiteY10" fmla="*/ 285484 h 1079852"/>
              <a:gd name="connsiteX11" fmla="*/ 0 w 8686969"/>
              <a:gd name="connsiteY11" fmla="*/ 285829 h 1079852"/>
              <a:gd name="connsiteX12" fmla="*/ 0 w 8686969"/>
              <a:gd name="connsiteY12" fmla="*/ 56941 h 1079852"/>
              <a:gd name="connsiteX13" fmla="*/ 56941 w 8686969"/>
              <a:gd name="connsiteY13" fmla="*/ 0 h 1079852"/>
            </a:gdLst>
            <a:ahLst/>
            <a:cxnLst/>
            <a:rect l="l" t="t" r="r" b="b"/>
            <a:pathLst>
              <a:path w="8686969" h="1079852">
                <a:moveTo>
                  <a:pt x="56941" y="0"/>
                </a:moveTo>
                <a:lnTo>
                  <a:pt x="8630028" y="0"/>
                </a:lnTo>
                <a:cubicBezTo>
                  <a:pt x="8661476" y="0"/>
                  <a:pt x="8686969" y="25493"/>
                  <a:pt x="8686969" y="56941"/>
                </a:cubicBezTo>
                <a:lnTo>
                  <a:pt x="8686969" y="1022911"/>
                </a:lnTo>
                <a:cubicBezTo>
                  <a:pt x="8686969" y="1054359"/>
                  <a:pt x="8661476" y="1079852"/>
                  <a:pt x="8630028" y="1079852"/>
                </a:cubicBezTo>
                <a:lnTo>
                  <a:pt x="56941" y="1079852"/>
                </a:lnTo>
                <a:cubicBezTo>
                  <a:pt x="25493" y="1079852"/>
                  <a:pt x="0" y="1054359"/>
                  <a:pt x="0" y="1022911"/>
                </a:cubicBezTo>
                <a:lnTo>
                  <a:pt x="0" y="794023"/>
                </a:lnTo>
                <a:lnTo>
                  <a:pt x="3420" y="794368"/>
                </a:lnTo>
                <a:cubicBezTo>
                  <a:pt x="143944" y="794368"/>
                  <a:pt x="257862" y="680450"/>
                  <a:pt x="257862" y="539926"/>
                </a:cubicBezTo>
                <a:cubicBezTo>
                  <a:pt x="257862" y="399402"/>
                  <a:pt x="143944" y="285484"/>
                  <a:pt x="3420" y="285484"/>
                </a:cubicBezTo>
                <a:lnTo>
                  <a:pt x="0" y="285829"/>
                </a:lnTo>
                <a:lnTo>
                  <a:pt x="0" y="56941"/>
                </a:lnTo>
                <a:cubicBezTo>
                  <a:pt x="0" y="25493"/>
                  <a:pt x="25493" y="0"/>
                  <a:pt x="56941" y="0"/>
                </a:cubicBezTo>
                <a:close/>
              </a:path>
            </a:pathLst>
          </a:custGeom>
          <a:solidFill>
            <a:schemeClr val="accent2"/>
          </a:solidFill>
          <a:ln w="12700" cap="rnd">
            <a:noFill/>
            <a:round/>
          </a:ln>
          <a:effectLst/>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7036904" y="1478943"/>
            <a:ext cx="2385392" cy="1025718"/>
          </a:xfrm>
          <a:custGeom>
            <a:avLst/>
            <a:gdLst>
              <a:gd name="connsiteX0" fmla="*/ 56941 w 8686969"/>
              <a:gd name="connsiteY0" fmla="*/ 0 h 1079852"/>
              <a:gd name="connsiteX1" fmla="*/ 8630028 w 8686969"/>
              <a:gd name="connsiteY1" fmla="*/ 0 h 1079852"/>
              <a:gd name="connsiteX2" fmla="*/ 8686969 w 8686969"/>
              <a:gd name="connsiteY2" fmla="*/ 56941 h 1079852"/>
              <a:gd name="connsiteX3" fmla="*/ 8686969 w 8686969"/>
              <a:gd name="connsiteY3" fmla="*/ 1022911 h 1079852"/>
              <a:gd name="connsiteX4" fmla="*/ 8630028 w 8686969"/>
              <a:gd name="connsiteY4" fmla="*/ 1079852 h 1079852"/>
              <a:gd name="connsiteX5" fmla="*/ 56941 w 8686969"/>
              <a:gd name="connsiteY5" fmla="*/ 1079852 h 1079852"/>
              <a:gd name="connsiteX6" fmla="*/ 0 w 8686969"/>
              <a:gd name="connsiteY6" fmla="*/ 1022911 h 1079852"/>
              <a:gd name="connsiteX7" fmla="*/ 0 w 8686969"/>
              <a:gd name="connsiteY7" fmla="*/ 794023 h 1079852"/>
              <a:gd name="connsiteX8" fmla="*/ 3420 w 8686969"/>
              <a:gd name="connsiteY8" fmla="*/ 794368 h 1079852"/>
              <a:gd name="connsiteX9" fmla="*/ 257862 w 8686969"/>
              <a:gd name="connsiteY9" fmla="*/ 539926 h 1079852"/>
              <a:gd name="connsiteX10" fmla="*/ 3420 w 8686969"/>
              <a:gd name="connsiteY10" fmla="*/ 285484 h 1079852"/>
              <a:gd name="connsiteX11" fmla="*/ 0 w 8686969"/>
              <a:gd name="connsiteY11" fmla="*/ 285829 h 1079852"/>
              <a:gd name="connsiteX12" fmla="*/ 0 w 8686969"/>
              <a:gd name="connsiteY12" fmla="*/ 56941 h 1079852"/>
              <a:gd name="connsiteX13" fmla="*/ 56941 w 8686969"/>
              <a:gd name="connsiteY13" fmla="*/ 0 h 1079852"/>
            </a:gdLst>
            <a:ahLst/>
            <a:cxnLst/>
            <a:rect l="l" t="t" r="r" b="b"/>
            <a:pathLst>
              <a:path w="8686969" h="1079852">
                <a:moveTo>
                  <a:pt x="56941" y="0"/>
                </a:moveTo>
                <a:lnTo>
                  <a:pt x="8630028" y="0"/>
                </a:lnTo>
                <a:cubicBezTo>
                  <a:pt x="8661476" y="0"/>
                  <a:pt x="8686969" y="25493"/>
                  <a:pt x="8686969" y="56941"/>
                </a:cubicBezTo>
                <a:lnTo>
                  <a:pt x="8686969" y="1022911"/>
                </a:lnTo>
                <a:cubicBezTo>
                  <a:pt x="8686969" y="1054359"/>
                  <a:pt x="8661476" y="1079852"/>
                  <a:pt x="8630028" y="1079852"/>
                </a:cubicBezTo>
                <a:lnTo>
                  <a:pt x="56941" y="1079852"/>
                </a:lnTo>
                <a:cubicBezTo>
                  <a:pt x="25493" y="1079852"/>
                  <a:pt x="0" y="1054359"/>
                  <a:pt x="0" y="1022911"/>
                </a:cubicBezTo>
                <a:lnTo>
                  <a:pt x="0" y="794023"/>
                </a:lnTo>
                <a:lnTo>
                  <a:pt x="3420" y="794368"/>
                </a:lnTo>
                <a:cubicBezTo>
                  <a:pt x="143944" y="794368"/>
                  <a:pt x="257862" y="680450"/>
                  <a:pt x="257862" y="539926"/>
                </a:cubicBezTo>
                <a:cubicBezTo>
                  <a:pt x="257862" y="399402"/>
                  <a:pt x="143944" y="285484"/>
                  <a:pt x="3420" y="285484"/>
                </a:cubicBezTo>
                <a:lnTo>
                  <a:pt x="0" y="285829"/>
                </a:lnTo>
                <a:lnTo>
                  <a:pt x="0" y="56941"/>
                </a:lnTo>
                <a:cubicBezTo>
                  <a:pt x="0" y="25493"/>
                  <a:pt x="25493" y="0"/>
                  <a:pt x="56941" y="0"/>
                </a:cubicBezTo>
                <a:close/>
              </a:path>
            </a:pathLst>
          </a:custGeom>
          <a:solidFill>
            <a:schemeClr val="accent1"/>
          </a:solidFill>
          <a:ln w="12700" cap="rnd">
            <a:noFill/>
            <a:round/>
          </a:ln>
          <a:effectLst/>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672739" y="1829562"/>
            <a:ext cx="257862" cy="508884"/>
          </a:xfrm>
          <a:custGeom>
            <a:avLst/>
            <a:gdLst>
              <a:gd name="connsiteX0" fmla="*/ 3420 w 257862"/>
              <a:gd name="connsiteY0" fmla="*/ 0 h 508884"/>
              <a:gd name="connsiteX1" fmla="*/ 257862 w 257862"/>
              <a:gd name="connsiteY1" fmla="*/ 254442 h 508884"/>
              <a:gd name="connsiteX2" fmla="*/ 3420 w 257862"/>
              <a:gd name="connsiteY2" fmla="*/ 508884 h 508884"/>
              <a:gd name="connsiteX3" fmla="*/ 0 w 257862"/>
              <a:gd name="connsiteY3" fmla="*/ 508539 h 508884"/>
              <a:gd name="connsiteX4" fmla="*/ 0 w 257862"/>
              <a:gd name="connsiteY4" fmla="*/ 345 h 508884"/>
              <a:gd name="connsiteX5" fmla="*/ 3420 w 257862"/>
              <a:gd name="connsiteY5" fmla="*/ 0 h 508884"/>
            </a:gdLst>
            <a:ahLst/>
            <a:cxnLst/>
            <a:rect l="l" t="t" r="r" b="b"/>
            <a:pathLst>
              <a:path w="257862" h="508884">
                <a:moveTo>
                  <a:pt x="3420" y="0"/>
                </a:moveTo>
                <a:cubicBezTo>
                  <a:pt x="143944" y="0"/>
                  <a:pt x="257862" y="113918"/>
                  <a:pt x="257862" y="254442"/>
                </a:cubicBezTo>
                <a:cubicBezTo>
                  <a:pt x="257862" y="394966"/>
                  <a:pt x="143944" y="508884"/>
                  <a:pt x="3420" y="508884"/>
                </a:cubicBezTo>
                <a:lnTo>
                  <a:pt x="0" y="508539"/>
                </a:lnTo>
                <a:lnTo>
                  <a:pt x="0" y="345"/>
                </a:lnTo>
                <a:lnTo>
                  <a:pt x="3420" y="0"/>
                </a:lnTo>
                <a:close/>
              </a:path>
            </a:pathLst>
          </a:custGeom>
          <a:solidFill>
            <a:schemeClr val="accent1"/>
          </a:solidFill>
          <a:ln w="12700" cap="rnd">
            <a:noFill/>
            <a:round/>
          </a:ln>
          <a:effectLst>
            <a:outerShdw blurRad="254000" dist="127000" algn="ctr" rotWithShape="0">
              <a:schemeClr val="bg1">
                <a:lumMod val="6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672739" y="1544078"/>
            <a:ext cx="8686969" cy="1079852"/>
          </a:xfrm>
          <a:custGeom>
            <a:avLst/>
            <a:gdLst>
              <a:gd name="connsiteX0" fmla="*/ 56941 w 8686969"/>
              <a:gd name="connsiteY0" fmla="*/ 0 h 1079852"/>
              <a:gd name="connsiteX1" fmla="*/ 8630028 w 8686969"/>
              <a:gd name="connsiteY1" fmla="*/ 0 h 1079852"/>
              <a:gd name="connsiteX2" fmla="*/ 8686969 w 8686969"/>
              <a:gd name="connsiteY2" fmla="*/ 56941 h 1079852"/>
              <a:gd name="connsiteX3" fmla="*/ 8686969 w 8686969"/>
              <a:gd name="connsiteY3" fmla="*/ 1022911 h 1079852"/>
              <a:gd name="connsiteX4" fmla="*/ 8630028 w 8686969"/>
              <a:gd name="connsiteY4" fmla="*/ 1079852 h 1079852"/>
              <a:gd name="connsiteX5" fmla="*/ 56941 w 8686969"/>
              <a:gd name="connsiteY5" fmla="*/ 1079852 h 1079852"/>
              <a:gd name="connsiteX6" fmla="*/ 0 w 8686969"/>
              <a:gd name="connsiteY6" fmla="*/ 1022911 h 1079852"/>
              <a:gd name="connsiteX7" fmla="*/ 0 w 8686969"/>
              <a:gd name="connsiteY7" fmla="*/ 794023 h 1079852"/>
              <a:gd name="connsiteX8" fmla="*/ 3420 w 8686969"/>
              <a:gd name="connsiteY8" fmla="*/ 794368 h 1079852"/>
              <a:gd name="connsiteX9" fmla="*/ 257862 w 8686969"/>
              <a:gd name="connsiteY9" fmla="*/ 539926 h 1079852"/>
              <a:gd name="connsiteX10" fmla="*/ 3420 w 8686969"/>
              <a:gd name="connsiteY10" fmla="*/ 285484 h 1079852"/>
              <a:gd name="connsiteX11" fmla="*/ 0 w 8686969"/>
              <a:gd name="connsiteY11" fmla="*/ 285829 h 1079852"/>
              <a:gd name="connsiteX12" fmla="*/ 0 w 8686969"/>
              <a:gd name="connsiteY12" fmla="*/ 56941 h 1079852"/>
              <a:gd name="connsiteX13" fmla="*/ 56941 w 8686969"/>
              <a:gd name="connsiteY13" fmla="*/ 0 h 1079852"/>
            </a:gdLst>
            <a:ahLst/>
            <a:cxnLst/>
            <a:rect l="l" t="t" r="r" b="b"/>
            <a:pathLst>
              <a:path w="8686969" h="1079852">
                <a:moveTo>
                  <a:pt x="56941" y="0"/>
                </a:moveTo>
                <a:lnTo>
                  <a:pt x="8630028" y="0"/>
                </a:lnTo>
                <a:cubicBezTo>
                  <a:pt x="8661476" y="0"/>
                  <a:pt x="8686969" y="25493"/>
                  <a:pt x="8686969" y="56941"/>
                </a:cubicBezTo>
                <a:lnTo>
                  <a:pt x="8686969" y="1022911"/>
                </a:lnTo>
                <a:cubicBezTo>
                  <a:pt x="8686969" y="1054359"/>
                  <a:pt x="8661476" y="1079852"/>
                  <a:pt x="8630028" y="1079852"/>
                </a:cubicBezTo>
                <a:lnTo>
                  <a:pt x="56941" y="1079852"/>
                </a:lnTo>
                <a:cubicBezTo>
                  <a:pt x="25493" y="1079852"/>
                  <a:pt x="0" y="1054359"/>
                  <a:pt x="0" y="1022911"/>
                </a:cubicBezTo>
                <a:lnTo>
                  <a:pt x="0" y="794023"/>
                </a:lnTo>
                <a:lnTo>
                  <a:pt x="3420" y="794368"/>
                </a:lnTo>
                <a:cubicBezTo>
                  <a:pt x="143944" y="794368"/>
                  <a:pt x="257862" y="680450"/>
                  <a:pt x="257862" y="539926"/>
                </a:cubicBezTo>
                <a:cubicBezTo>
                  <a:pt x="257862" y="399402"/>
                  <a:pt x="143944" y="285484"/>
                  <a:pt x="3420" y="285484"/>
                </a:cubicBezTo>
                <a:lnTo>
                  <a:pt x="0" y="285829"/>
                </a:lnTo>
                <a:lnTo>
                  <a:pt x="0" y="56941"/>
                </a:lnTo>
                <a:cubicBezTo>
                  <a:pt x="0" y="25493"/>
                  <a:pt x="25493" y="0"/>
                  <a:pt x="56941" y="0"/>
                </a:cubicBezTo>
                <a:close/>
              </a:path>
            </a:pathLst>
          </a:custGeom>
          <a:solidFill>
            <a:schemeClr val="bg1"/>
          </a:solidFill>
          <a:ln w="12700" cap="rnd">
            <a:noFill/>
            <a:round/>
          </a:ln>
          <a:effectLst>
            <a:outerShdw blurRad="254000" dist="127000" algn="ctr" rotWithShape="0">
              <a:schemeClr val="bg1">
                <a:lumMod val="6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134224" y="1665397"/>
            <a:ext cx="8041879" cy="314479"/>
          </a:xfrm>
          <a:prstGeom prst="rect">
            <a:avLst/>
          </a:prstGeom>
          <a:noFill/>
          <a:ln>
            <a:noFill/>
          </a:ln>
        </p:spPr>
        <p:txBody>
          <a:bodyPr vert="horz" wrap="square" lIns="0" tIns="0" rIns="0" bIns="0" rtlCol="0" anchor="b"/>
          <a:lstStyle/>
          <a:p>
            <a:pPr algn="l">
              <a:lnSpc>
                <a:spcPct val="110000"/>
              </a:lnSpc>
            </a:pPr>
            <a:r>
              <a:rPr kumimoji="1" lang="en-US" altLang="zh-CN" sz="16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会计恒等式验证</a:t>
            </a:r>
            <a:endParaRPr kumimoji="1" lang="zh-CN" altLang="en-US"/>
          </a:p>
        </p:txBody>
      </p:sp>
      <p:sp>
        <p:nvSpPr>
          <p:cNvPr id="9" name="标题 1"/>
          <p:cNvSpPr txBox="1"/>
          <p:nvPr/>
        </p:nvSpPr>
        <p:spPr>
          <a:xfrm>
            <a:off x="1134224" y="2051438"/>
            <a:ext cx="8041879" cy="485031"/>
          </a:xfrm>
          <a:prstGeom prst="rect">
            <a:avLst/>
          </a:prstGeom>
          <a:noFill/>
          <a:ln>
            <a:noFill/>
          </a:ln>
        </p:spPr>
        <p:txBody>
          <a:bodyPr vert="horz" wrap="square" lIns="0" tIns="0" rIns="0" bIns="0" rtlCol="0" anchor="t"/>
          <a:lstStyle/>
          <a:p>
            <a:pPr algn="l">
              <a:lnSpc>
                <a:spcPct val="140000"/>
              </a:lnSpc>
            </a:pPr>
            <a:r>
              <a:rPr kumimoji="1" lang="en-US" altLang="zh-CN" sz="925">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资产总计=负债+所有者权益，这是会计基本等式，是编制资产负债表的基础，通过验证该等式是否成立，可以初步判断财务报表的准确性。
例如，若某企业资产总计为1000万元，负债为600万元，所有者权益应为400万元，若实际所有者权益为390万元，则需进一步核实数据。</a:t>
            </a:r>
            <a:endParaRPr kumimoji="1" lang="zh-CN" altLang="en-US"/>
          </a:p>
        </p:txBody>
      </p:sp>
      <p:sp>
        <p:nvSpPr>
          <p:cNvPr id="10" name="标题 1"/>
          <p:cNvSpPr txBox="1"/>
          <p:nvPr/>
        </p:nvSpPr>
        <p:spPr>
          <a:xfrm>
            <a:off x="1746166" y="3316455"/>
            <a:ext cx="257862" cy="508884"/>
          </a:xfrm>
          <a:custGeom>
            <a:avLst/>
            <a:gdLst>
              <a:gd name="connsiteX0" fmla="*/ 3420 w 257862"/>
              <a:gd name="connsiteY0" fmla="*/ 0 h 508884"/>
              <a:gd name="connsiteX1" fmla="*/ 257862 w 257862"/>
              <a:gd name="connsiteY1" fmla="*/ 254442 h 508884"/>
              <a:gd name="connsiteX2" fmla="*/ 3420 w 257862"/>
              <a:gd name="connsiteY2" fmla="*/ 508884 h 508884"/>
              <a:gd name="connsiteX3" fmla="*/ 0 w 257862"/>
              <a:gd name="connsiteY3" fmla="*/ 508539 h 508884"/>
              <a:gd name="connsiteX4" fmla="*/ 0 w 257862"/>
              <a:gd name="connsiteY4" fmla="*/ 345 h 508884"/>
              <a:gd name="connsiteX5" fmla="*/ 3420 w 257862"/>
              <a:gd name="connsiteY5" fmla="*/ 0 h 508884"/>
            </a:gdLst>
            <a:ahLst/>
            <a:cxnLst/>
            <a:rect l="l" t="t" r="r" b="b"/>
            <a:pathLst>
              <a:path w="257862" h="508884">
                <a:moveTo>
                  <a:pt x="3420" y="0"/>
                </a:moveTo>
                <a:cubicBezTo>
                  <a:pt x="143944" y="0"/>
                  <a:pt x="257862" y="113918"/>
                  <a:pt x="257862" y="254442"/>
                </a:cubicBezTo>
                <a:cubicBezTo>
                  <a:pt x="257862" y="394966"/>
                  <a:pt x="143944" y="508884"/>
                  <a:pt x="3420" y="508884"/>
                </a:cubicBezTo>
                <a:lnTo>
                  <a:pt x="0" y="508539"/>
                </a:lnTo>
                <a:lnTo>
                  <a:pt x="0" y="345"/>
                </a:lnTo>
                <a:lnTo>
                  <a:pt x="3420" y="0"/>
                </a:lnTo>
                <a:close/>
              </a:path>
            </a:pathLst>
          </a:custGeom>
          <a:solidFill>
            <a:schemeClr val="accent2"/>
          </a:solidFill>
          <a:ln w="12700" cap="rnd">
            <a:noFill/>
            <a:round/>
          </a:ln>
          <a:effectLst>
            <a:outerShdw blurRad="254000" dist="127000" algn="ctr" rotWithShape="0">
              <a:schemeClr val="bg1">
                <a:lumMod val="6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1746166" y="3030971"/>
            <a:ext cx="8686969" cy="1079852"/>
          </a:xfrm>
          <a:custGeom>
            <a:avLst/>
            <a:gdLst>
              <a:gd name="connsiteX0" fmla="*/ 56941 w 8686969"/>
              <a:gd name="connsiteY0" fmla="*/ 0 h 1079852"/>
              <a:gd name="connsiteX1" fmla="*/ 8630028 w 8686969"/>
              <a:gd name="connsiteY1" fmla="*/ 0 h 1079852"/>
              <a:gd name="connsiteX2" fmla="*/ 8686969 w 8686969"/>
              <a:gd name="connsiteY2" fmla="*/ 56941 h 1079852"/>
              <a:gd name="connsiteX3" fmla="*/ 8686969 w 8686969"/>
              <a:gd name="connsiteY3" fmla="*/ 1022911 h 1079852"/>
              <a:gd name="connsiteX4" fmla="*/ 8630028 w 8686969"/>
              <a:gd name="connsiteY4" fmla="*/ 1079852 h 1079852"/>
              <a:gd name="connsiteX5" fmla="*/ 56941 w 8686969"/>
              <a:gd name="connsiteY5" fmla="*/ 1079852 h 1079852"/>
              <a:gd name="connsiteX6" fmla="*/ 0 w 8686969"/>
              <a:gd name="connsiteY6" fmla="*/ 1022911 h 1079852"/>
              <a:gd name="connsiteX7" fmla="*/ 0 w 8686969"/>
              <a:gd name="connsiteY7" fmla="*/ 794023 h 1079852"/>
              <a:gd name="connsiteX8" fmla="*/ 3420 w 8686969"/>
              <a:gd name="connsiteY8" fmla="*/ 794368 h 1079852"/>
              <a:gd name="connsiteX9" fmla="*/ 257862 w 8686969"/>
              <a:gd name="connsiteY9" fmla="*/ 539926 h 1079852"/>
              <a:gd name="connsiteX10" fmla="*/ 3420 w 8686969"/>
              <a:gd name="connsiteY10" fmla="*/ 285484 h 1079852"/>
              <a:gd name="connsiteX11" fmla="*/ 0 w 8686969"/>
              <a:gd name="connsiteY11" fmla="*/ 285829 h 1079852"/>
              <a:gd name="connsiteX12" fmla="*/ 0 w 8686969"/>
              <a:gd name="connsiteY12" fmla="*/ 56941 h 1079852"/>
              <a:gd name="connsiteX13" fmla="*/ 56941 w 8686969"/>
              <a:gd name="connsiteY13" fmla="*/ 0 h 1079852"/>
            </a:gdLst>
            <a:ahLst/>
            <a:cxnLst/>
            <a:rect l="l" t="t" r="r" b="b"/>
            <a:pathLst>
              <a:path w="8686969" h="1079852">
                <a:moveTo>
                  <a:pt x="56941" y="0"/>
                </a:moveTo>
                <a:lnTo>
                  <a:pt x="8630028" y="0"/>
                </a:lnTo>
                <a:cubicBezTo>
                  <a:pt x="8661476" y="0"/>
                  <a:pt x="8686969" y="25493"/>
                  <a:pt x="8686969" y="56941"/>
                </a:cubicBezTo>
                <a:lnTo>
                  <a:pt x="8686969" y="1022911"/>
                </a:lnTo>
                <a:cubicBezTo>
                  <a:pt x="8686969" y="1054359"/>
                  <a:pt x="8661476" y="1079852"/>
                  <a:pt x="8630028" y="1079852"/>
                </a:cubicBezTo>
                <a:lnTo>
                  <a:pt x="56941" y="1079852"/>
                </a:lnTo>
                <a:cubicBezTo>
                  <a:pt x="25493" y="1079852"/>
                  <a:pt x="0" y="1054359"/>
                  <a:pt x="0" y="1022911"/>
                </a:cubicBezTo>
                <a:lnTo>
                  <a:pt x="0" y="794023"/>
                </a:lnTo>
                <a:lnTo>
                  <a:pt x="3420" y="794368"/>
                </a:lnTo>
                <a:cubicBezTo>
                  <a:pt x="143944" y="794368"/>
                  <a:pt x="257862" y="680450"/>
                  <a:pt x="257862" y="539926"/>
                </a:cubicBezTo>
                <a:cubicBezTo>
                  <a:pt x="257862" y="399402"/>
                  <a:pt x="143944" y="285484"/>
                  <a:pt x="3420" y="285484"/>
                </a:cubicBezTo>
                <a:lnTo>
                  <a:pt x="0" y="285829"/>
                </a:lnTo>
                <a:lnTo>
                  <a:pt x="0" y="56941"/>
                </a:lnTo>
                <a:cubicBezTo>
                  <a:pt x="0" y="25493"/>
                  <a:pt x="25493" y="0"/>
                  <a:pt x="56941" y="0"/>
                </a:cubicBezTo>
                <a:close/>
              </a:path>
            </a:pathLst>
          </a:custGeom>
          <a:solidFill>
            <a:schemeClr val="bg1"/>
          </a:solidFill>
          <a:ln w="12700" cap="rnd">
            <a:noFill/>
            <a:round/>
          </a:ln>
          <a:effectLst>
            <a:outerShdw blurRad="254000" dist="127000" algn="ctr" rotWithShape="0">
              <a:schemeClr val="bg1">
                <a:lumMod val="6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2207651" y="3152290"/>
            <a:ext cx="8041879" cy="314479"/>
          </a:xfrm>
          <a:prstGeom prst="rect">
            <a:avLst/>
          </a:prstGeom>
          <a:noFill/>
          <a:ln>
            <a:noFill/>
          </a:ln>
        </p:spPr>
        <p:txBody>
          <a:bodyPr vert="horz" wrap="square" lIns="0" tIns="0" rIns="0" bIns="0" rtlCol="0" anchor="b"/>
          <a:lstStyle/>
          <a:p>
            <a:pPr algn="l">
              <a:lnSpc>
                <a:spcPct val="110000"/>
              </a:lnSpc>
            </a:pPr>
            <a:r>
              <a:rPr kumimoji="1" lang="en-US" altLang="zh-CN" sz="16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数据一致性检查</a:t>
            </a:r>
            <a:endParaRPr kumimoji="1" lang="zh-CN" altLang="en-US"/>
          </a:p>
        </p:txBody>
      </p:sp>
      <p:sp>
        <p:nvSpPr>
          <p:cNvPr id="13" name="标题 1"/>
          <p:cNvSpPr txBox="1"/>
          <p:nvPr/>
        </p:nvSpPr>
        <p:spPr>
          <a:xfrm>
            <a:off x="2207651" y="3538331"/>
            <a:ext cx="8041879" cy="485031"/>
          </a:xfrm>
          <a:prstGeom prst="rect">
            <a:avLst/>
          </a:prstGeom>
          <a:noFill/>
          <a:ln>
            <a:noFill/>
          </a:ln>
        </p:spPr>
        <p:txBody>
          <a:bodyPr vert="horz" wrap="square" lIns="0" tIns="0" rIns="0" bIns="0" rtlCol="0" anchor="t"/>
          <a:lstStyle/>
          <a:p>
            <a:pPr algn="l">
              <a:lnSpc>
                <a:spcPct val="140000"/>
              </a:lnSpc>
            </a:pPr>
            <a:r>
              <a:rPr kumimoji="1" lang="en-US" altLang="zh-CN" sz="925">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检查资产负债表中各项目数据是否与总账、明细账一致，如应收账款余额是否与销售部门的销售记录相符，存货金额是否与仓库的实物盘点结果一致。
通过数据一致性检查，可以发现数据录入错误、账务处理不当等问题，确保财务报表数据的真实性和可靠性。</a:t>
            </a:r>
            <a:endParaRPr kumimoji="1" lang="zh-CN" altLang="en-US"/>
          </a:p>
        </p:txBody>
      </p:sp>
      <p:sp>
        <p:nvSpPr>
          <p:cNvPr id="14" name="标题 1"/>
          <p:cNvSpPr txBox="1"/>
          <p:nvPr/>
        </p:nvSpPr>
        <p:spPr>
          <a:xfrm>
            <a:off x="2819591" y="4803348"/>
            <a:ext cx="257862" cy="508884"/>
          </a:xfrm>
          <a:custGeom>
            <a:avLst/>
            <a:gdLst>
              <a:gd name="connsiteX0" fmla="*/ 3420 w 257862"/>
              <a:gd name="connsiteY0" fmla="*/ 0 h 508884"/>
              <a:gd name="connsiteX1" fmla="*/ 257862 w 257862"/>
              <a:gd name="connsiteY1" fmla="*/ 254442 h 508884"/>
              <a:gd name="connsiteX2" fmla="*/ 3420 w 257862"/>
              <a:gd name="connsiteY2" fmla="*/ 508884 h 508884"/>
              <a:gd name="connsiteX3" fmla="*/ 0 w 257862"/>
              <a:gd name="connsiteY3" fmla="*/ 508539 h 508884"/>
              <a:gd name="connsiteX4" fmla="*/ 0 w 257862"/>
              <a:gd name="connsiteY4" fmla="*/ 345 h 508884"/>
              <a:gd name="connsiteX5" fmla="*/ 3420 w 257862"/>
              <a:gd name="connsiteY5" fmla="*/ 0 h 508884"/>
            </a:gdLst>
            <a:ahLst/>
            <a:cxnLst/>
            <a:rect l="l" t="t" r="r" b="b"/>
            <a:pathLst>
              <a:path w="257862" h="508884">
                <a:moveTo>
                  <a:pt x="3420" y="0"/>
                </a:moveTo>
                <a:cubicBezTo>
                  <a:pt x="143944" y="0"/>
                  <a:pt x="257862" y="113918"/>
                  <a:pt x="257862" y="254442"/>
                </a:cubicBezTo>
                <a:cubicBezTo>
                  <a:pt x="257862" y="394966"/>
                  <a:pt x="143944" y="508884"/>
                  <a:pt x="3420" y="508884"/>
                </a:cubicBezTo>
                <a:lnTo>
                  <a:pt x="0" y="508539"/>
                </a:lnTo>
                <a:lnTo>
                  <a:pt x="0" y="345"/>
                </a:lnTo>
                <a:lnTo>
                  <a:pt x="3420" y="0"/>
                </a:lnTo>
                <a:close/>
              </a:path>
            </a:pathLst>
          </a:custGeom>
          <a:solidFill>
            <a:schemeClr val="accent1"/>
          </a:solidFill>
          <a:ln w="12700" cap="rnd">
            <a:noFill/>
            <a:round/>
          </a:ln>
          <a:effectLst>
            <a:outerShdw blurRad="254000" dist="127000" algn="ctr" rotWithShape="0">
              <a:schemeClr val="bg1">
                <a:lumMod val="6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2819591" y="4517864"/>
            <a:ext cx="8686969" cy="1079852"/>
          </a:xfrm>
          <a:custGeom>
            <a:avLst/>
            <a:gdLst>
              <a:gd name="connsiteX0" fmla="*/ 56941 w 8686969"/>
              <a:gd name="connsiteY0" fmla="*/ 0 h 1079852"/>
              <a:gd name="connsiteX1" fmla="*/ 8630028 w 8686969"/>
              <a:gd name="connsiteY1" fmla="*/ 0 h 1079852"/>
              <a:gd name="connsiteX2" fmla="*/ 8686969 w 8686969"/>
              <a:gd name="connsiteY2" fmla="*/ 56941 h 1079852"/>
              <a:gd name="connsiteX3" fmla="*/ 8686969 w 8686969"/>
              <a:gd name="connsiteY3" fmla="*/ 1022911 h 1079852"/>
              <a:gd name="connsiteX4" fmla="*/ 8630028 w 8686969"/>
              <a:gd name="connsiteY4" fmla="*/ 1079852 h 1079852"/>
              <a:gd name="connsiteX5" fmla="*/ 56941 w 8686969"/>
              <a:gd name="connsiteY5" fmla="*/ 1079852 h 1079852"/>
              <a:gd name="connsiteX6" fmla="*/ 0 w 8686969"/>
              <a:gd name="connsiteY6" fmla="*/ 1022911 h 1079852"/>
              <a:gd name="connsiteX7" fmla="*/ 0 w 8686969"/>
              <a:gd name="connsiteY7" fmla="*/ 794023 h 1079852"/>
              <a:gd name="connsiteX8" fmla="*/ 3420 w 8686969"/>
              <a:gd name="connsiteY8" fmla="*/ 794368 h 1079852"/>
              <a:gd name="connsiteX9" fmla="*/ 257862 w 8686969"/>
              <a:gd name="connsiteY9" fmla="*/ 539926 h 1079852"/>
              <a:gd name="connsiteX10" fmla="*/ 3420 w 8686969"/>
              <a:gd name="connsiteY10" fmla="*/ 285484 h 1079852"/>
              <a:gd name="connsiteX11" fmla="*/ 0 w 8686969"/>
              <a:gd name="connsiteY11" fmla="*/ 285829 h 1079852"/>
              <a:gd name="connsiteX12" fmla="*/ 0 w 8686969"/>
              <a:gd name="connsiteY12" fmla="*/ 56941 h 1079852"/>
              <a:gd name="connsiteX13" fmla="*/ 56941 w 8686969"/>
              <a:gd name="connsiteY13" fmla="*/ 0 h 1079852"/>
            </a:gdLst>
            <a:ahLst/>
            <a:cxnLst/>
            <a:rect l="l" t="t" r="r" b="b"/>
            <a:pathLst>
              <a:path w="8686969" h="1079852">
                <a:moveTo>
                  <a:pt x="56941" y="0"/>
                </a:moveTo>
                <a:lnTo>
                  <a:pt x="8630028" y="0"/>
                </a:lnTo>
                <a:cubicBezTo>
                  <a:pt x="8661476" y="0"/>
                  <a:pt x="8686969" y="25493"/>
                  <a:pt x="8686969" y="56941"/>
                </a:cubicBezTo>
                <a:lnTo>
                  <a:pt x="8686969" y="1022911"/>
                </a:lnTo>
                <a:cubicBezTo>
                  <a:pt x="8686969" y="1054359"/>
                  <a:pt x="8661476" y="1079852"/>
                  <a:pt x="8630028" y="1079852"/>
                </a:cubicBezTo>
                <a:lnTo>
                  <a:pt x="56941" y="1079852"/>
                </a:lnTo>
                <a:cubicBezTo>
                  <a:pt x="25493" y="1079852"/>
                  <a:pt x="0" y="1054359"/>
                  <a:pt x="0" y="1022911"/>
                </a:cubicBezTo>
                <a:lnTo>
                  <a:pt x="0" y="794023"/>
                </a:lnTo>
                <a:lnTo>
                  <a:pt x="3420" y="794368"/>
                </a:lnTo>
                <a:cubicBezTo>
                  <a:pt x="143944" y="794368"/>
                  <a:pt x="257862" y="680450"/>
                  <a:pt x="257862" y="539926"/>
                </a:cubicBezTo>
                <a:cubicBezTo>
                  <a:pt x="257862" y="399402"/>
                  <a:pt x="143944" y="285484"/>
                  <a:pt x="3420" y="285484"/>
                </a:cubicBezTo>
                <a:lnTo>
                  <a:pt x="0" y="285829"/>
                </a:lnTo>
                <a:lnTo>
                  <a:pt x="0" y="56941"/>
                </a:lnTo>
                <a:cubicBezTo>
                  <a:pt x="0" y="25493"/>
                  <a:pt x="25493" y="0"/>
                  <a:pt x="56941" y="0"/>
                </a:cubicBezTo>
                <a:close/>
              </a:path>
            </a:pathLst>
          </a:custGeom>
          <a:solidFill>
            <a:schemeClr val="bg1"/>
          </a:solidFill>
          <a:ln w="12700" cap="rnd">
            <a:noFill/>
            <a:round/>
          </a:ln>
          <a:effectLst>
            <a:outerShdw blurRad="254000" dist="127000" algn="ctr" rotWithShape="0">
              <a:schemeClr val="bg1">
                <a:lumMod val="6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3281076" y="4639183"/>
            <a:ext cx="8041879" cy="314479"/>
          </a:xfrm>
          <a:prstGeom prst="rect">
            <a:avLst/>
          </a:prstGeom>
          <a:noFill/>
          <a:ln>
            <a:noFill/>
          </a:ln>
        </p:spPr>
        <p:txBody>
          <a:bodyPr vert="horz" wrap="square" lIns="0" tIns="0" rIns="0" bIns="0" rtlCol="0" anchor="b"/>
          <a:lstStyle/>
          <a:p>
            <a:pPr algn="l">
              <a:lnSpc>
                <a:spcPct val="110000"/>
              </a:lnSpc>
            </a:pPr>
            <a:r>
              <a:rPr kumimoji="1" lang="en-US" altLang="zh-CN" sz="16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项目关联性分析</a:t>
            </a:r>
            <a:endParaRPr kumimoji="1" lang="zh-CN" altLang="en-US"/>
          </a:p>
        </p:txBody>
      </p:sp>
      <p:sp>
        <p:nvSpPr>
          <p:cNvPr id="17" name="标题 1"/>
          <p:cNvSpPr txBox="1"/>
          <p:nvPr/>
        </p:nvSpPr>
        <p:spPr>
          <a:xfrm>
            <a:off x="3281076" y="5025224"/>
            <a:ext cx="8041879" cy="485031"/>
          </a:xfrm>
          <a:prstGeom prst="rect">
            <a:avLst/>
          </a:prstGeom>
          <a:noFill/>
          <a:ln>
            <a:noFill/>
          </a:ln>
        </p:spPr>
        <p:txBody>
          <a:bodyPr vert="horz" wrap="square" lIns="0" tIns="0" rIns="0" bIns="0" rtlCol="0" anchor="t"/>
          <a:lstStyle/>
          <a:p>
            <a:pPr algn="l">
              <a:lnSpc>
                <a:spcPct val="140000"/>
              </a:lnSpc>
            </a:pPr>
            <a:r>
              <a:rPr kumimoji="1" lang="en-US" altLang="zh-CN" sz="695">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分析资产负债表中各项目之间的关联性，如固定资产与累计折旧的关系，固定资产增加时，累计折旧也应相应增加；应收账款与坏账准备的关系，应收账款增加时，坏账准备也应相应计提。
项目关联性分析有助于深入了解企业财务状况，发现潜在的财务风险，如固定资产增加但累计折旧未增加，可能意味着企业未按规定计提折旧，影响财务报表的准确性。</a:t>
            </a:r>
            <a:endParaRPr kumimoji="1" lang="zh-CN" altLang="en-US"/>
          </a:p>
        </p:txBody>
      </p:sp>
      <p:sp>
        <p:nvSpPr>
          <p:cNvPr id="18" name="标题 1"/>
          <p:cNvSpPr txBox="1"/>
          <p:nvPr/>
        </p:nvSpPr>
        <p:spPr>
          <a:xfrm flipV="1">
            <a:off x="11146403" y="1130300"/>
            <a:ext cx="372497" cy="372497"/>
          </a:xfrm>
          <a:prstGeom prst="roundRect">
            <a:avLst>
              <a:gd name="adj" fmla="val 7827"/>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flipV="1">
            <a:off x="660401" y="5239910"/>
            <a:ext cx="425822" cy="425822"/>
          </a:xfrm>
          <a:prstGeom prst="roundRect">
            <a:avLst>
              <a:gd name="adj" fmla="val 7827"/>
            </a:avLst>
          </a:prstGeom>
          <a:solidFill>
            <a:schemeClr val="accent2">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flipV="1">
            <a:off x="1091095" y="5708278"/>
            <a:ext cx="425822" cy="425822"/>
          </a:xfrm>
          <a:prstGeom prst="roundRect">
            <a:avLst>
              <a:gd name="adj" fmla="val 7827"/>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勾稽关系验证</a:t>
            </a:r>
            <a:endParaRPr kumimoji="1" lang="zh-CN" altLang="en-US"/>
          </a:p>
        </p:txBody>
      </p:sp>
      <p:sp>
        <p:nvSpPr>
          <p:cNvPr id="22"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5"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6"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7"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t="4617" r="255" b="14685"/>
          <a:stretch>
            <a:fillRect/>
          </a:stretch>
        </p:blipFill>
        <p:spPr>
          <a:xfrm>
            <a:off x="7041770" y="786306"/>
            <a:ext cx="5152571" cy="5534308"/>
          </a:xfrm>
          <a:custGeom>
            <a:avLst/>
            <a:gdLst>
              <a:gd name="connsiteX0" fmla="*/ 2033308 w 5152571"/>
              <a:gd name="connsiteY0" fmla="*/ 0 h 5534308"/>
              <a:gd name="connsiteX1" fmla="*/ 5152571 w 5152571"/>
              <a:gd name="connsiteY1" fmla="*/ 0 h 5534308"/>
              <a:gd name="connsiteX2" fmla="*/ 5152571 w 5152571"/>
              <a:gd name="connsiteY2" fmla="*/ 3306723 h 5534308"/>
              <a:gd name="connsiteX3" fmla="*/ 5152571 w 5152571"/>
              <a:gd name="connsiteY3" fmla="*/ 3500999 h 5534308"/>
              <a:gd name="connsiteX4" fmla="*/ 5152571 w 5152571"/>
              <a:gd name="connsiteY4" fmla="*/ 5534308 h 5534308"/>
              <a:gd name="connsiteX5" fmla="*/ 1422400 w 5152571"/>
              <a:gd name="connsiteY5" fmla="*/ 5534308 h 5534308"/>
              <a:gd name="connsiteX6" fmla="*/ 1422400 w 5152571"/>
              <a:gd name="connsiteY6" fmla="*/ 5534307 h 5534308"/>
              <a:gd name="connsiteX7" fmla="*/ 0 w 5152571"/>
              <a:gd name="connsiteY7" fmla="*/ 5534307 h 5534308"/>
              <a:gd name="connsiteX8" fmla="*/ 0 w 5152571"/>
              <a:gd name="connsiteY8" fmla="*/ 2033308 h 5534308"/>
              <a:gd name="connsiteX9" fmla="*/ 2033308 w 5152571"/>
              <a:gd name="connsiteY9" fmla="*/ 0 h 5534308"/>
            </a:gdLst>
            <a:ahLst/>
            <a:cxnLst/>
            <a:rect l="l" t="t" r="r" b="b"/>
            <a:pathLst>
              <a:path w="5152571" h="5534308">
                <a:moveTo>
                  <a:pt x="2033308" y="0"/>
                </a:moveTo>
                <a:lnTo>
                  <a:pt x="5152571" y="0"/>
                </a:lnTo>
                <a:lnTo>
                  <a:pt x="5152571" y="3306723"/>
                </a:lnTo>
                <a:lnTo>
                  <a:pt x="5152571" y="3500999"/>
                </a:lnTo>
                <a:lnTo>
                  <a:pt x="5152571" y="5534308"/>
                </a:lnTo>
                <a:lnTo>
                  <a:pt x="1422400" y="5534308"/>
                </a:lnTo>
                <a:lnTo>
                  <a:pt x="1422400" y="5534307"/>
                </a:lnTo>
                <a:lnTo>
                  <a:pt x="0" y="5534307"/>
                </a:lnTo>
                <a:lnTo>
                  <a:pt x="0" y="2033308"/>
                </a:lnTo>
                <a:cubicBezTo>
                  <a:pt x="0" y="910343"/>
                  <a:pt x="910343" y="0"/>
                  <a:pt x="2033308" y="0"/>
                </a:cubicBezTo>
                <a:close/>
              </a:path>
            </a:pathLst>
          </a:custGeom>
          <a:noFill/>
          <a:ln>
            <a:noFill/>
          </a:ln>
        </p:spPr>
      </p:pic>
      <p:sp>
        <p:nvSpPr>
          <p:cNvPr id="3" name="标题 1"/>
          <p:cNvSpPr txBox="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775813 h 6858000"/>
              <a:gd name="connsiteX3" fmla="*/ 9093193 w 12192000"/>
              <a:gd name="connsiteY3" fmla="*/ 775813 h 6858000"/>
              <a:gd name="connsiteX4" fmla="*/ 7039430 w 12192000"/>
              <a:gd name="connsiteY4" fmla="*/ 2829576 h 6858000"/>
              <a:gd name="connsiteX5" fmla="*/ 7039430 w 12192000"/>
              <a:gd name="connsiteY5" fmla="*/ 3933371 h 6858000"/>
              <a:gd name="connsiteX6" fmla="*/ 7027256 w 12192000"/>
              <a:gd name="connsiteY6" fmla="*/ 3933371 h 6858000"/>
              <a:gd name="connsiteX7" fmla="*/ 7027256 w 12192000"/>
              <a:gd name="connsiteY7" fmla="*/ 6320614 h 6858000"/>
              <a:gd name="connsiteX8" fmla="*/ 12192000 w 12192000"/>
              <a:gd name="connsiteY8" fmla="*/ 6320614 h 6858000"/>
              <a:gd name="connsiteX9" fmla="*/ 12192000 w 12192000"/>
              <a:gd name="connsiteY9" fmla="*/ 6858000 h 6858000"/>
              <a:gd name="connsiteX10" fmla="*/ 0 w 12192000"/>
              <a:gd name="connsiteY10" fmla="*/ 6858000 h 6858000"/>
            </a:gdLst>
            <a:ahLst/>
            <a:cxnLst/>
            <a:rect l="l" t="t" r="r" b="b"/>
            <a:pathLst>
              <a:path w="12192000" h="6858000">
                <a:moveTo>
                  <a:pt x="0" y="0"/>
                </a:moveTo>
                <a:lnTo>
                  <a:pt x="12192000" y="0"/>
                </a:lnTo>
                <a:lnTo>
                  <a:pt x="12192000" y="775813"/>
                </a:lnTo>
                <a:lnTo>
                  <a:pt x="9093193" y="775813"/>
                </a:lnTo>
                <a:cubicBezTo>
                  <a:pt x="7958931" y="775813"/>
                  <a:pt x="7039430" y="1695314"/>
                  <a:pt x="7039430" y="2829576"/>
                </a:cubicBezTo>
                <a:lnTo>
                  <a:pt x="7039430" y="3933371"/>
                </a:lnTo>
                <a:lnTo>
                  <a:pt x="7027256" y="3933371"/>
                </a:lnTo>
                <a:lnTo>
                  <a:pt x="7027256" y="6320614"/>
                </a:lnTo>
                <a:lnTo>
                  <a:pt x="12192000" y="6320614"/>
                </a:lnTo>
                <a:lnTo>
                  <a:pt x="12192000" y="6858000"/>
                </a:lnTo>
                <a:lnTo>
                  <a:pt x="0" y="6858000"/>
                </a:lnTo>
                <a:close/>
              </a:path>
            </a:pathLst>
          </a:custGeom>
          <a:gradFill>
            <a:gsLst>
              <a:gs pos="0">
                <a:schemeClr val="bg1"/>
              </a:gs>
              <a:gs pos="100000">
                <a:schemeClr val="accent1">
                  <a:lumMod val="20000"/>
                  <a:lumOff val="80000"/>
                </a:schemeClr>
              </a:gs>
            </a:gsLst>
            <a:lin ang="13500000" scaled="0"/>
          </a:gradFill>
          <a:ln w="12700" cap="sq">
            <a:noFill/>
            <a:miter/>
          </a:ln>
          <a:effectLst>
            <a:outerShdw blurRad="139700" dist="101600" dir="2700000" algn="tl" rotWithShape="0">
              <a:schemeClr val="accent1">
                <a:lumMod val="50000"/>
                <a:alpha val="6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351326" y="2139706"/>
            <a:ext cx="1163775" cy="1213093"/>
          </a:xfrm>
          <a:prstGeom prst="round2DiagRect">
            <a:avLst>
              <a:gd name="adj1" fmla="val 36561"/>
              <a:gd name="adj2" fmla="val 0"/>
            </a:avLst>
          </a:prstGeom>
          <a:gradFill>
            <a:gsLst>
              <a:gs pos="0">
                <a:schemeClr val="accent1"/>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263755" y="2132676"/>
            <a:ext cx="3352065" cy="1446550"/>
          </a:xfrm>
          <a:prstGeom prst="rect">
            <a:avLst/>
          </a:prstGeom>
          <a:noFill/>
          <a:ln>
            <a:noFill/>
          </a:ln>
        </p:spPr>
        <p:txBody>
          <a:bodyPr vert="horz" wrap="square" lIns="91440" tIns="45720" rIns="91440" bIns="45720" rtlCol="0" anchor="b"/>
          <a:lstStyle/>
          <a:p>
            <a:pPr algn="r">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PART</a:t>
            </a:r>
            <a:endParaRPr kumimoji="1" lang="zh-CN" altLang="en-US"/>
          </a:p>
        </p:txBody>
      </p:sp>
      <p:sp>
        <p:nvSpPr>
          <p:cNvPr id="6" name="标题 1"/>
          <p:cNvSpPr txBox="1"/>
          <p:nvPr/>
        </p:nvSpPr>
        <p:spPr>
          <a:xfrm>
            <a:off x="9391650" y="358314"/>
            <a:ext cx="855964" cy="855985"/>
          </a:xfrm>
          <a:prstGeom prst="round2DiagRect">
            <a:avLst>
              <a:gd name="adj1" fmla="val 43917"/>
              <a:gd name="adj2" fmla="val 0"/>
            </a:avLst>
          </a:prstGeom>
          <a:gradFill>
            <a:gsLst>
              <a:gs pos="0">
                <a:schemeClr val="accent1">
                  <a:alpha val="73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693267" y="5455200"/>
            <a:ext cx="5346819" cy="200061"/>
          </a:xfrm>
          <a:prstGeom prst="roundRect">
            <a:avLst>
              <a:gd name="adj" fmla="val 50000"/>
            </a:avLst>
          </a:prstGeom>
          <a:gradFill>
            <a:gsLst>
              <a:gs pos="0">
                <a:schemeClr val="accent1">
                  <a:lumMod val="60000"/>
                  <a:lumOff val="40000"/>
                  <a:alpha val="0"/>
                </a:schemeClr>
              </a:gs>
              <a:gs pos="70000">
                <a:schemeClr val="accent1"/>
              </a:gs>
            </a:gsLst>
            <a:lin ang="10800000" scaled="0"/>
          </a:gradFill>
          <a:ln cap="sq">
            <a:noFill/>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nvSpPr>
        <p:spPr>
          <a:xfrm>
            <a:off x="593955" y="3398780"/>
            <a:ext cx="5752746" cy="1933158"/>
          </a:xfrm>
          <a:prstGeom prst="rect">
            <a:avLst/>
          </a:prstGeom>
          <a:noFill/>
          <a:ln>
            <a:noFill/>
          </a:ln>
        </p:spPr>
        <p:txBody>
          <a:bodyPr vert="horz" wrap="square" lIns="91440" tIns="45720" rIns="91440" bIns="45720" rtlCol="0" anchor="ctr"/>
          <a:lstStyle/>
          <a:p>
            <a:pPr algn="l">
              <a:lnSpc>
                <a:spcPct val="130000"/>
              </a:lnSpc>
            </a:pPr>
            <a:r>
              <a:rPr kumimoji="1" lang="en-US" altLang="zh-CN" sz="48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二、利润表的初步阅读与分析</a:t>
            </a:r>
            <a:endParaRPr kumimoji="1" lang="zh-CN" altLang="en-US"/>
          </a:p>
        </p:txBody>
      </p:sp>
      <p:sp>
        <p:nvSpPr>
          <p:cNvPr id="11" name="标题 1"/>
          <p:cNvSpPr txBox="1"/>
          <p:nvPr/>
        </p:nvSpPr>
        <p:spPr>
          <a:xfrm>
            <a:off x="9874251" y="5464629"/>
            <a:ext cx="2625272" cy="855985"/>
          </a:xfrm>
          <a:prstGeom prst="round2DiagRect">
            <a:avLst>
              <a:gd name="adj1" fmla="val 50000"/>
              <a:gd name="adj2" fmla="val 0"/>
            </a:avLst>
          </a:prstGeom>
          <a:gradFill>
            <a:gsLst>
              <a:gs pos="0">
                <a:schemeClr val="accent1">
                  <a:alpha val="54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6581326" y="2374482"/>
            <a:ext cx="735126" cy="697785"/>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w="9525"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3" name="标题 1"/>
          <p:cNvSpPr txBox="1"/>
          <p:nvPr/>
        </p:nvSpPr>
        <p:spPr>
          <a:xfrm>
            <a:off x="573275" y="1781675"/>
            <a:ext cx="5152571" cy="769441"/>
          </a:xfrm>
          <a:prstGeom prst="rect">
            <a:avLst/>
          </a:prstGeom>
          <a:noFill/>
          <a:ln cap="sq">
            <a:noFill/>
          </a:ln>
        </p:spPr>
        <p:txBody>
          <a:bodyPr vert="horz" wrap="square" lIns="91440" tIns="45720" rIns="91440" bIns="45720" rtlCol="0" anchor="t"/>
          <a:lstStyle/>
          <a:p>
            <a:pPr algn="l">
              <a:lnSpc>
                <a:spcPct val="110000"/>
              </a:lnSpc>
            </a:pPr>
            <a:r>
              <a:rPr kumimoji="1" lang="en-US" altLang="zh-CN" sz="3600">
                <a:ln w="12700">
                  <a:solidFill>
                    <a:srgbClr val="000000">
                      <a:alpha val="100000"/>
                    </a:srgbClr>
                  </a:solidFill>
                </a:ln>
                <a:noFill/>
                <a:latin typeface="Source Han Sans CN Bold" panose="020B0800000000000000" charset="-122"/>
                <a:ea typeface="Source Han Sans CN Bold" panose="020B0800000000000000" charset="-122"/>
                <a:cs typeface="Source Han Sans CN Bold" panose="020B0800000000000000" charset="-122"/>
              </a:rPr>
              <a:t>POWERPOINT DESIGN</a:t>
            </a:r>
            <a:endParaRPr kumimoji="1" lang="zh-CN" altLang="en-US"/>
          </a:p>
        </p:txBody>
      </p:sp>
      <p:sp>
        <p:nvSpPr>
          <p:cNvPr id="14" name="标题 1"/>
          <p:cNvSpPr txBox="1"/>
          <p:nvPr/>
        </p:nvSpPr>
        <p:spPr>
          <a:xfrm>
            <a:off x="4034081" y="627875"/>
            <a:ext cx="1951763" cy="2957850"/>
          </a:xfrm>
          <a:prstGeom prst="rect">
            <a:avLst/>
          </a:prstGeom>
          <a:noFill/>
          <a:ln>
            <a:noFill/>
          </a:ln>
        </p:spPr>
        <p:txBody>
          <a:bodyPr vert="horz" wrap="square" lIns="91440" tIns="45720" rIns="91440" bIns="45720" rtlCol="0" anchor="b"/>
          <a:lstStyle/>
          <a:p>
            <a:pPr algn="l">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02</a:t>
            </a:r>
            <a:endParaRPr kumimoji="1"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9286779" y="1424480"/>
            <a:ext cx="1119026" cy="1459906"/>
          </a:xfrm>
          <a:custGeom>
            <a:avLst/>
            <a:gdLst>
              <a:gd name="T0" fmla="*/ 476 w 476"/>
              <a:gd name="T1" fmla="*/ 23 h 621"/>
              <a:gd name="T2" fmla="*/ 476 w 476"/>
              <a:gd name="T3" fmla="*/ 448 h 621"/>
              <a:gd name="T4" fmla="*/ 442 w 476"/>
              <a:gd name="T5" fmla="*/ 507 h 621"/>
              <a:gd name="T6" fmla="*/ 255 w 476"/>
              <a:gd name="T7" fmla="*/ 615 h 621"/>
              <a:gd name="T8" fmla="*/ 221 w 476"/>
              <a:gd name="T9" fmla="*/ 615 h 621"/>
              <a:gd name="T10" fmla="*/ 34 w 476"/>
              <a:gd name="T11" fmla="*/ 507 h 621"/>
              <a:gd name="T12" fmla="*/ 0 w 476"/>
              <a:gd name="T13" fmla="*/ 448 h 621"/>
              <a:gd name="T14" fmla="*/ 0 w 476"/>
              <a:gd name="T15" fmla="*/ 23 h 621"/>
              <a:gd name="T16" fmla="*/ 12 w 476"/>
              <a:gd name="T17" fmla="*/ 4 h 621"/>
              <a:gd name="T18" fmla="*/ 34 w 476"/>
              <a:gd name="T19" fmla="*/ 4 h 621"/>
              <a:gd name="T20" fmla="*/ 221 w 476"/>
              <a:gd name="T21" fmla="*/ 112 h 621"/>
              <a:gd name="T22" fmla="*/ 255 w 476"/>
              <a:gd name="T23" fmla="*/ 112 h 621"/>
              <a:gd name="T24" fmla="*/ 442 w 476"/>
              <a:gd name="T25" fmla="*/ 4 h 621"/>
              <a:gd name="T26" fmla="*/ 465 w 476"/>
              <a:gd name="T27" fmla="*/ 4 h 621"/>
              <a:gd name="T28" fmla="*/ 476 w 476"/>
              <a:gd name="T29" fmla="*/ 23 h 621"/>
            </a:gdLst>
            <a:ahLst/>
            <a:cxnLst/>
            <a:rect l="0" t="0" r="r" b="b"/>
            <a:pathLst>
              <a:path w="476" h="621">
                <a:moveTo>
                  <a:pt x="476" y="23"/>
                </a:moveTo>
                <a:cubicBezTo>
                  <a:pt x="476" y="448"/>
                  <a:pt x="476" y="448"/>
                  <a:pt x="476" y="448"/>
                </a:cubicBezTo>
                <a:cubicBezTo>
                  <a:pt x="476" y="472"/>
                  <a:pt x="463" y="495"/>
                  <a:pt x="442" y="507"/>
                </a:cubicBezTo>
                <a:cubicBezTo>
                  <a:pt x="255" y="615"/>
                  <a:pt x="255" y="615"/>
                  <a:pt x="255" y="615"/>
                </a:cubicBezTo>
                <a:cubicBezTo>
                  <a:pt x="245" y="621"/>
                  <a:pt x="232" y="621"/>
                  <a:pt x="221" y="615"/>
                </a:cubicBezTo>
                <a:cubicBezTo>
                  <a:pt x="34" y="507"/>
                  <a:pt x="34" y="507"/>
                  <a:pt x="34" y="507"/>
                </a:cubicBezTo>
                <a:cubicBezTo>
                  <a:pt x="13" y="495"/>
                  <a:pt x="0" y="472"/>
                  <a:pt x="0" y="448"/>
                </a:cubicBezTo>
                <a:cubicBezTo>
                  <a:pt x="0" y="23"/>
                  <a:pt x="0" y="23"/>
                  <a:pt x="0" y="23"/>
                </a:cubicBezTo>
                <a:cubicBezTo>
                  <a:pt x="0" y="15"/>
                  <a:pt x="5" y="8"/>
                  <a:pt x="12" y="4"/>
                </a:cubicBezTo>
                <a:cubicBezTo>
                  <a:pt x="19" y="0"/>
                  <a:pt x="27" y="0"/>
                  <a:pt x="34" y="4"/>
                </a:cubicBezTo>
                <a:cubicBezTo>
                  <a:pt x="221" y="112"/>
                  <a:pt x="221" y="112"/>
                  <a:pt x="221" y="112"/>
                </a:cubicBezTo>
                <a:cubicBezTo>
                  <a:pt x="232" y="118"/>
                  <a:pt x="245" y="118"/>
                  <a:pt x="255" y="112"/>
                </a:cubicBezTo>
                <a:cubicBezTo>
                  <a:pt x="442" y="4"/>
                  <a:pt x="442" y="4"/>
                  <a:pt x="442" y="4"/>
                </a:cubicBezTo>
                <a:cubicBezTo>
                  <a:pt x="449" y="0"/>
                  <a:pt x="458" y="0"/>
                  <a:pt x="465" y="4"/>
                </a:cubicBezTo>
                <a:cubicBezTo>
                  <a:pt x="472" y="8"/>
                  <a:pt x="476" y="15"/>
                  <a:pt x="476" y="23"/>
                </a:cubicBezTo>
                <a:close/>
              </a:path>
            </a:pathLst>
          </a:custGeom>
          <a:solidFill>
            <a:schemeClr val="accent1"/>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4" name="标题 1"/>
          <p:cNvSpPr txBox="1"/>
          <p:nvPr/>
        </p:nvSpPr>
        <p:spPr>
          <a:xfrm>
            <a:off x="5530137" y="1424480"/>
            <a:ext cx="1119026" cy="1459906"/>
          </a:xfrm>
          <a:custGeom>
            <a:avLst/>
            <a:gdLst>
              <a:gd name="T0" fmla="*/ 476 w 476"/>
              <a:gd name="T1" fmla="*/ 23 h 621"/>
              <a:gd name="T2" fmla="*/ 476 w 476"/>
              <a:gd name="T3" fmla="*/ 448 h 621"/>
              <a:gd name="T4" fmla="*/ 442 w 476"/>
              <a:gd name="T5" fmla="*/ 507 h 621"/>
              <a:gd name="T6" fmla="*/ 255 w 476"/>
              <a:gd name="T7" fmla="*/ 615 h 621"/>
              <a:gd name="T8" fmla="*/ 221 w 476"/>
              <a:gd name="T9" fmla="*/ 615 h 621"/>
              <a:gd name="T10" fmla="*/ 34 w 476"/>
              <a:gd name="T11" fmla="*/ 507 h 621"/>
              <a:gd name="T12" fmla="*/ 0 w 476"/>
              <a:gd name="T13" fmla="*/ 448 h 621"/>
              <a:gd name="T14" fmla="*/ 0 w 476"/>
              <a:gd name="T15" fmla="*/ 23 h 621"/>
              <a:gd name="T16" fmla="*/ 11 w 476"/>
              <a:gd name="T17" fmla="*/ 4 h 621"/>
              <a:gd name="T18" fmla="*/ 34 w 476"/>
              <a:gd name="T19" fmla="*/ 4 h 621"/>
              <a:gd name="T20" fmla="*/ 221 w 476"/>
              <a:gd name="T21" fmla="*/ 112 h 621"/>
              <a:gd name="T22" fmla="*/ 255 w 476"/>
              <a:gd name="T23" fmla="*/ 112 h 621"/>
              <a:gd name="T24" fmla="*/ 442 w 476"/>
              <a:gd name="T25" fmla="*/ 4 h 621"/>
              <a:gd name="T26" fmla="*/ 464 w 476"/>
              <a:gd name="T27" fmla="*/ 4 h 621"/>
              <a:gd name="T28" fmla="*/ 476 w 476"/>
              <a:gd name="T29" fmla="*/ 23 h 621"/>
            </a:gdLst>
            <a:ahLst/>
            <a:cxnLst/>
            <a:rect l="0" t="0" r="r" b="b"/>
            <a:pathLst>
              <a:path w="476" h="621">
                <a:moveTo>
                  <a:pt x="476" y="23"/>
                </a:moveTo>
                <a:cubicBezTo>
                  <a:pt x="476" y="448"/>
                  <a:pt x="476" y="448"/>
                  <a:pt x="476" y="448"/>
                </a:cubicBezTo>
                <a:cubicBezTo>
                  <a:pt x="476" y="472"/>
                  <a:pt x="463" y="495"/>
                  <a:pt x="442" y="507"/>
                </a:cubicBezTo>
                <a:cubicBezTo>
                  <a:pt x="255" y="615"/>
                  <a:pt x="255" y="615"/>
                  <a:pt x="255" y="615"/>
                </a:cubicBezTo>
                <a:cubicBezTo>
                  <a:pt x="244" y="621"/>
                  <a:pt x="231" y="621"/>
                  <a:pt x="221" y="615"/>
                </a:cubicBezTo>
                <a:cubicBezTo>
                  <a:pt x="34" y="507"/>
                  <a:pt x="34" y="507"/>
                  <a:pt x="34" y="507"/>
                </a:cubicBezTo>
                <a:cubicBezTo>
                  <a:pt x="13" y="495"/>
                  <a:pt x="0" y="472"/>
                  <a:pt x="0" y="448"/>
                </a:cubicBezTo>
                <a:cubicBezTo>
                  <a:pt x="0" y="23"/>
                  <a:pt x="0" y="23"/>
                  <a:pt x="0" y="23"/>
                </a:cubicBezTo>
                <a:cubicBezTo>
                  <a:pt x="0" y="15"/>
                  <a:pt x="4" y="8"/>
                  <a:pt x="11" y="4"/>
                </a:cubicBezTo>
                <a:cubicBezTo>
                  <a:pt x="18" y="0"/>
                  <a:pt x="27" y="0"/>
                  <a:pt x="34" y="4"/>
                </a:cubicBezTo>
                <a:cubicBezTo>
                  <a:pt x="221" y="112"/>
                  <a:pt x="221" y="112"/>
                  <a:pt x="221" y="112"/>
                </a:cubicBezTo>
                <a:cubicBezTo>
                  <a:pt x="231" y="118"/>
                  <a:pt x="244" y="118"/>
                  <a:pt x="255" y="112"/>
                </a:cubicBezTo>
                <a:cubicBezTo>
                  <a:pt x="442" y="4"/>
                  <a:pt x="442" y="4"/>
                  <a:pt x="442" y="4"/>
                </a:cubicBezTo>
                <a:cubicBezTo>
                  <a:pt x="449" y="0"/>
                  <a:pt x="457" y="0"/>
                  <a:pt x="464" y="4"/>
                </a:cubicBezTo>
                <a:cubicBezTo>
                  <a:pt x="471" y="8"/>
                  <a:pt x="476" y="15"/>
                  <a:pt x="476" y="23"/>
                </a:cubicBezTo>
                <a:close/>
              </a:path>
            </a:pathLst>
          </a:custGeom>
          <a:solidFill>
            <a:schemeClr val="accent2"/>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5" name="标题 1"/>
          <p:cNvSpPr txBox="1"/>
          <p:nvPr/>
        </p:nvSpPr>
        <p:spPr>
          <a:xfrm>
            <a:off x="1773496" y="1424480"/>
            <a:ext cx="1119026" cy="1459906"/>
          </a:xfrm>
          <a:custGeom>
            <a:avLst/>
            <a:gdLst>
              <a:gd name="T0" fmla="*/ 476 w 476"/>
              <a:gd name="T1" fmla="*/ 23 h 621"/>
              <a:gd name="T2" fmla="*/ 476 w 476"/>
              <a:gd name="T3" fmla="*/ 448 h 621"/>
              <a:gd name="T4" fmla="*/ 442 w 476"/>
              <a:gd name="T5" fmla="*/ 507 h 621"/>
              <a:gd name="T6" fmla="*/ 255 w 476"/>
              <a:gd name="T7" fmla="*/ 615 h 621"/>
              <a:gd name="T8" fmla="*/ 221 w 476"/>
              <a:gd name="T9" fmla="*/ 615 h 621"/>
              <a:gd name="T10" fmla="*/ 34 w 476"/>
              <a:gd name="T11" fmla="*/ 507 h 621"/>
              <a:gd name="T12" fmla="*/ 0 w 476"/>
              <a:gd name="T13" fmla="*/ 448 h 621"/>
              <a:gd name="T14" fmla="*/ 0 w 476"/>
              <a:gd name="T15" fmla="*/ 23 h 621"/>
              <a:gd name="T16" fmla="*/ 11 w 476"/>
              <a:gd name="T17" fmla="*/ 4 h 621"/>
              <a:gd name="T18" fmla="*/ 34 w 476"/>
              <a:gd name="T19" fmla="*/ 4 h 621"/>
              <a:gd name="T20" fmla="*/ 221 w 476"/>
              <a:gd name="T21" fmla="*/ 112 h 621"/>
              <a:gd name="T22" fmla="*/ 255 w 476"/>
              <a:gd name="T23" fmla="*/ 112 h 621"/>
              <a:gd name="T24" fmla="*/ 442 w 476"/>
              <a:gd name="T25" fmla="*/ 4 h 621"/>
              <a:gd name="T26" fmla="*/ 465 w 476"/>
              <a:gd name="T27" fmla="*/ 4 h 621"/>
              <a:gd name="T28" fmla="*/ 476 w 476"/>
              <a:gd name="T29" fmla="*/ 23 h 621"/>
            </a:gdLst>
            <a:ahLst/>
            <a:cxnLst/>
            <a:rect l="0" t="0" r="r" b="b"/>
            <a:pathLst>
              <a:path w="476" h="621">
                <a:moveTo>
                  <a:pt x="476" y="23"/>
                </a:moveTo>
                <a:cubicBezTo>
                  <a:pt x="476" y="448"/>
                  <a:pt x="476" y="448"/>
                  <a:pt x="476" y="448"/>
                </a:cubicBezTo>
                <a:cubicBezTo>
                  <a:pt x="476" y="472"/>
                  <a:pt x="463" y="495"/>
                  <a:pt x="442" y="507"/>
                </a:cubicBezTo>
                <a:cubicBezTo>
                  <a:pt x="255" y="615"/>
                  <a:pt x="255" y="615"/>
                  <a:pt x="255" y="615"/>
                </a:cubicBezTo>
                <a:cubicBezTo>
                  <a:pt x="245" y="621"/>
                  <a:pt x="232" y="621"/>
                  <a:pt x="221" y="615"/>
                </a:cubicBezTo>
                <a:cubicBezTo>
                  <a:pt x="34" y="507"/>
                  <a:pt x="34" y="507"/>
                  <a:pt x="34" y="507"/>
                </a:cubicBezTo>
                <a:cubicBezTo>
                  <a:pt x="13" y="495"/>
                  <a:pt x="0" y="472"/>
                  <a:pt x="0" y="448"/>
                </a:cubicBezTo>
                <a:cubicBezTo>
                  <a:pt x="0" y="23"/>
                  <a:pt x="0" y="23"/>
                  <a:pt x="0" y="23"/>
                </a:cubicBezTo>
                <a:cubicBezTo>
                  <a:pt x="0" y="15"/>
                  <a:pt x="4" y="8"/>
                  <a:pt x="11" y="4"/>
                </a:cubicBezTo>
                <a:cubicBezTo>
                  <a:pt x="18" y="0"/>
                  <a:pt x="27" y="0"/>
                  <a:pt x="34" y="4"/>
                </a:cubicBezTo>
                <a:cubicBezTo>
                  <a:pt x="221" y="112"/>
                  <a:pt x="221" y="112"/>
                  <a:pt x="221" y="112"/>
                </a:cubicBezTo>
                <a:cubicBezTo>
                  <a:pt x="232" y="118"/>
                  <a:pt x="245" y="118"/>
                  <a:pt x="255" y="112"/>
                </a:cubicBezTo>
                <a:cubicBezTo>
                  <a:pt x="442" y="4"/>
                  <a:pt x="442" y="4"/>
                  <a:pt x="442" y="4"/>
                </a:cubicBezTo>
                <a:cubicBezTo>
                  <a:pt x="449" y="0"/>
                  <a:pt x="458" y="0"/>
                  <a:pt x="465" y="4"/>
                </a:cubicBezTo>
                <a:cubicBezTo>
                  <a:pt x="472" y="8"/>
                  <a:pt x="476" y="15"/>
                  <a:pt x="476" y="23"/>
                </a:cubicBezTo>
                <a:close/>
              </a:path>
            </a:pathLst>
          </a:custGeom>
          <a:solidFill>
            <a:schemeClr val="accent1"/>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6" name="标题 1"/>
          <p:cNvSpPr txBox="1"/>
          <p:nvPr/>
        </p:nvSpPr>
        <p:spPr>
          <a:xfrm>
            <a:off x="1773496" y="2397751"/>
            <a:ext cx="1119026" cy="486635"/>
          </a:xfrm>
          <a:custGeom>
            <a:avLst/>
            <a:gdLst>
              <a:gd name="T0" fmla="*/ 476 w 476"/>
              <a:gd name="T1" fmla="*/ 0 h 207"/>
              <a:gd name="T2" fmla="*/ 476 w 476"/>
              <a:gd name="T3" fmla="*/ 34 h 207"/>
              <a:gd name="T4" fmla="*/ 442 w 476"/>
              <a:gd name="T5" fmla="*/ 93 h 207"/>
              <a:gd name="T6" fmla="*/ 255 w 476"/>
              <a:gd name="T7" fmla="*/ 201 h 207"/>
              <a:gd name="T8" fmla="*/ 221 w 476"/>
              <a:gd name="T9" fmla="*/ 201 h 207"/>
              <a:gd name="T10" fmla="*/ 34 w 476"/>
              <a:gd name="T11" fmla="*/ 93 h 207"/>
              <a:gd name="T12" fmla="*/ 0 w 476"/>
              <a:gd name="T13" fmla="*/ 34 h 207"/>
              <a:gd name="T14" fmla="*/ 0 w 476"/>
              <a:gd name="T15" fmla="*/ 0 h 207"/>
              <a:gd name="T16" fmla="*/ 34 w 476"/>
              <a:gd name="T17" fmla="*/ 59 h 207"/>
              <a:gd name="T18" fmla="*/ 221 w 476"/>
              <a:gd name="T19" fmla="*/ 167 h 207"/>
              <a:gd name="T20" fmla="*/ 255 w 476"/>
              <a:gd name="T21" fmla="*/ 167 h 207"/>
              <a:gd name="T22" fmla="*/ 442 w 476"/>
              <a:gd name="T23" fmla="*/ 59 h 207"/>
              <a:gd name="T24" fmla="*/ 476 w 476"/>
              <a:gd name="T25" fmla="*/ 0 h 207"/>
            </a:gdLst>
            <a:ahLst/>
            <a:cxnLst/>
            <a:rect l="0" t="0" r="r" b="b"/>
            <a:pathLst>
              <a:path w="476" h="207">
                <a:moveTo>
                  <a:pt x="476" y="0"/>
                </a:moveTo>
                <a:cubicBezTo>
                  <a:pt x="476" y="34"/>
                  <a:pt x="476" y="34"/>
                  <a:pt x="476" y="34"/>
                </a:cubicBezTo>
                <a:cubicBezTo>
                  <a:pt x="476" y="58"/>
                  <a:pt x="463" y="81"/>
                  <a:pt x="442" y="93"/>
                </a:cubicBezTo>
                <a:cubicBezTo>
                  <a:pt x="255" y="201"/>
                  <a:pt x="255" y="201"/>
                  <a:pt x="255" y="201"/>
                </a:cubicBezTo>
                <a:cubicBezTo>
                  <a:pt x="245" y="207"/>
                  <a:pt x="232" y="207"/>
                  <a:pt x="221" y="201"/>
                </a:cubicBezTo>
                <a:cubicBezTo>
                  <a:pt x="34" y="93"/>
                  <a:pt x="34" y="93"/>
                  <a:pt x="34" y="93"/>
                </a:cubicBezTo>
                <a:cubicBezTo>
                  <a:pt x="13" y="81"/>
                  <a:pt x="0" y="58"/>
                  <a:pt x="0" y="34"/>
                </a:cubicBezTo>
                <a:cubicBezTo>
                  <a:pt x="0" y="0"/>
                  <a:pt x="0" y="0"/>
                  <a:pt x="0" y="0"/>
                </a:cubicBezTo>
                <a:cubicBezTo>
                  <a:pt x="0" y="24"/>
                  <a:pt x="13" y="47"/>
                  <a:pt x="34" y="59"/>
                </a:cubicBezTo>
                <a:cubicBezTo>
                  <a:pt x="221" y="167"/>
                  <a:pt x="221" y="167"/>
                  <a:pt x="221" y="167"/>
                </a:cubicBezTo>
                <a:cubicBezTo>
                  <a:pt x="232" y="173"/>
                  <a:pt x="245" y="173"/>
                  <a:pt x="255" y="167"/>
                </a:cubicBezTo>
                <a:cubicBezTo>
                  <a:pt x="442" y="59"/>
                  <a:pt x="442" y="59"/>
                  <a:pt x="442" y="59"/>
                </a:cubicBezTo>
                <a:cubicBezTo>
                  <a:pt x="463" y="47"/>
                  <a:pt x="476" y="24"/>
                  <a:pt x="476" y="0"/>
                </a:cubicBezTo>
                <a:close/>
              </a:path>
            </a:pathLst>
          </a:custGeom>
          <a:solidFill>
            <a:schemeClr val="tx1">
              <a:alpha val="15000"/>
            </a:schemeClr>
          </a:solidFill>
          <a:ln cap="sq">
            <a:noFill/>
          </a:ln>
        </p:spPr>
        <p:txBody>
          <a:bodyPr vert="horz" wrap="square" lIns="91440" tIns="45720" rIns="91440" bIns="45720" rtlCol="0" anchor="t"/>
          <a:lstStyle/>
          <a:p>
            <a:pPr algn="l">
              <a:lnSpc>
                <a:spcPct val="110000"/>
              </a:lnSpc>
            </a:pPr>
            <a:endParaRPr kumimoji="1" lang="zh-CN" altLang="en-US"/>
          </a:p>
        </p:txBody>
      </p:sp>
      <p:sp>
        <p:nvSpPr>
          <p:cNvPr id="7" name="标题 1"/>
          <p:cNvSpPr txBox="1"/>
          <p:nvPr/>
        </p:nvSpPr>
        <p:spPr>
          <a:xfrm>
            <a:off x="660400" y="4267647"/>
            <a:ext cx="3345218" cy="1620000"/>
          </a:xfrm>
          <a:prstGeom prst="rect">
            <a:avLst/>
          </a:prstGeom>
          <a:noFill/>
          <a:ln>
            <a:noFill/>
          </a:ln>
        </p:spPr>
        <p:txBody>
          <a:bodyPr vert="horz" wrap="square" lIns="0" tIns="0" rIns="0" bIns="0" rtlCol="0" anchor="t"/>
          <a:lstStyle/>
          <a:p>
            <a:pPr algn="ctr">
              <a:lnSpc>
                <a:spcPct val="140000"/>
              </a:lnSpc>
            </a:pPr>
            <a:r>
              <a:rPr kumimoji="1" lang="en-US" altLang="zh-CN" sz="1205">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收入包括营业收入和其他收益，营业收入是企业日常经营活动产生的收入，如销售商品、提供劳务等；其他收益是企业非日常经营活动产生的收入，如政府补助、罚款收入等。
核心指标毛利率=（营业收入- 营业成本）÷营业收入，反映企业主营业务的盈利能力，毛利率越高，说明企业主营业务的利润空间越大。</a:t>
            </a:r>
            <a:endParaRPr kumimoji="1" lang="zh-CN" altLang="en-US"/>
          </a:p>
        </p:txBody>
      </p:sp>
      <p:sp>
        <p:nvSpPr>
          <p:cNvPr id="8" name="标题 1"/>
          <p:cNvSpPr txBox="1"/>
          <p:nvPr/>
        </p:nvSpPr>
        <p:spPr>
          <a:xfrm>
            <a:off x="660400" y="3538938"/>
            <a:ext cx="3345218" cy="720000"/>
          </a:xfrm>
          <a:prstGeom prst="rect">
            <a:avLst/>
          </a:prstGeom>
          <a:noFill/>
          <a:ln>
            <a:noFill/>
          </a:ln>
        </p:spPr>
        <p:txBody>
          <a:bodyPr vert="horz" wrap="square" lIns="0" tIns="0" rIns="0" bIns="0" rtlCol="0" anchor="ctr"/>
          <a:lstStyle/>
          <a:p>
            <a:pPr algn="ctr">
              <a:lnSpc>
                <a:spcPct val="120000"/>
              </a:lnSpc>
            </a:pPr>
            <a:r>
              <a:rPr kumimoji="1" lang="en-US" altLang="zh-CN" sz="16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收入层级分析</a:t>
            </a:r>
            <a:endParaRPr kumimoji="1" lang="zh-CN" altLang="en-US"/>
          </a:p>
        </p:txBody>
      </p:sp>
      <p:sp>
        <p:nvSpPr>
          <p:cNvPr id="9" name="标题 1"/>
          <p:cNvSpPr txBox="1"/>
          <p:nvPr/>
        </p:nvSpPr>
        <p:spPr>
          <a:xfrm>
            <a:off x="2002968" y="2932052"/>
            <a:ext cx="660082" cy="209550"/>
          </a:xfrm>
          <a:custGeom>
            <a:avLst/>
            <a:gdLst>
              <a:gd name="T0" fmla="*/ 182 w 189"/>
              <a:gd name="T1" fmla="*/ 1 h 60"/>
              <a:gd name="T2" fmla="*/ 179 w 189"/>
              <a:gd name="T3" fmla="*/ 2 h 60"/>
              <a:gd name="T4" fmla="*/ 108 w 189"/>
              <a:gd name="T5" fmla="*/ 43 h 60"/>
              <a:gd name="T6" fmla="*/ 80 w 189"/>
              <a:gd name="T7" fmla="*/ 43 h 60"/>
              <a:gd name="T8" fmla="*/ 9 w 189"/>
              <a:gd name="T9" fmla="*/ 2 h 60"/>
              <a:gd name="T10" fmla="*/ 1 w 189"/>
              <a:gd name="T11" fmla="*/ 4 h 60"/>
              <a:gd name="T12" fmla="*/ 3 w 189"/>
              <a:gd name="T13" fmla="*/ 12 h 60"/>
              <a:gd name="T14" fmla="*/ 74 w 189"/>
              <a:gd name="T15" fmla="*/ 53 h 60"/>
              <a:gd name="T16" fmla="*/ 114 w 189"/>
              <a:gd name="T17" fmla="*/ 53 h 60"/>
              <a:gd name="T18" fmla="*/ 185 w 189"/>
              <a:gd name="T19" fmla="*/ 12 h 60"/>
              <a:gd name="T20" fmla="*/ 187 w 189"/>
              <a:gd name="T21" fmla="*/ 4 h 60"/>
              <a:gd name="T22" fmla="*/ 182 w 189"/>
              <a:gd name="T23" fmla="*/ 1 h 60"/>
            </a:gdLst>
            <a:ahLst/>
            <a:cxnLst/>
            <a:rect l="0" t="0" r="r" b="b"/>
            <a:pathLst>
              <a:path w="189" h="60">
                <a:moveTo>
                  <a:pt x="182" y="1"/>
                </a:moveTo>
                <a:cubicBezTo>
                  <a:pt x="181" y="1"/>
                  <a:pt x="180" y="2"/>
                  <a:pt x="179" y="2"/>
                </a:cubicBezTo>
                <a:cubicBezTo>
                  <a:pt x="108" y="43"/>
                  <a:pt x="108" y="43"/>
                  <a:pt x="108" y="43"/>
                </a:cubicBezTo>
                <a:cubicBezTo>
                  <a:pt x="99" y="48"/>
                  <a:pt x="89" y="48"/>
                  <a:pt x="80" y="43"/>
                </a:cubicBezTo>
                <a:cubicBezTo>
                  <a:pt x="9" y="2"/>
                  <a:pt x="9" y="2"/>
                  <a:pt x="9" y="2"/>
                </a:cubicBezTo>
                <a:cubicBezTo>
                  <a:pt x="7" y="0"/>
                  <a:pt x="3" y="1"/>
                  <a:pt x="1" y="4"/>
                </a:cubicBezTo>
                <a:cubicBezTo>
                  <a:pt x="0" y="7"/>
                  <a:pt x="1" y="11"/>
                  <a:pt x="3" y="12"/>
                </a:cubicBezTo>
                <a:cubicBezTo>
                  <a:pt x="74" y="53"/>
                  <a:pt x="74" y="53"/>
                  <a:pt x="74" y="53"/>
                </a:cubicBezTo>
                <a:cubicBezTo>
                  <a:pt x="86" y="60"/>
                  <a:pt x="102" y="60"/>
                  <a:pt x="114" y="53"/>
                </a:cubicBezTo>
                <a:cubicBezTo>
                  <a:pt x="185" y="12"/>
                  <a:pt x="185" y="12"/>
                  <a:pt x="185" y="12"/>
                </a:cubicBezTo>
                <a:cubicBezTo>
                  <a:pt x="188" y="11"/>
                  <a:pt x="189" y="7"/>
                  <a:pt x="187" y="4"/>
                </a:cubicBezTo>
                <a:cubicBezTo>
                  <a:pt x="186" y="2"/>
                  <a:pt x="184" y="1"/>
                  <a:pt x="182" y="1"/>
                </a:cubicBezTo>
                <a:close/>
              </a:path>
            </a:pathLst>
          </a:custGeom>
          <a:solidFill>
            <a:schemeClr val="accent1">
              <a:lumMod val="40000"/>
              <a:lumOff val="60000"/>
            </a:schemeClr>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10" name="标题 1"/>
          <p:cNvSpPr txBox="1"/>
          <p:nvPr/>
        </p:nvSpPr>
        <p:spPr>
          <a:xfrm>
            <a:off x="2002968" y="3092707"/>
            <a:ext cx="660082" cy="209550"/>
          </a:xfrm>
          <a:custGeom>
            <a:avLst/>
            <a:gdLst>
              <a:gd name="T0" fmla="*/ 182 w 189"/>
              <a:gd name="T1" fmla="*/ 1 h 60"/>
              <a:gd name="T2" fmla="*/ 179 w 189"/>
              <a:gd name="T3" fmla="*/ 1 h 60"/>
              <a:gd name="T4" fmla="*/ 108 w 189"/>
              <a:gd name="T5" fmla="*/ 42 h 60"/>
              <a:gd name="T6" fmla="*/ 80 w 189"/>
              <a:gd name="T7" fmla="*/ 42 h 60"/>
              <a:gd name="T8" fmla="*/ 9 w 189"/>
              <a:gd name="T9" fmla="*/ 1 h 60"/>
              <a:gd name="T10" fmla="*/ 1 w 189"/>
              <a:gd name="T11" fmla="*/ 4 h 60"/>
              <a:gd name="T12" fmla="*/ 3 w 189"/>
              <a:gd name="T13" fmla="*/ 12 h 60"/>
              <a:gd name="T14" fmla="*/ 74 w 189"/>
              <a:gd name="T15" fmla="*/ 53 h 60"/>
              <a:gd name="T16" fmla="*/ 114 w 189"/>
              <a:gd name="T17" fmla="*/ 53 h 60"/>
              <a:gd name="T18" fmla="*/ 185 w 189"/>
              <a:gd name="T19" fmla="*/ 12 h 60"/>
              <a:gd name="T20" fmla="*/ 187 w 189"/>
              <a:gd name="T21" fmla="*/ 4 h 60"/>
              <a:gd name="T22" fmla="*/ 182 w 189"/>
              <a:gd name="T23" fmla="*/ 1 h 60"/>
            </a:gdLst>
            <a:ahLst/>
            <a:cxnLst/>
            <a:rect l="0" t="0" r="r" b="b"/>
            <a:pathLst>
              <a:path w="189" h="60">
                <a:moveTo>
                  <a:pt x="182" y="1"/>
                </a:moveTo>
                <a:cubicBezTo>
                  <a:pt x="181" y="1"/>
                  <a:pt x="180" y="1"/>
                  <a:pt x="179" y="1"/>
                </a:cubicBezTo>
                <a:cubicBezTo>
                  <a:pt x="108" y="42"/>
                  <a:pt x="108" y="42"/>
                  <a:pt x="108" y="42"/>
                </a:cubicBezTo>
                <a:cubicBezTo>
                  <a:pt x="99" y="47"/>
                  <a:pt x="89" y="47"/>
                  <a:pt x="80" y="42"/>
                </a:cubicBezTo>
                <a:cubicBezTo>
                  <a:pt x="9" y="1"/>
                  <a:pt x="9" y="1"/>
                  <a:pt x="9" y="1"/>
                </a:cubicBezTo>
                <a:cubicBezTo>
                  <a:pt x="7" y="0"/>
                  <a:pt x="3" y="1"/>
                  <a:pt x="1" y="4"/>
                </a:cubicBezTo>
                <a:cubicBezTo>
                  <a:pt x="0" y="7"/>
                  <a:pt x="1" y="10"/>
                  <a:pt x="3" y="12"/>
                </a:cubicBezTo>
                <a:cubicBezTo>
                  <a:pt x="74" y="53"/>
                  <a:pt x="74" y="53"/>
                  <a:pt x="74" y="53"/>
                </a:cubicBezTo>
                <a:cubicBezTo>
                  <a:pt x="86" y="60"/>
                  <a:pt x="102" y="60"/>
                  <a:pt x="114" y="53"/>
                </a:cubicBezTo>
                <a:cubicBezTo>
                  <a:pt x="185" y="12"/>
                  <a:pt x="185" y="12"/>
                  <a:pt x="185" y="12"/>
                </a:cubicBezTo>
                <a:cubicBezTo>
                  <a:pt x="188" y="10"/>
                  <a:pt x="189" y="7"/>
                  <a:pt x="187" y="4"/>
                </a:cubicBezTo>
                <a:cubicBezTo>
                  <a:pt x="186" y="2"/>
                  <a:pt x="184" y="1"/>
                  <a:pt x="182" y="1"/>
                </a:cubicBezTo>
                <a:close/>
              </a:path>
            </a:pathLst>
          </a:custGeom>
          <a:solidFill>
            <a:schemeClr val="accent1">
              <a:lumMod val="20000"/>
              <a:lumOff val="80000"/>
            </a:schemeClr>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11" name="标题 1"/>
          <p:cNvSpPr txBox="1"/>
          <p:nvPr/>
        </p:nvSpPr>
        <p:spPr>
          <a:xfrm>
            <a:off x="2002968" y="3249869"/>
            <a:ext cx="660082" cy="209550"/>
          </a:xfrm>
          <a:custGeom>
            <a:avLst/>
            <a:gdLst>
              <a:gd name="T0" fmla="*/ 182 w 189"/>
              <a:gd name="T1" fmla="*/ 1 h 60"/>
              <a:gd name="T2" fmla="*/ 179 w 189"/>
              <a:gd name="T3" fmla="*/ 2 h 60"/>
              <a:gd name="T4" fmla="*/ 108 w 189"/>
              <a:gd name="T5" fmla="*/ 43 h 60"/>
              <a:gd name="T6" fmla="*/ 80 w 189"/>
              <a:gd name="T7" fmla="*/ 43 h 60"/>
              <a:gd name="T8" fmla="*/ 9 w 189"/>
              <a:gd name="T9" fmla="*/ 2 h 60"/>
              <a:gd name="T10" fmla="*/ 1 w 189"/>
              <a:gd name="T11" fmla="*/ 4 h 60"/>
              <a:gd name="T12" fmla="*/ 3 w 189"/>
              <a:gd name="T13" fmla="*/ 12 h 60"/>
              <a:gd name="T14" fmla="*/ 74 w 189"/>
              <a:gd name="T15" fmla="*/ 53 h 60"/>
              <a:gd name="T16" fmla="*/ 114 w 189"/>
              <a:gd name="T17" fmla="*/ 53 h 60"/>
              <a:gd name="T18" fmla="*/ 185 w 189"/>
              <a:gd name="T19" fmla="*/ 12 h 60"/>
              <a:gd name="T20" fmla="*/ 187 w 189"/>
              <a:gd name="T21" fmla="*/ 4 h 60"/>
              <a:gd name="T22" fmla="*/ 182 w 189"/>
              <a:gd name="T23" fmla="*/ 1 h 60"/>
            </a:gdLst>
            <a:ahLst/>
            <a:cxnLst/>
            <a:rect l="0" t="0" r="r" b="b"/>
            <a:pathLst>
              <a:path w="189" h="60">
                <a:moveTo>
                  <a:pt x="182" y="1"/>
                </a:moveTo>
                <a:cubicBezTo>
                  <a:pt x="181" y="1"/>
                  <a:pt x="180" y="1"/>
                  <a:pt x="179" y="2"/>
                </a:cubicBezTo>
                <a:cubicBezTo>
                  <a:pt x="108" y="43"/>
                  <a:pt x="108" y="43"/>
                  <a:pt x="108" y="43"/>
                </a:cubicBezTo>
                <a:cubicBezTo>
                  <a:pt x="99" y="48"/>
                  <a:pt x="89" y="48"/>
                  <a:pt x="80" y="43"/>
                </a:cubicBezTo>
                <a:cubicBezTo>
                  <a:pt x="9" y="2"/>
                  <a:pt x="9" y="2"/>
                  <a:pt x="9" y="2"/>
                </a:cubicBezTo>
                <a:cubicBezTo>
                  <a:pt x="7" y="0"/>
                  <a:pt x="3" y="1"/>
                  <a:pt x="1" y="4"/>
                </a:cubicBezTo>
                <a:cubicBezTo>
                  <a:pt x="0" y="7"/>
                  <a:pt x="1" y="11"/>
                  <a:pt x="3" y="12"/>
                </a:cubicBezTo>
                <a:cubicBezTo>
                  <a:pt x="74" y="53"/>
                  <a:pt x="74" y="53"/>
                  <a:pt x="74" y="53"/>
                </a:cubicBezTo>
                <a:cubicBezTo>
                  <a:pt x="86" y="60"/>
                  <a:pt x="102" y="60"/>
                  <a:pt x="114" y="53"/>
                </a:cubicBezTo>
                <a:cubicBezTo>
                  <a:pt x="185" y="12"/>
                  <a:pt x="185" y="12"/>
                  <a:pt x="185" y="12"/>
                </a:cubicBezTo>
                <a:cubicBezTo>
                  <a:pt x="188" y="11"/>
                  <a:pt x="189" y="7"/>
                  <a:pt x="187" y="4"/>
                </a:cubicBezTo>
                <a:cubicBezTo>
                  <a:pt x="186" y="2"/>
                  <a:pt x="184" y="1"/>
                  <a:pt x="182" y="1"/>
                </a:cubicBezTo>
                <a:close/>
              </a:path>
            </a:pathLst>
          </a:custGeom>
          <a:solidFill>
            <a:schemeClr val="accent1">
              <a:lumMod val="20000"/>
              <a:lumOff val="80000"/>
              <a:alpha val="50000"/>
            </a:schemeClr>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12" name="标题 1"/>
          <p:cNvSpPr txBox="1"/>
          <p:nvPr/>
        </p:nvSpPr>
        <p:spPr>
          <a:xfrm>
            <a:off x="2098628" y="1894189"/>
            <a:ext cx="468762" cy="387732"/>
          </a:xfrm>
          <a:custGeom>
            <a:avLst/>
            <a:gdLst>
              <a:gd name="connsiteX0" fmla="*/ 153878 w 870468"/>
              <a:gd name="connsiteY0" fmla="*/ 353026 h 720000"/>
              <a:gd name="connsiteX1" fmla="*/ 449972 w 870468"/>
              <a:gd name="connsiteY1" fmla="*/ 353026 h 720000"/>
              <a:gd name="connsiteX2" fmla="*/ 489985 w 870468"/>
              <a:gd name="connsiteY2" fmla="*/ 393039 h 720000"/>
              <a:gd name="connsiteX3" fmla="*/ 449972 w 870468"/>
              <a:gd name="connsiteY3" fmla="*/ 433051 h 720000"/>
              <a:gd name="connsiteX4" fmla="*/ 153878 w 870468"/>
              <a:gd name="connsiteY4" fmla="*/ 433051 h 720000"/>
              <a:gd name="connsiteX5" fmla="*/ 113865 w 870468"/>
              <a:gd name="connsiteY5" fmla="*/ 393039 h 720000"/>
              <a:gd name="connsiteX6" fmla="*/ 153878 w 870468"/>
              <a:gd name="connsiteY6" fmla="*/ 353026 h 720000"/>
              <a:gd name="connsiteX7" fmla="*/ 68708 w 870468"/>
              <a:gd name="connsiteY7" fmla="*/ 275858 h 720000"/>
              <a:gd name="connsiteX8" fmla="*/ 68708 w 870468"/>
              <a:gd name="connsiteY8" fmla="*/ 603735 h 720000"/>
              <a:gd name="connsiteX9" fmla="*/ 116266 w 870468"/>
              <a:gd name="connsiteY9" fmla="*/ 651293 h 720000"/>
              <a:gd name="connsiteX10" fmla="*/ 598821 w 870468"/>
              <a:gd name="connsiteY10" fmla="*/ 651293 h 720000"/>
              <a:gd name="connsiteX11" fmla="*/ 754317 w 870468"/>
              <a:gd name="connsiteY11" fmla="*/ 651293 h 720000"/>
              <a:gd name="connsiteX12" fmla="*/ 801875 w 870468"/>
              <a:gd name="connsiteY12" fmla="*/ 603735 h 720000"/>
              <a:gd name="connsiteX13" fmla="*/ 801875 w 870468"/>
              <a:gd name="connsiteY13" fmla="*/ 275858 h 720000"/>
              <a:gd name="connsiteX14" fmla="*/ 598821 w 870468"/>
              <a:gd name="connsiteY14" fmla="*/ 275858 h 720000"/>
              <a:gd name="connsiteX15" fmla="*/ 116266 w 870468"/>
              <a:gd name="connsiteY15" fmla="*/ 68593 h 720000"/>
              <a:gd name="connsiteX16" fmla="*/ 68708 w 870468"/>
              <a:gd name="connsiteY16" fmla="*/ 116151 h 720000"/>
              <a:gd name="connsiteX17" fmla="*/ 68708 w 870468"/>
              <a:gd name="connsiteY17" fmla="*/ 207265 h 720000"/>
              <a:gd name="connsiteX18" fmla="*/ 598821 w 870468"/>
              <a:gd name="connsiteY18" fmla="*/ 207265 h 720000"/>
              <a:gd name="connsiteX19" fmla="*/ 801875 w 870468"/>
              <a:gd name="connsiteY19" fmla="*/ 207265 h 720000"/>
              <a:gd name="connsiteX20" fmla="*/ 801875 w 870468"/>
              <a:gd name="connsiteY20" fmla="*/ 116151 h 720000"/>
              <a:gd name="connsiteX21" fmla="*/ 754317 w 870468"/>
              <a:gd name="connsiteY21" fmla="*/ 68593 h 720000"/>
              <a:gd name="connsiteX22" fmla="*/ 598821 w 870468"/>
              <a:gd name="connsiteY22" fmla="*/ 68593 h 720000"/>
              <a:gd name="connsiteX23" fmla="*/ 116266 w 870468"/>
              <a:gd name="connsiteY23" fmla="*/ 0 h 720000"/>
              <a:gd name="connsiteX24" fmla="*/ 598821 w 870468"/>
              <a:gd name="connsiteY24" fmla="*/ 0 h 720000"/>
              <a:gd name="connsiteX25" fmla="*/ 754317 w 870468"/>
              <a:gd name="connsiteY25" fmla="*/ 0 h 720000"/>
              <a:gd name="connsiteX26" fmla="*/ 870468 w 870468"/>
              <a:gd name="connsiteY26" fmla="*/ 116151 h 720000"/>
              <a:gd name="connsiteX27" fmla="*/ 870468 w 870468"/>
              <a:gd name="connsiteY27" fmla="*/ 241562 h 720000"/>
              <a:gd name="connsiteX28" fmla="*/ 870468 w 870468"/>
              <a:gd name="connsiteY28" fmla="*/ 603735 h 720000"/>
              <a:gd name="connsiteX29" fmla="*/ 754317 w 870468"/>
              <a:gd name="connsiteY29" fmla="*/ 720000 h 720000"/>
              <a:gd name="connsiteX30" fmla="*/ 598821 w 870468"/>
              <a:gd name="connsiteY30" fmla="*/ 720000 h 720000"/>
              <a:gd name="connsiteX31" fmla="*/ 116266 w 870468"/>
              <a:gd name="connsiteY31" fmla="*/ 720000 h 720000"/>
              <a:gd name="connsiteX32" fmla="*/ 115 w 870468"/>
              <a:gd name="connsiteY32" fmla="*/ 603849 h 720000"/>
              <a:gd name="connsiteX33" fmla="*/ 115 w 870468"/>
              <a:gd name="connsiteY33" fmla="*/ 241841 h 720000"/>
              <a:gd name="connsiteX34" fmla="*/ 0 w 870468"/>
              <a:gd name="connsiteY34" fmla="*/ 241562 h 720000"/>
              <a:gd name="connsiteX35" fmla="*/ 115 w 870468"/>
              <a:gd name="connsiteY35" fmla="*/ 241284 h 720000"/>
              <a:gd name="connsiteX36" fmla="*/ 115 w 870468"/>
              <a:gd name="connsiteY36" fmla="*/ 116151 h 720000"/>
              <a:gd name="connsiteX37" fmla="*/ 116266 w 870468"/>
              <a:gd name="connsiteY37" fmla="*/ 0 h 720000"/>
            </a:gdLst>
            <a:ahLst/>
            <a:cxnLst/>
            <a:rect l="l" t="t" r="r" b="b"/>
            <a:pathLst>
              <a:path w="870468" h="720000">
                <a:moveTo>
                  <a:pt x="153878" y="353026"/>
                </a:moveTo>
                <a:lnTo>
                  <a:pt x="449972" y="353026"/>
                </a:lnTo>
                <a:cubicBezTo>
                  <a:pt x="472036" y="353026"/>
                  <a:pt x="489985" y="370975"/>
                  <a:pt x="489985" y="393039"/>
                </a:cubicBezTo>
                <a:cubicBezTo>
                  <a:pt x="489985" y="415103"/>
                  <a:pt x="472150" y="433051"/>
                  <a:pt x="449972" y="433051"/>
                </a:cubicBezTo>
                <a:lnTo>
                  <a:pt x="153878" y="433051"/>
                </a:lnTo>
                <a:cubicBezTo>
                  <a:pt x="131814" y="433051"/>
                  <a:pt x="113865" y="415103"/>
                  <a:pt x="113865" y="393039"/>
                </a:cubicBezTo>
                <a:cubicBezTo>
                  <a:pt x="113865" y="370975"/>
                  <a:pt x="131814" y="353026"/>
                  <a:pt x="153878" y="353026"/>
                </a:cubicBezTo>
                <a:close/>
                <a:moveTo>
                  <a:pt x="68708" y="275858"/>
                </a:moveTo>
                <a:lnTo>
                  <a:pt x="68708" y="603735"/>
                </a:lnTo>
                <a:cubicBezTo>
                  <a:pt x="68708" y="630029"/>
                  <a:pt x="90087" y="651293"/>
                  <a:pt x="116266" y="651293"/>
                </a:cubicBezTo>
                <a:lnTo>
                  <a:pt x="598821" y="651293"/>
                </a:lnTo>
                <a:lnTo>
                  <a:pt x="754317" y="651293"/>
                </a:lnTo>
                <a:cubicBezTo>
                  <a:pt x="780611" y="651293"/>
                  <a:pt x="801875" y="629915"/>
                  <a:pt x="801875" y="603735"/>
                </a:cubicBezTo>
                <a:lnTo>
                  <a:pt x="801875" y="275858"/>
                </a:lnTo>
                <a:lnTo>
                  <a:pt x="598821" y="275858"/>
                </a:lnTo>
                <a:close/>
                <a:moveTo>
                  <a:pt x="116266" y="68593"/>
                </a:moveTo>
                <a:cubicBezTo>
                  <a:pt x="89972" y="68593"/>
                  <a:pt x="68708" y="89972"/>
                  <a:pt x="68708" y="116151"/>
                </a:cubicBezTo>
                <a:lnTo>
                  <a:pt x="68708" y="207265"/>
                </a:lnTo>
                <a:lnTo>
                  <a:pt x="598821" y="207265"/>
                </a:lnTo>
                <a:lnTo>
                  <a:pt x="801875" y="207265"/>
                </a:lnTo>
                <a:lnTo>
                  <a:pt x="801875" y="116151"/>
                </a:lnTo>
                <a:cubicBezTo>
                  <a:pt x="801875" y="89857"/>
                  <a:pt x="780497" y="68593"/>
                  <a:pt x="754317" y="68593"/>
                </a:cubicBezTo>
                <a:lnTo>
                  <a:pt x="598821" y="68593"/>
                </a:lnTo>
                <a:close/>
                <a:moveTo>
                  <a:pt x="116266" y="0"/>
                </a:moveTo>
                <a:lnTo>
                  <a:pt x="598821" y="0"/>
                </a:lnTo>
                <a:lnTo>
                  <a:pt x="754317" y="0"/>
                </a:lnTo>
                <a:cubicBezTo>
                  <a:pt x="818338" y="0"/>
                  <a:pt x="870468" y="52131"/>
                  <a:pt x="870468" y="116151"/>
                </a:cubicBezTo>
                <a:lnTo>
                  <a:pt x="870468" y="241562"/>
                </a:lnTo>
                <a:lnTo>
                  <a:pt x="870468" y="603735"/>
                </a:lnTo>
                <a:cubicBezTo>
                  <a:pt x="870468" y="667869"/>
                  <a:pt x="818338" y="720000"/>
                  <a:pt x="754317" y="720000"/>
                </a:cubicBezTo>
                <a:lnTo>
                  <a:pt x="598821" y="720000"/>
                </a:lnTo>
                <a:lnTo>
                  <a:pt x="116266" y="720000"/>
                </a:lnTo>
                <a:cubicBezTo>
                  <a:pt x="52246" y="720000"/>
                  <a:pt x="115" y="667869"/>
                  <a:pt x="115" y="603849"/>
                </a:cubicBezTo>
                <a:lnTo>
                  <a:pt x="115" y="241841"/>
                </a:lnTo>
                <a:lnTo>
                  <a:pt x="0" y="241562"/>
                </a:lnTo>
                <a:lnTo>
                  <a:pt x="115" y="241284"/>
                </a:lnTo>
                <a:lnTo>
                  <a:pt x="115" y="116151"/>
                </a:lnTo>
                <a:cubicBezTo>
                  <a:pt x="115" y="52131"/>
                  <a:pt x="52246" y="0"/>
                  <a:pt x="116266" y="0"/>
                </a:cubicBezTo>
                <a:close/>
              </a:path>
            </a:pathLst>
          </a:custGeom>
          <a:solidFill>
            <a:schemeClr val="bg1"/>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13" name="标题 1"/>
          <p:cNvSpPr txBox="1"/>
          <p:nvPr/>
        </p:nvSpPr>
        <p:spPr>
          <a:xfrm>
            <a:off x="4417041" y="4267647"/>
            <a:ext cx="3345218" cy="1620000"/>
          </a:xfrm>
          <a:prstGeom prst="rect">
            <a:avLst/>
          </a:prstGeom>
          <a:noFill/>
          <a:ln>
            <a:noFill/>
          </a:ln>
        </p:spPr>
        <p:txBody>
          <a:bodyPr vert="horz" wrap="square" lIns="0" tIns="0" rIns="0" bIns="0" rtlCol="0" anchor="t"/>
          <a:lstStyle/>
          <a:p>
            <a:pPr algn="ctr">
              <a:lnSpc>
                <a:spcPct val="140000"/>
              </a:lnSpc>
            </a:pPr>
            <a:r>
              <a:rPr kumimoji="1" lang="en-US" altLang="zh-CN" sz="96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费用包括营业成本、销售费用、管理费用、财务费用和非经常性损益等，营业成本是企业为生产产品或提供劳务而发生的直接成本；销售费用是企业在销售商品或提供劳务过程中发生的各项费用；管理费用是企业为组织和管理生产经营活动而发生的各项费用；财务费用是企业为筹集生产经营所需资金等而发生的各项费用；非经常性损益是企业非日常经营活动产生的损益，如资产处置收益、债务重组损益等。
核心指标净利率=净利润÷营业收入，反映企业净利润与营业收入的比例关系，净利率越高，说明企业盈利能力越强。</a:t>
            </a:r>
            <a:endParaRPr kumimoji="1" lang="zh-CN" altLang="en-US"/>
          </a:p>
        </p:txBody>
      </p:sp>
      <p:sp>
        <p:nvSpPr>
          <p:cNvPr id="14" name="标题 1"/>
          <p:cNvSpPr txBox="1"/>
          <p:nvPr/>
        </p:nvSpPr>
        <p:spPr>
          <a:xfrm>
            <a:off x="4417041" y="3538938"/>
            <a:ext cx="3345218" cy="720000"/>
          </a:xfrm>
          <a:prstGeom prst="rect">
            <a:avLst/>
          </a:prstGeom>
          <a:noFill/>
          <a:ln>
            <a:noFill/>
          </a:ln>
        </p:spPr>
        <p:txBody>
          <a:bodyPr vert="horz" wrap="square" lIns="0" tIns="0" rIns="0" bIns="0" rtlCol="0" anchor="ctr"/>
          <a:lstStyle/>
          <a:p>
            <a:pPr algn="ctr">
              <a:lnSpc>
                <a:spcPct val="120000"/>
              </a:lnSpc>
            </a:pPr>
            <a:r>
              <a:rPr kumimoji="1" lang="en-US" altLang="zh-CN" sz="16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费用匹配分析</a:t>
            </a:r>
            <a:endParaRPr kumimoji="1" lang="zh-CN" altLang="en-US"/>
          </a:p>
        </p:txBody>
      </p:sp>
      <p:sp>
        <p:nvSpPr>
          <p:cNvPr id="15" name="标题 1"/>
          <p:cNvSpPr txBox="1"/>
          <p:nvPr/>
        </p:nvSpPr>
        <p:spPr>
          <a:xfrm>
            <a:off x="5759609" y="2932052"/>
            <a:ext cx="660082" cy="209550"/>
          </a:xfrm>
          <a:custGeom>
            <a:avLst/>
            <a:gdLst>
              <a:gd name="T0" fmla="*/ 182 w 189"/>
              <a:gd name="T1" fmla="*/ 1 h 60"/>
              <a:gd name="T2" fmla="*/ 179 w 189"/>
              <a:gd name="T3" fmla="*/ 2 h 60"/>
              <a:gd name="T4" fmla="*/ 109 w 189"/>
              <a:gd name="T5" fmla="*/ 43 h 60"/>
              <a:gd name="T6" fmla="*/ 81 w 189"/>
              <a:gd name="T7" fmla="*/ 43 h 60"/>
              <a:gd name="T8" fmla="*/ 10 w 189"/>
              <a:gd name="T9" fmla="*/ 2 h 60"/>
              <a:gd name="T10" fmla="*/ 2 w 189"/>
              <a:gd name="T11" fmla="*/ 4 h 60"/>
              <a:gd name="T12" fmla="*/ 4 w 189"/>
              <a:gd name="T13" fmla="*/ 12 h 60"/>
              <a:gd name="T14" fmla="*/ 75 w 189"/>
              <a:gd name="T15" fmla="*/ 53 h 60"/>
              <a:gd name="T16" fmla="*/ 115 w 189"/>
              <a:gd name="T17" fmla="*/ 53 h 60"/>
              <a:gd name="T18" fmla="*/ 185 w 189"/>
              <a:gd name="T19" fmla="*/ 12 h 60"/>
              <a:gd name="T20" fmla="*/ 188 w 189"/>
              <a:gd name="T21" fmla="*/ 4 h 60"/>
              <a:gd name="T22" fmla="*/ 182 w 189"/>
              <a:gd name="T23" fmla="*/ 1 h 60"/>
            </a:gdLst>
            <a:ahLst/>
            <a:cxnLst/>
            <a:rect l="0" t="0" r="r" b="b"/>
            <a:pathLst>
              <a:path w="189" h="60">
                <a:moveTo>
                  <a:pt x="182" y="1"/>
                </a:moveTo>
                <a:cubicBezTo>
                  <a:pt x="181" y="1"/>
                  <a:pt x="180" y="2"/>
                  <a:pt x="179" y="2"/>
                </a:cubicBezTo>
                <a:cubicBezTo>
                  <a:pt x="109" y="43"/>
                  <a:pt x="109" y="43"/>
                  <a:pt x="109" y="43"/>
                </a:cubicBezTo>
                <a:cubicBezTo>
                  <a:pt x="100" y="48"/>
                  <a:pt x="89" y="48"/>
                  <a:pt x="81" y="43"/>
                </a:cubicBezTo>
                <a:cubicBezTo>
                  <a:pt x="10" y="2"/>
                  <a:pt x="10" y="2"/>
                  <a:pt x="10" y="2"/>
                </a:cubicBezTo>
                <a:cubicBezTo>
                  <a:pt x="7" y="0"/>
                  <a:pt x="3" y="1"/>
                  <a:pt x="2" y="4"/>
                </a:cubicBezTo>
                <a:cubicBezTo>
                  <a:pt x="0" y="7"/>
                  <a:pt x="1" y="11"/>
                  <a:pt x="4" y="12"/>
                </a:cubicBezTo>
                <a:cubicBezTo>
                  <a:pt x="75" y="53"/>
                  <a:pt x="75" y="53"/>
                  <a:pt x="75" y="53"/>
                </a:cubicBezTo>
                <a:cubicBezTo>
                  <a:pt x="87" y="60"/>
                  <a:pt x="102" y="60"/>
                  <a:pt x="115" y="53"/>
                </a:cubicBezTo>
                <a:cubicBezTo>
                  <a:pt x="185" y="12"/>
                  <a:pt x="185" y="12"/>
                  <a:pt x="185" y="12"/>
                </a:cubicBezTo>
                <a:cubicBezTo>
                  <a:pt x="188" y="11"/>
                  <a:pt x="189" y="7"/>
                  <a:pt x="188" y="4"/>
                </a:cubicBezTo>
                <a:cubicBezTo>
                  <a:pt x="186" y="2"/>
                  <a:pt x="184" y="1"/>
                  <a:pt x="182" y="1"/>
                </a:cubicBezTo>
                <a:close/>
              </a:path>
            </a:pathLst>
          </a:custGeom>
          <a:solidFill>
            <a:schemeClr val="accent2">
              <a:lumMod val="40000"/>
              <a:lumOff val="60000"/>
            </a:schemeClr>
          </a:solidFill>
          <a:ln cap="sq">
            <a:noFill/>
          </a:ln>
        </p:spPr>
        <p:txBody>
          <a:bodyPr vert="horz" wrap="square" lIns="91440" tIns="45720" rIns="91440" bIns="45720" rtlCol="0" anchor="t"/>
          <a:lstStyle/>
          <a:p>
            <a:pPr algn="l">
              <a:lnSpc>
                <a:spcPct val="110000"/>
              </a:lnSpc>
            </a:pPr>
            <a:endParaRPr kumimoji="1" lang="zh-CN" altLang="en-US"/>
          </a:p>
        </p:txBody>
      </p:sp>
      <p:sp>
        <p:nvSpPr>
          <p:cNvPr id="16" name="标题 1"/>
          <p:cNvSpPr txBox="1"/>
          <p:nvPr/>
        </p:nvSpPr>
        <p:spPr>
          <a:xfrm>
            <a:off x="5759609" y="3092707"/>
            <a:ext cx="660082" cy="209550"/>
          </a:xfrm>
          <a:custGeom>
            <a:avLst/>
            <a:gdLst>
              <a:gd name="T0" fmla="*/ 182 w 189"/>
              <a:gd name="T1" fmla="*/ 1 h 60"/>
              <a:gd name="T2" fmla="*/ 179 w 189"/>
              <a:gd name="T3" fmla="*/ 1 h 60"/>
              <a:gd name="T4" fmla="*/ 109 w 189"/>
              <a:gd name="T5" fmla="*/ 42 h 60"/>
              <a:gd name="T6" fmla="*/ 81 w 189"/>
              <a:gd name="T7" fmla="*/ 42 h 60"/>
              <a:gd name="T8" fmla="*/ 10 w 189"/>
              <a:gd name="T9" fmla="*/ 1 h 60"/>
              <a:gd name="T10" fmla="*/ 2 w 189"/>
              <a:gd name="T11" fmla="*/ 4 h 60"/>
              <a:gd name="T12" fmla="*/ 4 w 189"/>
              <a:gd name="T13" fmla="*/ 12 h 60"/>
              <a:gd name="T14" fmla="*/ 75 w 189"/>
              <a:gd name="T15" fmla="*/ 53 h 60"/>
              <a:gd name="T16" fmla="*/ 115 w 189"/>
              <a:gd name="T17" fmla="*/ 53 h 60"/>
              <a:gd name="T18" fmla="*/ 185 w 189"/>
              <a:gd name="T19" fmla="*/ 12 h 60"/>
              <a:gd name="T20" fmla="*/ 188 w 189"/>
              <a:gd name="T21" fmla="*/ 4 h 60"/>
              <a:gd name="T22" fmla="*/ 182 w 189"/>
              <a:gd name="T23" fmla="*/ 1 h 60"/>
            </a:gdLst>
            <a:ahLst/>
            <a:cxnLst/>
            <a:rect l="0" t="0" r="r" b="b"/>
            <a:pathLst>
              <a:path w="189" h="60">
                <a:moveTo>
                  <a:pt x="182" y="1"/>
                </a:moveTo>
                <a:cubicBezTo>
                  <a:pt x="181" y="1"/>
                  <a:pt x="180" y="1"/>
                  <a:pt x="179" y="1"/>
                </a:cubicBezTo>
                <a:cubicBezTo>
                  <a:pt x="109" y="42"/>
                  <a:pt x="109" y="42"/>
                  <a:pt x="109" y="42"/>
                </a:cubicBezTo>
                <a:cubicBezTo>
                  <a:pt x="100" y="47"/>
                  <a:pt x="89" y="47"/>
                  <a:pt x="81" y="42"/>
                </a:cubicBezTo>
                <a:cubicBezTo>
                  <a:pt x="10" y="1"/>
                  <a:pt x="10" y="1"/>
                  <a:pt x="10" y="1"/>
                </a:cubicBezTo>
                <a:cubicBezTo>
                  <a:pt x="7" y="0"/>
                  <a:pt x="3" y="1"/>
                  <a:pt x="2" y="4"/>
                </a:cubicBezTo>
                <a:cubicBezTo>
                  <a:pt x="0" y="7"/>
                  <a:pt x="1" y="10"/>
                  <a:pt x="4" y="12"/>
                </a:cubicBezTo>
                <a:cubicBezTo>
                  <a:pt x="75" y="53"/>
                  <a:pt x="75" y="53"/>
                  <a:pt x="75" y="53"/>
                </a:cubicBezTo>
                <a:cubicBezTo>
                  <a:pt x="87" y="60"/>
                  <a:pt x="102" y="60"/>
                  <a:pt x="115" y="53"/>
                </a:cubicBezTo>
                <a:cubicBezTo>
                  <a:pt x="185" y="12"/>
                  <a:pt x="185" y="12"/>
                  <a:pt x="185" y="12"/>
                </a:cubicBezTo>
                <a:cubicBezTo>
                  <a:pt x="188" y="10"/>
                  <a:pt x="189" y="7"/>
                  <a:pt x="188" y="4"/>
                </a:cubicBezTo>
                <a:cubicBezTo>
                  <a:pt x="186" y="2"/>
                  <a:pt x="184" y="1"/>
                  <a:pt x="182" y="1"/>
                </a:cubicBezTo>
                <a:close/>
              </a:path>
            </a:pathLst>
          </a:custGeom>
          <a:solidFill>
            <a:schemeClr val="accent2">
              <a:lumMod val="20000"/>
              <a:lumOff val="80000"/>
            </a:schemeClr>
          </a:solidFill>
          <a:ln cap="sq">
            <a:noFill/>
          </a:ln>
        </p:spPr>
        <p:txBody>
          <a:bodyPr vert="horz" wrap="square" lIns="91440" tIns="45720" rIns="91440" bIns="45720" rtlCol="0" anchor="t"/>
          <a:lstStyle/>
          <a:p>
            <a:pPr algn="l">
              <a:lnSpc>
                <a:spcPct val="110000"/>
              </a:lnSpc>
            </a:pPr>
            <a:endParaRPr kumimoji="1" lang="zh-CN" altLang="en-US"/>
          </a:p>
        </p:txBody>
      </p:sp>
      <p:sp>
        <p:nvSpPr>
          <p:cNvPr id="17" name="标题 1"/>
          <p:cNvSpPr txBox="1"/>
          <p:nvPr/>
        </p:nvSpPr>
        <p:spPr>
          <a:xfrm>
            <a:off x="5759609" y="3249869"/>
            <a:ext cx="660082" cy="209550"/>
          </a:xfrm>
          <a:custGeom>
            <a:avLst/>
            <a:gdLst>
              <a:gd name="T0" fmla="*/ 182 w 189"/>
              <a:gd name="T1" fmla="*/ 1 h 60"/>
              <a:gd name="T2" fmla="*/ 179 w 189"/>
              <a:gd name="T3" fmla="*/ 2 h 60"/>
              <a:gd name="T4" fmla="*/ 109 w 189"/>
              <a:gd name="T5" fmla="*/ 43 h 60"/>
              <a:gd name="T6" fmla="*/ 81 w 189"/>
              <a:gd name="T7" fmla="*/ 43 h 60"/>
              <a:gd name="T8" fmla="*/ 10 w 189"/>
              <a:gd name="T9" fmla="*/ 2 h 60"/>
              <a:gd name="T10" fmla="*/ 2 w 189"/>
              <a:gd name="T11" fmla="*/ 4 h 60"/>
              <a:gd name="T12" fmla="*/ 4 w 189"/>
              <a:gd name="T13" fmla="*/ 12 h 60"/>
              <a:gd name="T14" fmla="*/ 75 w 189"/>
              <a:gd name="T15" fmla="*/ 53 h 60"/>
              <a:gd name="T16" fmla="*/ 115 w 189"/>
              <a:gd name="T17" fmla="*/ 53 h 60"/>
              <a:gd name="T18" fmla="*/ 185 w 189"/>
              <a:gd name="T19" fmla="*/ 12 h 60"/>
              <a:gd name="T20" fmla="*/ 188 w 189"/>
              <a:gd name="T21" fmla="*/ 4 h 60"/>
              <a:gd name="T22" fmla="*/ 182 w 189"/>
              <a:gd name="T23" fmla="*/ 1 h 60"/>
            </a:gdLst>
            <a:ahLst/>
            <a:cxnLst/>
            <a:rect l="0" t="0" r="r" b="b"/>
            <a:pathLst>
              <a:path w="189" h="60">
                <a:moveTo>
                  <a:pt x="182" y="1"/>
                </a:moveTo>
                <a:cubicBezTo>
                  <a:pt x="181" y="1"/>
                  <a:pt x="180" y="1"/>
                  <a:pt x="179" y="2"/>
                </a:cubicBezTo>
                <a:cubicBezTo>
                  <a:pt x="109" y="43"/>
                  <a:pt x="109" y="43"/>
                  <a:pt x="109" y="43"/>
                </a:cubicBezTo>
                <a:cubicBezTo>
                  <a:pt x="100" y="48"/>
                  <a:pt x="89" y="48"/>
                  <a:pt x="81" y="43"/>
                </a:cubicBezTo>
                <a:cubicBezTo>
                  <a:pt x="10" y="2"/>
                  <a:pt x="10" y="2"/>
                  <a:pt x="10" y="2"/>
                </a:cubicBezTo>
                <a:cubicBezTo>
                  <a:pt x="7" y="0"/>
                  <a:pt x="3" y="1"/>
                  <a:pt x="2" y="4"/>
                </a:cubicBezTo>
                <a:cubicBezTo>
                  <a:pt x="0" y="7"/>
                  <a:pt x="1" y="11"/>
                  <a:pt x="4" y="12"/>
                </a:cubicBezTo>
                <a:cubicBezTo>
                  <a:pt x="75" y="53"/>
                  <a:pt x="75" y="53"/>
                  <a:pt x="75" y="53"/>
                </a:cubicBezTo>
                <a:cubicBezTo>
                  <a:pt x="87" y="60"/>
                  <a:pt x="102" y="60"/>
                  <a:pt x="115" y="53"/>
                </a:cubicBezTo>
                <a:cubicBezTo>
                  <a:pt x="185" y="12"/>
                  <a:pt x="185" y="12"/>
                  <a:pt x="185" y="12"/>
                </a:cubicBezTo>
                <a:cubicBezTo>
                  <a:pt x="188" y="11"/>
                  <a:pt x="189" y="7"/>
                  <a:pt x="188" y="4"/>
                </a:cubicBezTo>
                <a:cubicBezTo>
                  <a:pt x="186" y="2"/>
                  <a:pt x="184" y="1"/>
                  <a:pt x="182" y="1"/>
                </a:cubicBezTo>
                <a:close/>
              </a:path>
            </a:pathLst>
          </a:custGeom>
          <a:solidFill>
            <a:schemeClr val="accent2">
              <a:lumMod val="20000"/>
              <a:lumOff val="80000"/>
              <a:alpha val="60000"/>
            </a:schemeClr>
          </a:solidFill>
          <a:ln cap="sq">
            <a:noFill/>
          </a:ln>
        </p:spPr>
        <p:txBody>
          <a:bodyPr vert="horz" wrap="square" lIns="91440" tIns="45720" rIns="91440" bIns="45720" rtlCol="0" anchor="t"/>
          <a:lstStyle/>
          <a:p>
            <a:pPr algn="l">
              <a:lnSpc>
                <a:spcPct val="110000"/>
              </a:lnSpc>
            </a:pPr>
            <a:endParaRPr kumimoji="1" lang="zh-CN" altLang="en-US"/>
          </a:p>
        </p:txBody>
      </p:sp>
      <p:sp>
        <p:nvSpPr>
          <p:cNvPr id="18" name="标题 1"/>
          <p:cNvSpPr txBox="1"/>
          <p:nvPr/>
        </p:nvSpPr>
        <p:spPr>
          <a:xfrm>
            <a:off x="5877242" y="1868663"/>
            <a:ext cx="424816" cy="424816"/>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79 h 720001"/>
              <a:gd name="connsiteX5" fmla="*/ 507383 w 720001"/>
              <a:gd name="connsiteY5" fmla="*/ 72694 h 720001"/>
              <a:gd name="connsiteX6" fmla="*/ 457070 w 720001"/>
              <a:gd name="connsiteY6" fmla="*/ 57166 h 720001"/>
              <a:gd name="connsiteX7" fmla="*/ 307952 w 720001"/>
              <a:gd name="connsiteY7" fmla="*/ 56386 h 720001"/>
              <a:gd name="connsiteX8" fmla="*/ 240115 w 720001"/>
              <a:gd name="connsiteY8" fmla="*/ 76251 h 720001"/>
              <a:gd name="connsiteX9" fmla="*/ 142092 w 720001"/>
              <a:gd name="connsiteY9" fmla="*/ 142179 h 720001"/>
              <a:gd name="connsiteX10" fmla="*/ 76077 w 720001"/>
              <a:gd name="connsiteY10" fmla="*/ 240116 h 720001"/>
              <a:gd name="connsiteX11" fmla="*/ 51874 w 720001"/>
              <a:gd name="connsiteY11" fmla="*/ 360000 h 720001"/>
              <a:gd name="connsiteX12" fmla="*/ 76077 w 720001"/>
              <a:gd name="connsiteY12" fmla="*/ 479885 h 720001"/>
              <a:gd name="connsiteX13" fmla="*/ 142092 w 720001"/>
              <a:gd name="connsiteY13" fmla="*/ 577822 h 720001"/>
              <a:gd name="connsiteX14" fmla="*/ 240029 w 720001"/>
              <a:gd name="connsiteY14" fmla="*/ 643837 h 720001"/>
              <a:gd name="connsiteX15" fmla="*/ 359913 w 720001"/>
              <a:gd name="connsiteY15" fmla="*/ 668039 h 720001"/>
              <a:gd name="connsiteX16" fmla="*/ 479798 w 720001"/>
              <a:gd name="connsiteY16" fmla="*/ 643837 h 720001"/>
              <a:gd name="connsiteX17" fmla="*/ 577735 w 720001"/>
              <a:gd name="connsiteY17" fmla="*/ 577822 h 720001"/>
              <a:gd name="connsiteX18" fmla="*/ 643750 w 720001"/>
              <a:gd name="connsiteY18" fmla="*/ 479885 h 720001"/>
              <a:gd name="connsiteX19" fmla="*/ 663615 w 720001"/>
              <a:gd name="connsiteY19" fmla="*/ 412049 h 720001"/>
              <a:gd name="connsiteX20" fmla="*/ 360000 w 720001"/>
              <a:gd name="connsiteY20" fmla="*/ 412049 h 720001"/>
              <a:gd name="connsiteX21" fmla="*/ 307952 w 720001"/>
              <a:gd name="connsiteY21" fmla="*/ 360000 h 720001"/>
              <a:gd name="connsiteX22" fmla="*/ 405022 w 720001"/>
              <a:gd name="connsiteY22" fmla="*/ 0 h 720001"/>
              <a:gd name="connsiteX23" fmla="*/ 720001 w 720001"/>
              <a:gd name="connsiteY23" fmla="*/ 314979 h 720001"/>
              <a:gd name="connsiteX24" fmla="*/ 405022 w 720001"/>
              <a:gd name="connsiteY24" fmla="*/ 314979 h 720001"/>
              <a:gd name="connsiteX25" fmla="*/ 360000 w 720001"/>
              <a:gd name="connsiteY25" fmla="*/ 0 h 720001"/>
              <a:gd name="connsiteX26" fmla="*/ 360000 w 720001"/>
              <a:gd name="connsiteY26" fmla="*/ 360000 h 720001"/>
              <a:gd name="connsiteX27" fmla="*/ 720001 w 720001"/>
              <a:gd name="connsiteY27" fmla="*/ 360000 h 720001"/>
              <a:gd name="connsiteX28" fmla="*/ 360000 w 720001"/>
              <a:gd name="connsiteY28" fmla="*/ 720001 h 720001"/>
              <a:gd name="connsiteX29" fmla="*/ 0 w 720001"/>
              <a:gd name="connsiteY29" fmla="*/ 360000 h 720001"/>
              <a:gd name="connsiteX30" fmla="*/ 360000 w 720001"/>
              <a:gd name="connsiteY30"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79"/>
                </a:cubicBezTo>
                <a:cubicBezTo>
                  <a:pt x="566806" y="104877"/>
                  <a:pt x="538699" y="85966"/>
                  <a:pt x="507383" y="72694"/>
                </a:cubicBezTo>
                <a:cubicBezTo>
                  <a:pt x="491075" y="65755"/>
                  <a:pt x="474246" y="60636"/>
                  <a:pt x="457070" y="57166"/>
                </a:cubicBezTo>
                <a:close/>
                <a:moveTo>
                  <a:pt x="307952" y="56386"/>
                </a:moveTo>
                <a:cubicBezTo>
                  <a:pt x="284703" y="60376"/>
                  <a:pt x="262062" y="66969"/>
                  <a:pt x="240115" y="76251"/>
                </a:cubicBezTo>
                <a:cubicBezTo>
                  <a:pt x="203508" y="91778"/>
                  <a:pt x="170544" y="113986"/>
                  <a:pt x="142092" y="142179"/>
                </a:cubicBezTo>
                <a:cubicBezTo>
                  <a:pt x="113812" y="170545"/>
                  <a:pt x="91605" y="203422"/>
                  <a:pt x="76077" y="240116"/>
                </a:cubicBezTo>
                <a:cubicBezTo>
                  <a:pt x="60029" y="278111"/>
                  <a:pt x="51874" y="318362"/>
                  <a:pt x="51874" y="360000"/>
                </a:cubicBezTo>
                <a:cubicBezTo>
                  <a:pt x="51874" y="401639"/>
                  <a:pt x="60029" y="441976"/>
                  <a:pt x="76077" y="479885"/>
                </a:cubicBezTo>
                <a:cubicBezTo>
                  <a:pt x="91605" y="516579"/>
                  <a:pt x="113812" y="549543"/>
                  <a:pt x="142092" y="577822"/>
                </a:cubicBezTo>
                <a:cubicBezTo>
                  <a:pt x="170458" y="606102"/>
                  <a:pt x="203335" y="628309"/>
                  <a:pt x="240029" y="643837"/>
                </a:cubicBezTo>
                <a:cubicBezTo>
                  <a:pt x="278024" y="659885"/>
                  <a:pt x="318275" y="668039"/>
                  <a:pt x="359913" y="668039"/>
                </a:cubicBezTo>
                <a:cubicBezTo>
                  <a:pt x="401552" y="668039"/>
                  <a:pt x="441890" y="659885"/>
                  <a:pt x="479798" y="643837"/>
                </a:cubicBezTo>
                <a:cubicBezTo>
                  <a:pt x="516492" y="628309"/>
                  <a:pt x="549456" y="606102"/>
                  <a:pt x="577735" y="577822"/>
                </a:cubicBezTo>
                <a:cubicBezTo>
                  <a:pt x="606015" y="549456"/>
                  <a:pt x="628222" y="516579"/>
                  <a:pt x="643750" y="479885"/>
                </a:cubicBezTo>
                <a:cubicBezTo>
                  <a:pt x="653032" y="457938"/>
                  <a:pt x="659625" y="435297"/>
                  <a:pt x="663615" y="412049"/>
                </a:cubicBezTo>
                <a:lnTo>
                  <a:pt x="360000" y="412049"/>
                </a:lnTo>
                <a:cubicBezTo>
                  <a:pt x="331287" y="412049"/>
                  <a:pt x="307952" y="388714"/>
                  <a:pt x="307952" y="360000"/>
                </a:cubicBezTo>
                <a:close/>
                <a:moveTo>
                  <a:pt x="405022" y="0"/>
                </a:moveTo>
                <a:cubicBezTo>
                  <a:pt x="578950" y="0"/>
                  <a:pt x="720001" y="141051"/>
                  <a:pt x="720001" y="314979"/>
                </a:cubicBezTo>
                <a:lnTo>
                  <a:pt x="405022" y="314979"/>
                </a:lnTo>
                <a:close/>
                <a:moveTo>
                  <a:pt x="360000" y="0"/>
                </a:moveTo>
                <a:lnTo>
                  <a:pt x="360000" y="360000"/>
                </a:lnTo>
                <a:lnTo>
                  <a:pt x="720001" y="360000"/>
                </a:lnTo>
                <a:cubicBezTo>
                  <a:pt x="720001" y="558825"/>
                  <a:pt x="558824" y="720001"/>
                  <a:pt x="360000" y="720001"/>
                </a:cubicBezTo>
                <a:cubicBezTo>
                  <a:pt x="161176" y="720001"/>
                  <a:pt x="0" y="558825"/>
                  <a:pt x="0" y="360000"/>
                </a:cubicBezTo>
                <a:cubicBezTo>
                  <a:pt x="0" y="161176"/>
                  <a:pt x="161176" y="0"/>
                  <a:pt x="360000" y="0"/>
                </a:cubicBezTo>
                <a:close/>
              </a:path>
            </a:pathLst>
          </a:custGeom>
          <a:solidFill>
            <a:schemeClr val="bg1"/>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19" name="标题 1"/>
          <p:cNvSpPr txBox="1"/>
          <p:nvPr/>
        </p:nvSpPr>
        <p:spPr>
          <a:xfrm>
            <a:off x="8173682" y="4267647"/>
            <a:ext cx="3345218" cy="1620000"/>
          </a:xfrm>
          <a:prstGeom prst="rect">
            <a:avLst/>
          </a:prstGeom>
          <a:noFill/>
          <a:ln>
            <a:noFill/>
          </a:ln>
        </p:spPr>
        <p:txBody>
          <a:bodyPr vert="horz" wrap="square" lIns="0" tIns="0" rIns="0" bIns="0" rtlCol="0" anchor="t"/>
          <a:lstStyle/>
          <a:p>
            <a:pPr algn="ctr">
              <a:lnSpc>
                <a:spcPct val="140000"/>
              </a:lnSpc>
            </a:pPr>
            <a:r>
              <a:rPr kumimoji="1" lang="en-US" altLang="zh-CN" sz="1205">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若营收增长但净利润下滑，需排查成本结构变化或非经常性损益干扰，如企业销售费用大幅增加，可能导致净利润下降；企业发生大额资产减值损失，也会影响净利润。
企业应加强成本控制，优化费用结构，提高盈利能力；同时，应关注非经常性损益对净利润的影响，确保净利润的真实性和可持续性。</a:t>
            </a:r>
            <a:endParaRPr kumimoji="1" lang="zh-CN" altLang="en-US"/>
          </a:p>
        </p:txBody>
      </p:sp>
      <p:sp>
        <p:nvSpPr>
          <p:cNvPr id="20" name="标题 1"/>
          <p:cNvSpPr txBox="1"/>
          <p:nvPr/>
        </p:nvSpPr>
        <p:spPr>
          <a:xfrm>
            <a:off x="8173682" y="3538938"/>
            <a:ext cx="3345218" cy="720000"/>
          </a:xfrm>
          <a:prstGeom prst="rect">
            <a:avLst/>
          </a:prstGeom>
          <a:noFill/>
          <a:ln>
            <a:noFill/>
          </a:ln>
        </p:spPr>
        <p:txBody>
          <a:bodyPr vert="horz" wrap="square" lIns="0" tIns="0" rIns="0" bIns="0" rtlCol="0" anchor="ctr"/>
          <a:lstStyle/>
          <a:p>
            <a:pPr algn="ctr">
              <a:lnSpc>
                <a:spcPct val="120000"/>
              </a:lnSpc>
            </a:pPr>
            <a:r>
              <a:rPr kumimoji="1" lang="en-US" altLang="zh-CN" sz="16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异常信号识别</a:t>
            </a:r>
            <a:endParaRPr kumimoji="1" lang="zh-CN" altLang="en-US"/>
          </a:p>
        </p:txBody>
      </p:sp>
      <p:sp>
        <p:nvSpPr>
          <p:cNvPr id="21" name="标题 1"/>
          <p:cNvSpPr txBox="1"/>
          <p:nvPr/>
        </p:nvSpPr>
        <p:spPr>
          <a:xfrm>
            <a:off x="9516250" y="2932052"/>
            <a:ext cx="660082" cy="209550"/>
          </a:xfrm>
          <a:custGeom>
            <a:avLst/>
            <a:gdLst>
              <a:gd name="T0" fmla="*/ 182 w 189"/>
              <a:gd name="T1" fmla="*/ 1 h 60"/>
              <a:gd name="T2" fmla="*/ 179 w 189"/>
              <a:gd name="T3" fmla="*/ 2 h 60"/>
              <a:gd name="T4" fmla="*/ 108 w 189"/>
              <a:gd name="T5" fmla="*/ 43 h 60"/>
              <a:gd name="T6" fmla="*/ 80 w 189"/>
              <a:gd name="T7" fmla="*/ 43 h 60"/>
              <a:gd name="T8" fmla="*/ 10 w 189"/>
              <a:gd name="T9" fmla="*/ 2 h 60"/>
              <a:gd name="T10" fmla="*/ 1 w 189"/>
              <a:gd name="T11" fmla="*/ 4 h 60"/>
              <a:gd name="T12" fmla="*/ 4 w 189"/>
              <a:gd name="T13" fmla="*/ 12 h 60"/>
              <a:gd name="T14" fmla="*/ 74 w 189"/>
              <a:gd name="T15" fmla="*/ 53 h 60"/>
              <a:gd name="T16" fmla="*/ 114 w 189"/>
              <a:gd name="T17" fmla="*/ 53 h 60"/>
              <a:gd name="T18" fmla="*/ 185 w 189"/>
              <a:gd name="T19" fmla="*/ 12 h 60"/>
              <a:gd name="T20" fmla="*/ 187 w 189"/>
              <a:gd name="T21" fmla="*/ 4 h 60"/>
              <a:gd name="T22" fmla="*/ 182 w 189"/>
              <a:gd name="T23" fmla="*/ 1 h 60"/>
            </a:gdLst>
            <a:ahLst/>
            <a:cxnLst/>
            <a:rect l="0" t="0" r="r" b="b"/>
            <a:pathLst>
              <a:path w="189" h="60">
                <a:moveTo>
                  <a:pt x="182" y="1"/>
                </a:moveTo>
                <a:cubicBezTo>
                  <a:pt x="181" y="1"/>
                  <a:pt x="180" y="2"/>
                  <a:pt x="179" y="2"/>
                </a:cubicBezTo>
                <a:cubicBezTo>
                  <a:pt x="108" y="43"/>
                  <a:pt x="108" y="43"/>
                  <a:pt x="108" y="43"/>
                </a:cubicBezTo>
                <a:cubicBezTo>
                  <a:pt x="100" y="48"/>
                  <a:pt x="89" y="48"/>
                  <a:pt x="80" y="43"/>
                </a:cubicBezTo>
                <a:cubicBezTo>
                  <a:pt x="10" y="2"/>
                  <a:pt x="10" y="2"/>
                  <a:pt x="10" y="2"/>
                </a:cubicBezTo>
                <a:cubicBezTo>
                  <a:pt x="7" y="0"/>
                  <a:pt x="3" y="1"/>
                  <a:pt x="1" y="4"/>
                </a:cubicBezTo>
                <a:cubicBezTo>
                  <a:pt x="0" y="7"/>
                  <a:pt x="1" y="11"/>
                  <a:pt x="4" y="12"/>
                </a:cubicBezTo>
                <a:cubicBezTo>
                  <a:pt x="74" y="53"/>
                  <a:pt x="74" y="53"/>
                  <a:pt x="74" y="53"/>
                </a:cubicBezTo>
                <a:cubicBezTo>
                  <a:pt x="87" y="60"/>
                  <a:pt x="102" y="60"/>
                  <a:pt x="114" y="53"/>
                </a:cubicBezTo>
                <a:cubicBezTo>
                  <a:pt x="185" y="12"/>
                  <a:pt x="185" y="12"/>
                  <a:pt x="185" y="12"/>
                </a:cubicBezTo>
                <a:cubicBezTo>
                  <a:pt x="188" y="11"/>
                  <a:pt x="189" y="7"/>
                  <a:pt x="187" y="4"/>
                </a:cubicBezTo>
                <a:cubicBezTo>
                  <a:pt x="186" y="2"/>
                  <a:pt x="184" y="1"/>
                  <a:pt x="182" y="1"/>
                </a:cubicBezTo>
                <a:close/>
              </a:path>
            </a:pathLst>
          </a:custGeom>
          <a:solidFill>
            <a:schemeClr val="accent1">
              <a:lumMod val="40000"/>
              <a:lumOff val="60000"/>
            </a:schemeClr>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22" name="标题 1"/>
          <p:cNvSpPr txBox="1"/>
          <p:nvPr/>
        </p:nvSpPr>
        <p:spPr>
          <a:xfrm>
            <a:off x="9516250" y="3092707"/>
            <a:ext cx="660082" cy="209550"/>
          </a:xfrm>
          <a:custGeom>
            <a:avLst/>
            <a:gdLst>
              <a:gd name="T0" fmla="*/ 182 w 189"/>
              <a:gd name="T1" fmla="*/ 1 h 60"/>
              <a:gd name="T2" fmla="*/ 179 w 189"/>
              <a:gd name="T3" fmla="*/ 1 h 60"/>
              <a:gd name="T4" fmla="*/ 108 w 189"/>
              <a:gd name="T5" fmla="*/ 42 h 60"/>
              <a:gd name="T6" fmla="*/ 80 w 189"/>
              <a:gd name="T7" fmla="*/ 42 h 60"/>
              <a:gd name="T8" fmla="*/ 10 w 189"/>
              <a:gd name="T9" fmla="*/ 1 h 60"/>
              <a:gd name="T10" fmla="*/ 1 w 189"/>
              <a:gd name="T11" fmla="*/ 4 h 60"/>
              <a:gd name="T12" fmla="*/ 4 w 189"/>
              <a:gd name="T13" fmla="*/ 12 h 60"/>
              <a:gd name="T14" fmla="*/ 74 w 189"/>
              <a:gd name="T15" fmla="*/ 53 h 60"/>
              <a:gd name="T16" fmla="*/ 114 w 189"/>
              <a:gd name="T17" fmla="*/ 53 h 60"/>
              <a:gd name="T18" fmla="*/ 185 w 189"/>
              <a:gd name="T19" fmla="*/ 12 h 60"/>
              <a:gd name="T20" fmla="*/ 187 w 189"/>
              <a:gd name="T21" fmla="*/ 4 h 60"/>
              <a:gd name="T22" fmla="*/ 182 w 189"/>
              <a:gd name="T23" fmla="*/ 1 h 60"/>
            </a:gdLst>
            <a:ahLst/>
            <a:cxnLst/>
            <a:rect l="0" t="0" r="r" b="b"/>
            <a:pathLst>
              <a:path w="189" h="60">
                <a:moveTo>
                  <a:pt x="182" y="1"/>
                </a:moveTo>
                <a:cubicBezTo>
                  <a:pt x="181" y="1"/>
                  <a:pt x="180" y="1"/>
                  <a:pt x="179" y="1"/>
                </a:cubicBezTo>
                <a:cubicBezTo>
                  <a:pt x="108" y="42"/>
                  <a:pt x="108" y="42"/>
                  <a:pt x="108" y="42"/>
                </a:cubicBezTo>
                <a:cubicBezTo>
                  <a:pt x="100" y="47"/>
                  <a:pt x="89" y="47"/>
                  <a:pt x="80" y="42"/>
                </a:cubicBezTo>
                <a:cubicBezTo>
                  <a:pt x="10" y="1"/>
                  <a:pt x="10" y="1"/>
                  <a:pt x="10" y="1"/>
                </a:cubicBezTo>
                <a:cubicBezTo>
                  <a:pt x="7" y="0"/>
                  <a:pt x="3" y="1"/>
                  <a:pt x="1" y="4"/>
                </a:cubicBezTo>
                <a:cubicBezTo>
                  <a:pt x="0" y="7"/>
                  <a:pt x="1" y="10"/>
                  <a:pt x="4" y="12"/>
                </a:cubicBezTo>
                <a:cubicBezTo>
                  <a:pt x="74" y="53"/>
                  <a:pt x="74" y="53"/>
                  <a:pt x="74" y="53"/>
                </a:cubicBezTo>
                <a:cubicBezTo>
                  <a:pt x="87" y="60"/>
                  <a:pt x="102" y="60"/>
                  <a:pt x="114" y="53"/>
                </a:cubicBezTo>
                <a:cubicBezTo>
                  <a:pt x="185" y="12"/>
                  <a:pt x="185" y="12"/>
                  <a:pt x="185" y="12"/>
                </a:cubicBezTo>
                <a:cubicBezTo>
                  <a:pt x="188" y="10"/>
                  <a:pt x="189" y="7"/>
                  <a:pt x="187" y="4"/>
                </a:cubicBezTo>
                <a:cubicBezTo>
                  <a:pt x="186" y="2"/>
                  <a:pt x="184" y="1"/>
                  <a:pt x="182" y="1"/>
                </a:cubicBezTo>
                <a:close/>
              </a:path>
            </a:pathLst>
          </a:custGeom>
          <a:solidFill>
            <a:schemeClr val="accent1">
              <a:lumMod val="20000"/>
              <a:lumOff val="80000"/>
            </a:schemeClr>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23" name="标题 1"/>
          <p:cNvSpPr txBox="1"/>
          <p:nvPr/>
        </p:nvSpPr>
        <p:spPr>
          <a:xfrm>
            <a:off x="9516250" y="3249869"/>
            <a:ext cx="660082" cy="209550"/>
          </a:xfrm>
          <a:custGeom>
            <a:avLst/>
            <a:gdLst>
              <a:gd name="T0" fmla="*/ 182 w 189"/>
              <a:gd name="T1" fmla="*/ 1 h 60"/>
              <a:gd name="T2" fmla="*/ 179 w 189"/>
              <a:gd name="T3" fmla="*/ 2 h 60"/>
              <a:gd name="T4" fmla="*/ 108 w 189"/>
              <a:gd name="T5" fmla="*/ 43 h 60"/>
              <a:gd name="T6" fmla="*/ 80 w 189"/>
              <a:gd name="T7" fmla="*/ 43 h 60"/>
              <a:gd name="T8" fmla="*/ 10 w 189"/>
              <a:gd name="T9" fmla="*/ 2 h 60"/>
              <a:gd name="T10" fmla="*/ 1 w 189"/>
              <a:gd name="T11" fmla="*/ 4 h 60"/>
              <a:gd name="T12" fmla="*/ 4 w 189"/>
              <a:gd name="T13" fmla="*/ 12 h 60"/>
              <a:gd name="T14" fmla="*/ 74 w 189"/>
              <a:gd name="T15" fmla="*/ 53 h 60"/>
              <a:gd name="T16" fmla="*/ 114 w 189"/>
              <a:gd name="T17" fmla="*/ 53 h 60"/>
              <a:gd name="T18" fmla="*/ 185 w 189"/>
              <a:gd name="T19" fmla="*/ 12 h 60"/>
              <a:gd name="T20" fmla="*/ 187 w 189"/>
              <a:gd name="T21" fmla="*/ 4 h 60"/>
              <a:gd name="T22" fmla="*/ 182 w 189"/>
              <a:gd name="T23" fmla="*/ 1 h 60"/>
            </a:gdLst>
            <a:ahLst/>
            <a:cxnLst/>
            <a:rect l="0" t="0" r="r" b="b"/>
            <a:pathLst>
              <a:path w="189" h="60">
                <a:moveTo>
                  <a:pt x="182" y="1"/>
                </a:moveTo>
                <a:cubicBezTo>
                  <a:pt x="181" y="1"/>
                  <a:pt x="180" y="1"/>
                  <a:pt x="179" y="2"/>
                </a:cubicBezTo>
                <a:cubicBezTo>
                  <a:pt x="108" y="43"/>
                  <a:pt x="108" y="43"/>
                  <a:pt x="108" y="43"/>
                </a:cubicBezTo>
                <a:cubicBezTo>
                  <a:pt x="100" y="48"/>
                  <a:pt x="89" y="48"/>
                  <a:pt x="80" y="43"/>
                </a:cubicBezTo>
                <a:cubicBezTo>
                  <a:pt x="10" y="2"/>
                  <a:pt x="10" y="2"/>
                  <a:pt x="10" y="2"/>
                </a:cubicBezTo>
                <a:cubicBezTo>
                  <a:pt x="7" y="0"/>
                  <a:pt x="3" y="1"/>
                  <a:pt x="1" y="4"/>
                </a:cubicBezTo>
                <a:cubicBezTo>
                  <a:pt x="0" y="7"/>
                  <a:pt x="1" y="11"/>
                  <a:pt x="4" y="12"/>
                </a:cubicBezTo>
                <a:cubicBezTo>
                  <a:pt x="74" y="53"/>
                  <a:pt x="74" y="53"/>
                  <a:pt x="74" y="53"/>
                </a:cubicBezTo>
                <a:cubicBezTo>
                  <a:pt x="87" y="60"/>
                  <a:pt x="102" y="60"/>
                  <a:pt x="114" y="53"/>
                </a:cubicBezTo>
                <a:cubicBezTo>
                  <a:pt x="185" y="12"/>
                  <a:pt x="185" y="12"/>
                  <a:pt x="185" y="12"/>
                </a:cubicBezTo>
                <a:cubicBezTo>
                  <a:pt x="188" y="11"/>
                  <a:pt x="189" y="7"/>
                  <a:pt x="187" y="4"/>
                </a:cubicBezTo>
                <a:cubicBezTo>
                  <a:pt x="186" y="2"/>
                  <a:pt x="184" y="1"/>
                  <a:pt x="182" y="1"/>
                </a:cubicBezTo>
                <a:close/>
              </a:path>
            </a:pathLst>
          </a:custGeom>
          <a:solidFill>
            <a:schemeClr val="accent1">
              <a:lumMod val="20000"/>
              <a:lumOff val="80000"/>
              <a:alpha val="50000"/>
            </a:schemeClr>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24" name="标题 1"/>
          <p:cNvSpPr txBox="1"/>
          <p:nvPr/>
        </p:nvSpPr>
        <p:spPr>
          <a:xfrm>
            <a:off x="9664148" y="1866073"/>
            <a:ext cx="364286" cy="416026"/>
          </a:xfrm>
          <a:custGeom>
            <a:avLst/>
            <a:gdLst>
              <a:gd name="connsiteX0" fmla="*/ 1449958 w 1449958"/>
              <a:gd name="connsiteY0" fmla="*/ 669913 h 1655898"/>
              <a:gd name="connsiteX1" fmla="*/ 1449586 w 1449958"/>
              <a:gd name="connsiteY1" fmla="*/ 666192 h 1655898"/>
              <a:gd name="connsiteX2" fmla="*/ 1449586 w 1449958"/>
              <a:gd name="connsiteY2" fmla="*/ 665634 h 1655898"/>
              <a:gd name="connsiteX3" fmla="*/ 1448098 w 1449958"/>
              <a:gd name="connsiteY3" fmla="*/ 658006 h 1655898"/>
              <a:gd name="connsiteX4" fmla="*/ 1445307 w 1449958"/>
              <a:gd name="connsiteY4" fmla="*/ 650379 h 1655898"/>
              <a:gd name="connsiteX5" fmla="*/ 1443633 w 1449958"/>
              <a:gd name="connsiteY5" fmla="*/ 646844 h 1655898"/>
              <a:gd name="connsiteX6" fmla="*/ 1441772 w 1449958"/>
              <a:gd name="connsiteY6" fmla="*/ 643496 h 1655898"/>
              <a:gd name="connsiteX7" fmla="*/ 1441400 w 1449958"/>
              <a:gd name="connsiteY7" fmla="*/ 643124 h 1655898"/>
              <a:gd name="connsiteX8" fmla="*/ 1439354 w 1449958"/>
              <a:gd name="connsiteY8" fmla="*/ 640147 h 1655898"/>
              <a:gd name="connsiteX9" fmla="*/ 1439168 w 1449958"/>
              <a:gd name="connsiteY9" fmla="*/ 639775 h 1655898"/>
              <a:gd name="connsiteX10" fmla="*/ 1436936 w 1449958"/>
              <a:gd name="connsiteY10" fmla="*/ 636798 h 1655898"/>
              <a:gd name="connsiteX11" fmla="*/ 1436378 w 1449958"/>
              <a:gd name="connsiteY11" fmla="*/ 636240 h 1655898"/>
              <a:gd name="connsiteX12" fmla="*/ 1433773 w 1449958"/>
              <a:gd name="connsiteY12" fmla="*/ 633450 h 1655898"/>
              <a:gd name="connsiteX13" fmla="*/ 816136 w 1449958"/>
              <a:gd name="connsiteY13" fmla="*/ 15813 h 1655898"/>
              <a:gd name="connsiteX14" fmla="*/ 813346 w 1449958"/>
              <a:gd name="connsiteY14" fmla="*/ 13208 h 1655898"/>
              <a:gd name="connsiteX15" fmla="*/ 812788 w 1449958"/>
              <a:gd name="connsiteY15" fmla="*/ 12650 h 1655898"/>
              <a:gd name="connsiteX16" fmla="*/ 809997 w 1449958"/>
              <a:gd name="connsiteY16" fmla="*/ 10418 h 1655898"/>
              <a:gd name="connsiteX17" fmla="*/ 809625 w 1449958"/>
              <a:gd name="connsiteY17" fmla="*/ 10232 h 1655898"/>
              <a:gd name="connsiteX18" fmla="*/ 806834 w 1449958"/>
              <a:gd name="connsiteY18" fmla="*/ 8372 h 1655898"/>
              <a:gd name="connsiteX19" fmla="*/ 806276 w 1449958"/>
              <a:gd name="connsiteY19" fmla="*/ 8000 h 1655898"/>
              <a:gd name="connsiteX20" fmla="*/ 802928 w 1449958"/>
              <a:gd name="connsiteY20" fmla="*/ 6139 h 1655898"/>
              <a:gd name="connsiteX21" fmla="*/ 802742 w 1449958"/>
              <a:gd name="connsiteY21" fmla="*/ 6139 h 1655898"/>
              <a:gd name="connsiteX22" fmla="*/ 799207 w 1449958"/>
              <a:gd name="connsiteY22" fmla="*/ 4465 h 1655898"/>
              <a:gd name="connsiteX23" fmla="*/ 799021 w 1449958"/>
              <a:gd name="connsiteY23" fmla="*/ 4465 h 1655898"/>
              <a:gd name="connsiteX24" fmla="*/ 791580 w 1449958"/>
              <a:gd name="connsiteY24" fmla="*/ 1860 h 1655898"/>
              <a:gd name="connsiteX25" fmla="*/ 791394 w 1449958"/>
              <a:gd name="connsiteY25" fmla="*/ 1860 h 1655898"/>
              <a:gd name="connsiteX26" fmla="*/ 783766 w 1449958"/>
              <a:gd name="connsiteY26" fmla="*/ 372 h 1655898"/>
              <a:gd name="connsiteX27" fmla="*/ 783022 w 1449958"/>
              <a:gd name="connsiteY27" fmla="*/ 372 h 1655898"/>
              <a:gd name="connsiteX28" fmla="*/ 779301 w 1449958"/>
              <a:gd name="connsiteY28" fmla="*/ 0 h 1655898"/>
              <a:gd name="connsiteX29" fmla="*/ 261751 w 1449958"/>
              <a:gd name="connsiteY29" fmla="*/ 0 h 1655898"/>
              <a:gd name="connsiteX30" fmla="*/ 0 w 1449958"/>
              <a:gd name="connsiteY30" fmla="*/ 261751 h 1655898"/>
              <a:gd name="connsiteX31" fmla="*/ 0 w 1449958"/>
              <a:gd name="connsiteY31" fmla="*/ 1394148 h 1655898"/>
              <a:gd name="connsiteX32" fmla="*/ 261751 w 1449958"/>
              <a:gd name="connsiteY32" fmla="*/ 1655899 h 1655898"/>
              <a:gd name="connsiteX33" fmla="*/ 1188207 w 1449958"/>
              <a:gd name="connsiteY33" fmla="*/ 1655899 h 1655898"/>
              <a:gd name="connsiteX34" fmla="*/ 1449958 w 1449958"/>
              <a:gd name="connsiteY34" fmla="*/ 1394148 h 1655898"/>
              <a:gd name="connsiteX35" fmla="*/ 1449958 w 1449958"/>
              <a:gd name="connsiteY35" fmla="*/ 672889 h 1655898"/>
              <a:gd name="connsiteX36" fmla="*/ 1449958 w 1449958"/>
              <a:gd name="connsiteY36" fmla="*/ 669913 h 1655898"/>
              <a:gd name="connsiteX37" fmla="*/ 832321 w 1449958"/>
              <a:gd name="connsiteY37" fmla="*/ 466948 h 1655898"/>
              <a:gd name="connsiteX38" fmla="*/ 832321 w 1449958"/>
              <a:gd name="connsiteY38" fmla="*/ 189942 h 1655898"/>
              <a:gd name="connsiteX39" fmla="*/ 1259458 w 1449958"/>
              <a:gd name="connsiteY39" fmla="*/ 617079 h 1655898"/>
              <a:gd name="connsiteX40" fmla="*/ 982452 w 1449958"/>
              <a:gd name="connsiteY40" fmla="*/ 617079 h 1655898"/>
              <a:gd name="connsiteX41" fmla="*/ 832321 w 1449958"/>
              <a:gd name="connsiteY41" fmla="*/ 466948 h 1655898"/>
              <a:gd name="connsiteX42" fmla="*/ 1338337 w 1449958"/>
              <a:gd name="connsiteY42" fmla="*/ 1393403 h 1655898"/>
              <a:gd name="connsiteX43" fmla="*/ 1188207 w 1449958"/>
              <a:gd name="connsiteY43" fmla="*/ 1543534 h 1655898"/>
              <a:gd name="connsiteX44" fmla="*/ 261751 w 1449958"/>
              <a:gd name="connsiteY44" fmla="*/ 1543534 h 1655898"/>
              <a:gd name="connsiteX45" fmla="*/ 111621 w 1449958"/>
              <a:gd name="connsiteY45" fmla="*/ 1393403 h 1655898"/>
              <a:gd name="connsiteX46" fmla="*/ 111621 w 1449958"/>
              <a:gd name="connsiteY46" fmla="*/ 261007 h 1655898"/>
              <a:gd name="connsiteX47" fmla="*/ 261751 w 1449958"/>
              <a:gd name="connsiteY47" fmla="*/ 110877 h 1655898"/>
              <a:gd name="connsiteX48" fmla="*/ 720700 w 1449958"/>
              <a:gd name="connsiteY48" fmla="*/ 110877 h 1655898"/>
              <a:gd name="connsiteX49" fmla="*/ 720700 w 1449958"/>
              <a:gd name="connsiteY49" fmla="*/ 466948 h 1655898"/>
              <a:gd name="connsiteX50" fmla="*/ 982452 w 1449958"/>
              <a:gd name="connsiteY50" fmla="*/ 728700 h 1655898"/>
              <a:gd name="connsiteX51" fmla="*/ 1338523 w 1449958"/>
              <a:gd name="connsiteY51" fmla="*/ 728700 h 1655898"/>
              <a:gd name="connsiteX52" fmla="*/ 1338523 w 1449958"/>
              <a:gd name="connsiteY52" fmla="*/ 1393403 h 1655898"/>
            </a:gdLst>
            <a:ahLst/>
            <a:cxnLst/>
            <a:rect l="l" t="t" r="r" b="b"/>
            <a:pathLst>
              <a:path w="1449958" h="1655898">
                <a:moveTo>
                  <a:pt x="1449958" y="669913"/>
                </a:moveTo>
                <a:cubicBezTo>
                  <a:pt x="1449958" y="668610"/>
                  <a:pt x="1449772" y="667308"/>
                  <a:pt x="1449586" y="666192"/>
                </a:cubicBezTo>
                <a:lnTo>
                  <a:pt x="1449586" y="665634"/>
                </a:lnTo>
                <a:cubicBezTo>
                  <a:pt x="1449214" y="663029"/>
                  <a:pt x="1448656" y="660425"/>
                  <a:pt x="1448098" y="658006"/>
                </a:cubicBezTo>
                <a:cubicBezTo>
                  <a:pt x="1447354" y="655402"/>
                  <a:pt x="1446423" y="652797"/>
                  <a:pt x="1445307" y="650379"/>
                </a:cubicBezTo>
                <a:cubicBezTo>
                  <a:pt x="1444749" y="649077"/>
                  <a:pt x="1444191" y="647960"/>
                  <a:pt x="1443633" y="646844"/>
                </a:cubicBezTo>
                <a:cubicBezTo>
                  <a:pt x="1443075" y="645728"/>
                  <a:pt x="1442331" y="644612"/>
                  <a:pt x="1441772" y="643496"/>
                </a:cubicBezTo>
                <a:cubicBezTo>
                  <a:pt x="1441587" y="643310"/>
                  <a:pt x="1441587" y="643124"/>
                  <a:pt x="1441400" y="643124"/>
                </a:cubicBezTo>
                <a:cubicBezTo>
                  <a:pt x="1440842" y="642193"/>
                  <a:pt x="1440098" y="641077"/>
                  <a:pt x="1439354" y="640147"/>
                </a:cubicBezTo>
                <a:cubicBezTo>
                  <a:pt x="1439354" y="640147"/>
                  <a:pt x="1439168" y="639961"/>
                  <a:pt x="1439168" y="639775"/>
                </a:cubicBezTo>
                <a:cubicBezTo>
                  <a:pt x="1438424" y="638845"/>
                  <a:pt x="1437680" y="637729"/>
                  <a:pt x="1436936" y="636798"/>
                </a:cubicBezTo>
                <a:lnTo>
                  <a:pt x="1436378" y="636240"/>
                </a:lnTo>
                <a:cubicBezTo>
                  <a:pt x="1435633" y="635310"/>
                  <a:pt x="1434703" y="634380"/>
                  <a:pt x="1433773" y="633450"/>
                </a:cubicBezTo>
                <a:lnTo>
                  <a:pt x="816136" y="15813"/>
                </a:lnTo>
                <a:cubicBezTo>
                  <a:pt x="815206" y="14883"/>
                  <a:pt x="814276" y="14139"/>
                  <a:pt x="813346" y="13208"/>
                </a:cubicBezTo>
                <a:lnTo>
                  <a:pt x="812788" y="12650"/>
                </a:lnTo>
                <a:lnTo>
                  <a:pt x="809997" y="10418"/>
                </a:lnTo>
                <a:cubicBezTo>
                  <a:pt x="809811" y="10418"/>
                  <a:pt x="809811" y="10232"/>
                  <a:pt x="809625" y="10232"/>
                </a:cubicBezTo>
                <a:cubicBezTo>
                  <a:pt x="808695" y="9488"/>
                  <a:pt x="807765" y="8930"/>
                  <a:pt x="806834" y="8372"/>
                </a:cubicBezTo>
                <a:cubicBezTo>
                  <a:pt x="806649" y="8186"/>
                  <a:pt x="806462" y="8186"/>
                  <a:pt x="806276" y="8000"/>
                </a:cubicBezTo>
                <a:cubicBezTo>
                  <a:pt x="805160" y="7255"/>
                  <a:pt x="804044" y="6697"/>
                  <a:pt x="802928" y="6139"/>
                </a:cubicBezTo>
                <a:lnTo>
                  <a:pt x="802742" y="6139"/>
                </a:lnTo>
                <a:cubicBezTo>
                  <a:pt x="801626" y="5581"/>
                  <a:pt x="800509" y="5023"/>
                  <a:pt x="799207" y="4465"/>
                </a:cubicBezTo>
                <a:lnTo>
                  <a:pt x="799021" y="4465"/>
                </a:lnTo>
                <a:cubicBezTo>
                  <a:pt x="796603" y="3349"/>
                  <a:pt x="793998" y="2418"/>
                  <a:pt x="791580" y="1860"/>
                </a:cubicBezTo>
                <a:lnTo>
                  <a:pt x="791394" y="1860"/>
                </a:lnTo>
                <a:cubicBezTo>
                  <a:pt x="788975" y="1116"/>
                  <a:pt x="786371" y="744"/>
                  <a:pt x="783766" y="372"/>
                </a:cubicBezTo>
                <a:lnTo>
                  <a:pt x="783022" y="372"/>
                </a:lnTo>
                <a:cubicBezTo>
                  <a:pt x="781720" y="186"/>
                  <a:pt x="780604" y="186"/>
                  <a:pt x="779301" y="0"/>
                </a:cubicBezTo>
                <a:lnTo>
                  <a:pt x="261751" y="0"/>
                </a:lnTo>
                <a:cubicBezTo>
                  <a:pt x="117388" y="0"/>
                  <a:pt x="0" y="117388"/>
                  <a:pt x="0" y="261751"/>
                </a:cubicBezTo>
                <a:lnTo>
                  <a:pt x="0" y="1394148"/>
                </a:lnTo>
                <a:cubicBezTo>
                  <a:pt x="0" y="1538511"/>
                  <a:pt x="117388" y="1655899"/>
                  <a:pt x="261751" y="1655899"/>
                </a:cubicBezTo>
                <a:lnTo>
                  <a:pt x="1188207" y="1655899"/>
                </a:lnTo>
                <a:cubicBezTo>
                  <a:pt x="1332570" y="1655899"/>
                  <a:pt x="1449958" y="1538511"/>
                  <a:pt x="1449958" y="1394148"/>
                </a:cubicBezTo>
                <a:lnTo>
                  <a:pt x="1449958" y="672889"/>
                </a:lnTo>
                <a:lnTo>
                  <a:pt x="1449958" y="669913"/>
                </a:lnTo>
                <a:close/>
                <a:moveTo>
                  <a:pt x="832321" y="466948"/>
                </a:moveTo>
                <a:lnTo>
                  <a:pt x="832321" y="189942"/>
                </a:lnTo>
                <a:lnTo>
                  <a:pt x="1259458" y="617079"/>
                </a:lnTo>
                <a:lnTo>
                  <a:pt x="982452" y="617079"/>
                </a:lnTo>
                <a:cubicBezTo>
                  <a:pt x="899666" y="617079"/>
                  <a:pt x="832321" y="549734"/>
                  <a:pt x="832321" y="466948"/>
                </a:cubicBezTo>
                <a:close/>
                <a:moveTo>
                  <a:pt x="1338337" y="1393403"/>
                </a:moveTo>
                <a:cubicBezTo>
                  <a:pt x="1338337" y="1476189"/>
                  <a:pt x="1270992" y="1543534"/>
                  <a:pt x="1188207" y="1543534"/>
                </a:cubicBezTo>
                <a:lnTo>
                  <a:pt x="261751" y="1543534"/>
                </a:lnTo>
                <a:cubicBezTo>
                  <a:pt x="178966" y="1543534"/>
                  <a:pt x="111621" y="1476189"/>
                  <a:pt x="111621" y="1393403"/>
                </a:cubicBezTo>
                <a:lnTo>
                  <a:pt x="111621" y="261007"/>
                </a:lnTo>
                <a:cubicBezTo>
                  <a:pt x="111621" y="178222"/>
                  <a:pt x="178966" y="110877"/>
                  <a:pt x="261751" y="110877"/>
                </a:cubicBezTo>
                <a:lnTo>
                  <a:pt x="720700" y="110877"/>
                </a:lnTo>
                <a:lnTo>
                  <a:pt x="720700" y="466948"/>
                </a:lnTo>
                <a:cubicBezTo>
                  <a:pt x="720700" y="611312"/>
                  <a:pt x="838088" y="728700"/>
                  <a:pt x="982452" y="728700"/>
                </a:cubicBezTo>
                <a:lnTo>
                  <a:pt x="1338523" y="728700"/>
                </a:lnTo>
                <a:lnTo>
                  <a:pt x="1338523" y="1393403"/>
                </a:lnTo>
                <a:close/>
              </a:path>
            </a:pathLst>
          </a:custGeom>
          <a:solidFill>
            <a:schemeClr val="bg1"/>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25" name="标题 1"/>
          <p:cNvSpPr txBox="1"/>
          <p:nvPr/>
        </p:nvSpPr>
        <p:spPr>
          <a:xfrm>
            <a:off x="5530137" y="2397751"/>
            <a:ext cx="1119026" cy="486635"/>
          </a:xfrm>
          <a:custGeom>
            <a:avLst/>
            <a:gdLst>
              <a:gd name="T0" fmla="*/ 476 w 476"/>
              <a:gd name="T1" fmla="*/ 0 h 207"/>
              <a:gd name="T2" fmla="*/ 476 w 476"/>
              <a:gd name="T3" fmla="*/ 34 h 207"/>
              <a:gd name="T4" fmla="*/ 442 w 476"/>
              <a:gd name="T5" fmla="*/ 93 h 207"/>
              <a:gd name="T6" fmla="*/ 255 w 476"/>
              <a:gd name="T7" fmla="*/ 201 h 207"/>
              <a:gd name="T8" fmla="*/ 221 w 476"/>
              <a:gd name="T9" fmla="*/ 201 h 207"/>
              <a:gd name="T10" fmla="*/ 34 w 476"/>
              <a:gd name="T11" fmla="*/ 93 h 207"/>
              <a:gd name="T12" fmla="*/ 0 w 476"/>
              <a:gd name="T13" fmla="*/ 34 h 207"/>
              <a:gd name="T14" fmla="*/ 0 w 476"/>
              <a:gd name="T15" fmla="*/ 0 h 207"/>
              <a:gd name="T16" fmla="*/ 34 w 476"/>
              <a:gd name="T17" fmla="*/ 59 h 207"/>
              <a:gd name="T18" fmla="*/ 221 w 476"/>
              <a:gd name="T19" fmla="*/ 167 h 207"/>
              <a:gd name="T20" fmla="*/ 255 w 476"/>
              <a:gd name="T21" fmla="*/ 167 h 207"/>
              <a:gd name="T22" fmla="*/ 442 w 476"/>
              <a:gd name="T23" fmla="*/ 59 h 207"/>
              <a:gd name="T24" fmla="*/ 476 w 476"/>
              <a:gd name="T25" fmla="*/ 0 h 207"/>
            </a:gdLst>
            <a:ahLst/>
            <a:cxnLst/>
            <a:rect l="0" t="0" r="r" b="b"/>
            <a:pathLst>
              <a:path w="476" h="207">
                <a:moveTo>
                  <a:pt x="476" y="0"/>
                </a:moveTo>
                <a:cubicBezTo>
                  <a:pt x="476" y="34"/>
                  <a:pt x="476" y="34"/>
                  <a:pt x="476" y="34"/>
                </a:cubicBezTo>
                <a:cubicBezTo>
                  <a:pt x="476" y="58"/>
                  <a:pt x="463" y="81"/>
                  <a:pt x="442" y="93"/>
                </a:cubicBezTo>
                <a:cubicBezTo>
                  <a:pt x="255" y="201"/>
                  <a:pt x="255" y="201"/>
                  <a:pt x="255" y="201"/>
                </a:cubicBezTo>
                <a:cubicBezTo>
                  <a:pt x="244" y="207"/>
                  <a:pt x="231" y="207"/>
                  <a:pt x="221" y="201"/>
                </a:cubicBezTo>
                <a:cubicBezTo>
                  <a:pt x="34" y="93"/>
                  <a:pt x="34" y="93"/>
                  <a:pt x="34" y="93"/>
                </a:cubicBezTo>
                <a:cubicBezTo>
                  <a:pt x="13" y="81"/>
                  <a:pt x="0" y="58"/>
                  <a:pt x="0" y="34"/>
                </a:cubicBezTo>
                <a:cubicBezTo>
                  <a:pt x="0" y="0"/>
                  <a:pt x="0" y="0"/>
                  <a:pt x="0" y="0"/>
                </a:cubicBezTo>
                <a:cubicBezTo>
                  <a:pt x="0" y="24"/>
                  <a:pt x="13" y="47"/>
                  <a:pt x="34" y="59"/>
                </a:cubicBezTo>
                <a:cubicBezTo>
                  <a:pt x="221" y="167"/>
                  <a:pt x="221" y="167"/>
                  <a:pt x="221" y="167"/>
                </a:cubicBezTo>
                <a:cubicBezTo>
                  <a:pt x="231" y="173"/>
                  <a:pt x="244" y="173"/>
                  <a:pt x="255" y="167"/>
                </a:cubicBezTo>
                <a:cubicBezTo>
                  <a:pt x="442" y="59"/>
                  <a:pt x="442" y="59"/>
                  <a:pt x="442" y="59"/>
                </a:cubicBezTo>
                <a:cubicBezTo>
                  <a:pt x="463" y="47"/>
                  <a:pt x="476" y="24"/>
                  <a:pt x="476" y="0"/>
                </a:cubicBezTo>
                <a:close/>
              </a:path>
            </a:pathLst>
          </a:custGeom>
          <a:solidFill>
            <a:schemeClr val="tx1">
              <a:alpha val="15000"/>
            </a:schemeClr>
          </a:solidFill>
          <a:ln cap="sq">
            <a:noFill/>
          </a:ln>
        </p:spPr>
        <p:txBody>
          <a:bodyPr vert="horz" wrap="square" lIns="91440" tIns="45720" rIns="91440" bIns="45720" rtlCol="0" anchor="t"/>
          <a:lstStyle/>
          <a:p>
            <a:pPr algn="l">
              <a:lnSpc>
                <a:spcPct val="110000"/>
              </a:lnSpc>
            </a:pPr>
            <a:endParaRPr kumimoji="1" lang="zh-CN" altLang="en-US"/>
          </a:p>
        </p:txBody>
      </p:sp>
      <p:sp>
        <p:nvSpPr>
          <p:cNvPr id="26" name="标题 1"/>
          <p:cNvSpPr txBox="1"/>
          <p:nvPr/>
        </p:nvSpPr>
        <p:spPr>
          <a:xfrm>
            <a:off x="9286779" y="2397751"/>
            <a:ext cx="1119026" cy="486635"/>
          </a:xfrm>
          <a:custGeom>
            <a:avLst/>
            <a:gdLst>
              <a:gd name="T0" fmla="*/ 476 w 476"/>
              <a:gd name="T1" fmla="*/ 0 h 207"/>
              <a:gd name="T2" fmla="*/ 476 w 476"/>
              <a:gd name="T3" fmla="*/ 34 h 207"/>
              <a:gd name="T4" fmla="*/ 442 w 476"/>
              <a:gd name="T5" fmla="*/ 93 h 207"/>
              <a:gd name="T6" fmla="*/ 255 w 476"/>
              <a:gd name="T7" fmla="*/ 201 h 207"/>
              <a:gd name="T8" fmla="*/ 221 w 476"/>
              <a:gd name="T9" fmla="*/ 201 h 207"/>
              <a:gd name="T10" fmla="*/ 34 w 476"/>
              <a:gd name="T11" fmla="*/ 93 h 207"/>
              <a:gd name="T12" fmla="*/ 0 w 476"/>
              <a:gd name="T13" fmla="*/ 34 h 207"/>
              <a:gd name="T14" fmla="*/ 0 w 476"/>
              <a:gd name="T15" fmla="*/ 0 h 207"/>
              <a:gd name="T16" fmla="*/ 34 w 476"/>
              <a:gd name="T17" fmla="*/ 59 h 207"/>
              <a:gd name="T18" fmla="*/ 221 w 476"/>
              <a:gd name="T19" fmla="*/ 167 h 207"/>
              <a:gd name="T20" fmla="*/ 255 w 476"/>
              <a:gd name="T21" fmla="*/ 167 h 207"/>
              <a:gd name="T22" fmla="*/ 442 w 476"/>
              <a:gd name="T23" fmla="*/ 59 h 207"/>
              <a:gd name="T24" fmla="*/ 476 w 476"/>
              <a:gd name="T25" fmla="*/ 0 h 207"/>
            </a:gdLst>
            <a:ahLst/>
            <a:cxnLst/>
            <a:rect l="0" t="0" r="r" b="b"/>
            <a:pathLst>
              <a:path w="476" h="207">
                <a:moveTo>
                  <a:pt x="476" y="0"/>
                </a:moveTo>
                <a:cubicBezTo>
                  <a:pt x="476" y="34"/>
                  <a:pt x="476" y="34"/>
                  <a:pt x="476" y="34"/>
                </a:cubicBezTo>
                <a:cubicBezTo>
                  <a:pt x="476" y="58"/>
                  <a:pt x="463" y="81"/>
                  <a:pt x="442" y="93"/>
                </a:cubicBezTo>
                <a:cubicBezTo>
                  <a:pt x="255" y="201"/>
                  <a:pt x="255" y="201"/>
                  <a:pt x="255" y="201"/>
                </a:cubicBezTo>
                <a:cubicBezTo>
                  <a:pt x="245" y="207"/>
                  <a:pt x="232" y="207"/>
                  <a:pt x="221" y="201"/>
                </a:cubicBezTo>
                <a:cubicBezTo>
                  <a:pt x="34" y="93"/>
                  <a:pt x="34" y="93"/>
                  <a:pt x="34" y="93"/>
                </a:cubicBezTo>
                <a:cubicBezTo>
                  <a:pt x="13" y="81"/>
                  <a:pt x="0" y="58"/>
                  <a:pt x="0" y="34"/>
                </a:cubicBezTo>
                <a:cubicBezTo>
                  <a:pt x="0" y="0"/>
                  <a:pt x="0" y="0"/>
                  <a:pt x="0" y="0"/>
                </a:cubicBezTo>
                <a:cubicBezTo>
                  <a:pt x="0" y="24"/>
                  <a:pt x="13" y="47"/>
                  <a:pt x="34" y="59"/>
                </a:cubicBezTo>
                <a:cubicBezTo>
                  <a:pt x="221" y="167"/>
                  <a:pt x="221" y="167"/>
                  <a:pt x="221" y="167"/>
                </a:cubicBezTo>
                <a:cubicBezTo>
                  <a:pt x="232" y="173"/>
                  <a:pt x="245" y="173"/>
                  <a:pt x="255" y="167"/>
                </a:cubicBezTo>
                <a:cubicBezTo>
                  <a:pt x="442" y="59"/>
                  <a:pt x="442" y="59"/>
                  <a:pt x="442" y="59"/>
                </a:cubicBezTo>
                <a:cubicBezTo>
                  <a:pt x="463" y="47"/>
                  <a:pt x="476" y="24"/>
                  <a:pt x="476" y="0"/>
                </a:cubicBezTo>
                <a:close/>
              </a:path>
            </a:pathLst>
          </a:custGeom>
          <a:solidFill>
            <a:schemeClr val="tx1">
              <a:alpha val="15000"/>
            </a:schemeClr>
          </a:solidFill>
          <a:ln cap="sq">
            <a:noFill/>
          </a:ln>
        </p:spPr>
        <p:txBody>
          <a:bodyPr vert="horz" wrap="square" lIns="91440" tIns="45720" rIns="91440" bIns="45720" rtlCol="0" anchor="t"/>
          <a:lstStyle/>
          <a:p>
            <a:pPr algn="l">
              <a:lnSpc>
                <a:spcPct val="110000"/>
              </a:lnSpc>
            </a:pPr>
            <a:endParaRPr kumimoji="1" lang="zh-CN" altLang="en-US"/>
          </a:p>
        </p:txBody>
      </p:sp>
      <p:sp>
        <p:nvSpPr>
          <p:cNvPr id="27"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利润表结构拆解</a:t>
            </a:r>
            <a:endParaRPr kumimoji="1" lang="zh-CN" altLang="en-US"/>
          </a:p>
        </p:txBody>
      </p:sp>
      <p:sp>
        <p:nvSpPr>
          <p:cNvPr id="28"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9"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0"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1"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2"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3"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bg1"/>
              </a:gs>
              <a:gs pos="100000">
                <a:schemeClr val="accent1">
                  <a:lumMod val="20000"/>
                  <a:lumOff val="8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721360" y="2004695"/>
            <a:ext cx="1272540" cy="1769715"/>
          </a:xfrm>
          <a:prstGeom prst="rect">
            <a:avLst/>
          </a:prstGeom>
          <a:noFill/>
          <a:ln>
            <a:noFill/>
          </a:ln>
        </p:spPr>
        <p:txBody>
          <a:bodyPr vert="horz" wrap="square" lIns="0" tIns="0" rIns="0" bIns="0" rtlCol="0" anchor="t"/>
          <a:lstStyle/>
          <a:p>
            <a:pPr algn="ctr">
              <a:lnSpc>
                <a:spcPct val="100000"/>
              </a:lnSpc>
            </a:pPr>
            <a:r>
              <a:rPr kumimoji="1" lang="en-US" altLang="zh-CN" sz="11500">
                <a:ln w="12700">
                  <a:noFill/>
                </a:ln>
                <a:solidFill>
                  <a:srgbClr val="C55A11">
                    <a:alpha val="100000"/>
                  </a:srgbClr>
                </a:solidFill>
                <a:latin typeface="OPPOSans H" panose="00020600040101010101" charset="-122"/>
                <a:ea typeface="OPPOSans H" panose="00020600040101010101" charset="-122"/>
                <a:cs typeface="OPPOSans H" panose="00020600040101010101" charset="-122"/>
              </a:rPr>
              <a:t>1</a:t>
            </a:r>
            <a:endParaRPr kumimoji="1" lang="zh-CN" altLang="en-US"/>
          </a:p>
        </p:txBody>
      </p:sp>
      <p:sp>
        <p:nvSpPr>
          <p:cNvPr id="4" name="标题 1"/>
          <p:cNvSpPr txBox="1"/>
          <p:nvPr/>
        </p:nvSpPr>
        <p:spPr>
          <a:xfrm flipH="1">
            <a:off x="949960" y="2540000"/>
            <a:ext cx="3317240" cy="2026920"/>
          </a:xfrm>
          <a:prstGeom prst="snip1Rect">
            <a:avLst>
              <a:gd name="adj" fmla="val 47568"/>
            </a:avLst>
          </a:prstGeom>
          <a:solidFill>
            <a:schemeClr val="bg1"/>
          </a:solidFill>
          <a:ln w="12700" cap="sq">
            <a:solidFill>
              <a:schemeClr val="accent3"/>
            </a:solidFill>
            <a:miter/>
          </a:ln>
          <a:effectLst>
            <a:outerShdw blurRad="139700" dist="152400" dir="14100000" algn="ctr" rotWithShape="0">
              <a:schemeClr val="tx1">
                <a:alpha val="1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4411980" y="2959735"/>
            <a:ext cx="1272540" cy="1769715"/>
          </a:xfrm>
          <a:prstGeom prst="rect">
            <a:avLst/>
          </a:prstGeom>
          <a:noFill/>
          <a:ln>
            <a:noFill/>
          </a:ln>
        </p:spPr>
        <p:txBody>
          <a:bodyPr vert="horz" wrap="square" lIns="0" tIns="0" rIns="0" bIns="0" rtlCol="0" anchor="t"/>
          <a:lstStyle/>
          <a:p>
            <a:pPr algn="ctr">
              <a:lnSpc>
                <a:spcPct val="100000"/>
              </a:lnSpc>
            </a:pPr>
            <a:r>
              <a:rPr kumimoji="1" lang="en-US" altLang="zh-CN" sz="11500">
                <a:ln w="12700">
                  <a:noFill/>
                </a:ln>
                <a:solidFill>
                  <a:srgbClr val="C55A11">
                    <a:alpha val="100000"/>
                  </a:srgbClr>
                </a:solidFill>
                <a:latin typeface="OPPOSans H" panose="00020600040101010101" charset="-122"/>
                <a:ea typeface="OPPOSans H" panose="00020600040101010101" charset="-122"/>
                <a:cs typeface="OPPOSans H" panose="00020600040101010101" charset="-122"/>
              </a:rPr>
              <a:t>2</a:t>
            </a:r>
            <a:endParaRPr kumimoji="1" lang="zh-CN" altLang="en-US"/>
          </a:p>
        </p:txBody>
      </p:sp>
      <p:sp>
        <p:nvSpPr>
          <p:cNvPr id="6" name="标题 1"/>
          <p:cNvSpPr txBox="1"/>
          <p:nvPr/>
        </p:nvSpPr>
        <p:spPr>
          <a:xfrm flipH="1">
            <a:off x="4610100" y="3571240"/>
            <a:ext cx="3256280" cy="2026920"/>
          </a:xfrm>
          <a:prstGeom prst="snip1Rect">
            <a:avLst>
              <a:gd name="adj" fmla="val 47568"/>
            </a:avLst>
          </a:prstGeom>
          <a:solidFill>
            <a:schemeClr val="bg1"/>
          </a:solidFill>
          <a:ln w="12700" cap="sq">
            <a:solidFill>
              <a:schemeClr val="accent3"/>
            </a:solidFill>
            <a:miter/>
          </a:ln>
          <a:effectLst>
            <a:outerShdw blurRad="139700" dist="152400" dir="14100000" algn="ctr" rotWithShape="0">
              <a:schemeClr val="tx1">
                <a:alpha val="1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7952740" y="1346200"/>
            <a:ext cx="1272540" cy="1769715"/>
          </a:xfrm>
          <a:prstGeom prst="rect">
            <a:avLst/>
          </a:prstGeom>
          <a:noFill/>
          <a:ln>
            <a:noFill/>
          </a:ln>
        </p:spPr>
        <p:txBody>
          <a:bodyPr vert="horz" wrap="square" lIns="0" tIns="0" rIns="0" bIns="0" rtlCol="0" anchor="t"/>
          <a:lstStyle/>
          <a:p>
            <a:pPr algn="ctr">
              <a:lnSpc>
                <a:spcPct val="100000"/>
              </a:lnSpc>
            </a:pPr>
            <a:r>
              <a:rPr kumimoji="1" lang="en-US" altLang="zh-CN" sz="11500">
                <a:ln w="12700">
                  <a:noFill/>
                </a:ln>
                <a:solidFill>
                  <a:srgbClr val="C55A11">
                    <a:alpha val="100000"/>
                  </a:srgbClr>
                </a:solidFill>
                <a:latin typeface="OPPOSans H" panose="00020600040101010101" charset="-122"/>
                <a:ea typeface="OPPOSans H" panose="00020600040101010101" charset="-122"/>
                <a:cs typeface="OPPOSans H" panose="00020600040101010101" charset="-122"/>
              </a:rPr>
              <a:t>3</a:t>
            </a:r>
            <a:endParaRPr kumimoji="1" lang="zh-CN" altLang="en-US"/>
          </a:p>
        </p:txBody>
      </p:sp>
      <p:sp>
        <p:nvSpPr>
          <p:cNvPr id="8" name="标题 1"/>
          <p:cNvSpPr txBox="1"/>
          <p:nvPr/>
        </p:nvSpPr>
        <p:spPr>
          <a:xfrm flipH="1">
            <a:off x="8196580" y="1877060"/>
            <a:ext cx="3218180" cy="2026920"/>
          </a:xfrm>
          <a:prstGeom prst="snip1Rect">
            <a:avLst>
              <a:gd name="adj" fmla="val 47568"/>
            </a:avLst>
          </a:prstGeom>
          <a:solidFill>
            <a:schemeClr val="bg1"/>
          </a:solidFill>
          <a:ln w="12700" cap="sq">
            <a:solidFill>
              <a:schemeClr val="accent3"/>
            </a:solidFill>
            <a:miter/>
          </a:ln>
          <a:effectLst>
            <a:outerShdw blurRad="139700" dist="152400" dir="14100000" algn="ctr" rotWithShape="0">
              <a:schemeClr val="tx1">
                <a:alpha val="1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a:off x="5461440" y="3784325"/>
            <a:ext cx="2196660" cy="276999"/>
          </a:xfrm>
          <a:prstGeom prst="rect">
            <a:avLst/>
          </a:prstGeom>
          <a:noFill/>
          <a:ln>
            <a:noFill/>
          </a:ln>
        </p:spPr>
        <p:txBody>
          <a:bodyPr vert="horz" wrap="square" lIns="0" tIns="0" rIns="0" bIns="0" rtlCol="0" anchor="ctr"/>
          <a:lstStyle/>
          <a:p>
            <a:pPr algn="l">
              <a:lnSpc>
                <a:spcPct val="130000"/>
              </a:lnSpc>
            </a:pPr>
            <a:r>
              <a:rPr kumimoji="1" lang="en-US" altLang="zh-CN" sz="16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成本变动趋势分析</a:t>
            </a:r>
            <a:endParaRPr kumimoji="1" lang="zh-CN" altLang="en-US"/>
          </a:p>
        </p:txBody>
      </p:sp>
      <p:sp>
        <p:nvSpPr>
          <p:cNvPr id="10" name="标题 1"/>
          <p:cNvSpPr txBox="1"/>
          <p:nvPr/>
        </p:nvSpPr>
        <p:spPr>
          <a:xfrm>
            <a:off x="1795779" y="2759075"/>
            <a:ext cx="2319021" cy="276999"/>
          </a:xfrm>
          <a:prstGeom prst="rect">
            <a:avLst/>
          </a:prstGeom>
          <a:noFill/>
          <a:ln>
            <a:noFill/>
          </a:ln>
        </p:spPr>
        <p:txBody>
          <a:bodyPr vert="horz" wrap="square" lIns="0" tIns="0" rIns="0" bIns="0" rtlCol="0" anchor="ctr"/>
          <a:lstStyle/>
          <a:p>
            <a:pPr algn="l">
              <a:lnSpc>
                <a:spcPct val="130000"/>
              </a:lnSpc>
            </a:pPr>
            <a:r>
              <a:rPr kumimoji="1" lang="en-US" altLang="zh-CN" sz="16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营收增长率分析</a:t>
            </a:r>
            <a:endParaRPr kumimoji="1" lang="zh-CN" altLang="en-US"/>
          </a:p>
        </p:txBody>
      </p:sp>
      <p:sp>
        <p:nvSpPr>
          <p:cNvPr id="11" name="标题 1"/>
          <p:cNvSpPr txBox="1"/>
          <p:nvPr/>
        </p:nvSpPr>
        <p:spPr>
          <a:xfrm>
            <a:off x="9017441" y="2063115"/>
            <a:ext cx="2145859" cy="276999"/>
          </a:xfrm>
          <a:prstGeom prst="rect">
            <a:avLst/>
          </a:prstGeom>
          <a:noFill/>
          <a:ln>
            <a:noFill/>
          </a:ln>
        </p:spPr>
        <p:txBody>
          <a:bodyPr vert="horz" wrap="square" lIns="0" tIns="0" rIns="0" bIns="0" rtlCol="0" anchor="ctr"/>
          <a:lstStyle/>
          <a:p>
            <a:pPr algn="l">
              <a:lnSpc>
                <a:spcPct val="130000"/>
              </a:lnSpc>
            </a:pPr>
            <a:r>
              <a:rPr kumimoji="1" lang="en-US" altLang="zh-CN" sz="16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利润质量判断</a:t>
            </a:r>
            <a:endParaRPr kumimoji="1" lang="zh-CN" altLang="en-US"/>
          </a:p>
        </p:txBody>
      </p:sp>
      <p:sp>
        <p:nvSpPr>
          <p:cNvPr id="12" name="标题 1"/>
          <p:cNvSpPr txBox="1"/>
          <p:nvPr/>
        </p:nvSpPr>
        <p:spPr>
          <a:xfrm>
            <a:off x="5067741" y="4293877"/>
            <a:ext cx="2590359" cy="1198939"/>
          </a:xfrm>
          <a:prstGeom prst="rect">
            <a:avLst/>
          </a:prstGeom>
          <a:noFill/>
          <a:ln>
            <a:noFill/>
          </a:ln>
        </p:spPr>
        <p:txBody>
          <a:bodyPr vert="horz" wrap="square" lIns="0" tIns="0" rIns="0" bIns="0" rtlCol="0" anchor="t"/>
          <a:lstStyle/>
          <a:p>
            <a:pPr algn="l">
              <a:lnSpc>
                <a:spcPct val="150000"/>
              </a:lnSpc>
            </a:pPr>
            <a:r>
              <a:rPr kumimoji="1" lang="en-US" altLang="zh-CN" sz="83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分析成本变动趋势，判断企业成本控制能力，成本变动趋势与营收增长率对比，若成本增长速度超过营收增长速度，企业盈利能力将受到影响。
例如，某企业营收增长率为15%，但营业成本增长率为20%，说明企业成本控制存在问题，需优化生产流程、降低原材料采购成本等，提高成本控制能力。</a:t>
            </a:r>
            <a:endParaRPr kumimoji="1" lang="zh-CN" altLang="en-US"/>
          </a:p>
        </p:txBody>
      </p:sp>
      <p:sp>
        <p:nvSpPr>
          <p:cNvPr id="13" name="标题 1"/>
          <p:cNvSpPr txBox="1"/>
          <p:nvPr/>
        </p:nvSpPr>
        <p:spPr>
          <a:xfrm>
            <a:off x="1338580" y="3284796"/>
            <a:ext cx="2770296" cy="1172904"/>
          </a:xfrm>
          <a:prstGeom prst="rect">
            <a:avLst/>
          </a:prstGeom>
          <a:noFill/>
          <a:ln>
            <a:noFill/>
          </a:ln>
        </p:spPr>
        <p:txBody>
          <a:bodyPr vert="horz" wrap="square" lIns="0" tIns="0" rIns="0" bIns="0" rtlCol="0" anchor="t"/>
          <a:lstStyle/>
          <a:p>
            <a:pPr algn="l">
              <a:lnSpc>
                <a:spcPct val="150000"/>
              </a:lnSpc>
            </a:pPr>
            <a:r>
              <a:rPr kumimoji="1" lang="en-US" altLang="zh-CN" sz="725">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纵向对比3- 5年营收增长率，分析企业营收增长趋势，营收增长率=（本期营业收入- 上期营业收入）÷上期营业收入×100%，若营收增长率持续上升，说明企业市场拓展能力强，业务发展良好；若营收增长率下降，需关注市场竞争、产品竞争力等因素。
例如，某企业2020- 2022年营收增长率分别为10%、15%、20%，说明企业营收增长态势良好，市场竞争力较强；若2023年营收增长率下降至5%，则需进一步分析原因，如市场竞争加剧、产品更新换代等。</a:t>
            </a:r>
            <a:endParaRPr kumimoji="1" lang="zh-CN" altLang="en-US"/>
          </a:p>
        </p:txBody>
      </p:sp>
      <p:sp>
        <p:nvSpPr>
          <p:cNvPr id="14" name="标题 1"/>
          <p:cNvSpPr txBox="1"/>
          <p:nvPr/>
        </p:nvSpPr>
        <p:spPr>
          <a:xfrm>
            <a:off x="8674542" y="2538036"/>
            <a:ext cx="2487972" cy="1233864"/>
          </a:xfrm>
          <a:prstGeom prst="rect">
            <a:avLst/>
          </a:prstGeom>
          <a:noFill/>
          <a:ln>
            <a:noFill/>
          </a:ln>
        </p:spPr>
        <p:txBody>
          <a:bodyPr vert="horz" wrap="square" lIns="0" tIns="0" rIns="0" bIns="0" rtlCol="0" anchor="t"/>
          <a:lstStyle/>
          <a:p>
            <a:pPr algn="l">
              <a:lnSpc>
                <a:spcPct val="150000"/>
              </a:lnSpc>
            </a:pPr>
            <a:r>
              <a:rPr kumimoji="1" lang="en-US" altLang="zh-CN" sz="84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利润质量是指企业利润的真实性和可持续性，通过分析利润表中的各项指标，判断利润质量，如非经常性损益占净利润的比例，若非经常性损益占比较高，说明企业利润质量较低，可持续性较差。
企业应注重主营业务盈利能力的提升，减少对非经常性损益的依赖，提高利润质量，确保企业长期稳定发展。</a:t>
            </a:r>
            <a:endParaRPr kumimoji="1" lang="zh-CN" altLang="en-US"/>
          </a:p>
        </p:txBody>
      </p:sp>
      <p:sp>
        <p:nvSpPr>
          <p:cNvPr id="15" name="标题 1"/>
          <p:cNvSpPr txBox="1"/>
          <p:nvPr/>
        </p:nvSpPr>
        <p:spPr>
          <a:xfrm>
            <a:off x="995933" y="222875"/>
            <a:ext cx="10827932" cy="432000"/>
          </a:xfrm>
          <a:prstGeom prst="rect">
            <a:avLst/>
          </a:prstGeom>
          <a:noFill/>
          <a:ln>
            <a:noFill/>
          </a:ln>
        </p:spPr>
        <p:txBody>
          <a:bodyPr vert="horz" wrap="square" lIns="0" tIns="0" rIns="0" bIns="0" rtlCol="0" anchor="ctr"/>
          <a:lstStyle/>
          <a:p>
            <a:pPr algn="l">
              <a:lnSpc>
                <a:spcPct val="120000"/>
              </a:lnSpc>
            </a:pPr>
            <a:r>
              <a:rPr kumimoji="1" lang="en-US" altLang="zh-CN" sz="32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趋势分析法</a:t>
            </a:r>
            <a:endParaRPr kumimoji="1" lang="zh-CN" altLang="en-US"/>
          </a:p>
        </p:txBody>
      </p:sp>
      <p:sp>
        <p:nvSpPr>
          <p:cNvPr id="16" name="标题 1"/>
          <p:cNvSpPr txBox="1"/>
          <p:nvPr/>
        </p:nvSpPr>
        <p:spPr>
          <a:xfrm>
            <a:off x="368135" y="312135"/>
            <a:ext cx="113260" cy="11326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7" name="标题 1"/>
          <p:cNvSpPr txBox="1"/>
          <p:nvPr/>
        </p:nvSpPr>
        <p:spPr>
          <a:xfrm>
            <a:off x="543189" y="312135"/>
            <a:ext cx="113260" cy="113260"/>
          </a:xfrm>
          <a:prstGeom prst="ellipse">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718243" y="312135"/>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368135" y="487191"/>
            <a:ext cx="113260" cy="113260"/>
          </a:xfrm>
          <a:prstGeom prst="ellipse">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543189" y="487191"/>
            <a:ext cx="113260" cy="113260"/>
          </a:xfrm>
          <a:prstGeom prst="ellipse">
            <a:avLst/>
          </a:prstGeom>
          <a:solidFill>
            <a:schemeClr val="accent1">
              <a:lumMod val="60000"/>
              <a:lumOff val="4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1" name="标题 1"/>
          <p:cNvSpPr txBox="1"/>
          <p:nvPr/>
        </p:nvSpPr>
        <p:spPr>
          <a:xfrm>
            <a:off x="718243" y="487191"/>
            <a:ext cx="113260" cy="113260"/>
          </a:xfrm>
          <a:prstGeom prst="ellipse">
            <a:avLst/>
          </a:pr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alphaModFix amt="100000"/>
          </a:blip>
          <a:srcRect t="4617" r="255" b="14685"/>
          <a:stretch>
            <a:fillRect/>
          </a:stretch>
        </p:blipFill>
        <p:spPr>
          <a:xfrm>
            <a:off x="7041770" y="786306"/>
            <a:ext cx="5152571" cy="5534308"/>
          </a:xfrm>
          <a:custGeom>
            <a:avLst/>
            <a:gdLst>
              <a:gd name="connsiteX0" fmla="*/ 2033308 w 5152571"/>
              <a:gd name="connsiteY0" fmla="*/ 0 h 5534308"/>
              <a:gd name="connsiteX1" fmla="*/ 5152571 w 5152571"/>
              <a:gd name="connsiteY1" fmla="*/ 0 h 5534308"/>
              <a:gd name="connsiteX2" fmla="*/ 5152571 w 5152571"/>
              <a:gd name="connsiteY2" fmla="*/ 3306723 h 5534308"/>
              <a:gd name="connsiteX3" fmla="*/ 5152571 w 5152571"/>
              <a:gd name="connsiteY3" fmla="*/ 3500999 h 5534308"/>
              <a:gd name="connsiteX4" fmla="*/ 5152571 w 5152571"/>
              <a:gd name="connsiteY4" fmla="*/ 5534308 h 5534308"/>
              <a:gd name="connsiteX5" fmla="*/ 1422400 w 5152571"/>
              <a:gd name="connsiteY5" fmla="*/ 5534308 h 5534308"/>
              <a:gd name="connsiteX6" fmla="*/ 1422400 w 5152571"/>
              <a:gd name="connsiteY6" fmla="*/ 5534307 h 5534308"/>
              <a:gd name="connsiteX7" fmla="*/ 0 w 5152571"/>
              <a:gd name="connsiteY7" fmla="*/ 5534307 h 5534308"/>
              <a:gd name="connsiteX8" fmla="*/ 0 w 5152571"/>
              <a:gd name="connsiteY8" fmla="*/ 2033308 h 5534308"/>
              <a:gd name="connsiteX9" fmla="*/ 2033308 w 5152571"/>
              <a:gd name="connsiteY9" fmla="*/ 0 h 5534308"/>
            </a:gdLst>
            <a:ahLst/>
            <a:cxnLst/>
            <a:rect l="l" t="t" r="r" b="b"/>
            <a:pathLst>
              <a:path w="5152571" h="5534308">
                <a:moveTo>
                  <a:pt x="2033308" y="0"/>
                </a:moveTo>
                <a:lnTo>
                  <a:pt x="5152571" y="0"/>
                </a:lnTo>
                <a:lnTo>
                  <a:pt x="5152571" y="3306723"/>
                </a:lnTo>
                <a:lnTo>
                  <a:pt x="5152571" y="3500999"/>
                </a:lnTo>
                <a:lnTo>
                  <a:pt x="5152571" y="5534308"/>
                </a:lnTo>
                <a:lnTo>
                  <a:pt x="1422400" y="5534308"/>
                </a:lnTo>
                <a:lnTo>
                  <a:pt x="1422400" y="5534307"/>
                </a:lnTo>
                <a:lnTo>
                  <a:pt x="0" y="5534307"/>
                </a:lnTo>
                <a:lnTo>
                  <a:pt x="0" y="2033308"/>
                </a:lnTo>
                <a:cubicBezTo>
                  <a:pt x="0" y="910343"/>
                  <a:pt x="910343" y="0"/>
                  <a:pt x="2033308" y="0"/>
                </a:cubicBezTo>
                <a:close/>
              </a:path>
            </a:pathLst>
          </a:custGeom>
          <a:noFill/>
          <a:ln>
            <a:noFill/>
          </a:ln>
        </p:spPr>
      </p:pic>
      <p:sp>
        <p:nvSpPr>
          <p:cNvPr id="3" name="标题 1"/>
          <p:cNvSpPr txBox="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775813 h 6858000"/>
              <a:gd name="connsiteX3" fmla="*/ 9093193 w 12192000"/>
              <a:gd name="connsiteY3" fmla="*/ 775813 h 6858000"/>
              <a:gd name="connsiteX4" fmla="*/ 7039430 w 12192000"/>
              <a:gd name="connsiteY4" fmla="*/ 2829576 h 6858000"/>
              <a:gd name="connsiteX5" fmla="*/ 7039430 w 12192000"/>
              <a:gd name="connsiteY5" fmla="*/ 3933371 h 6858000"/>
              <a:gd name="connsiteX6" fmla="*/ 7027256 w 12192000"/>
              <a:gd name="connsiteY6" fmla="*/ 3933371 h 6858000"/>
              <a:gd name="connsiteX7" fmla="*/ 7027256 w 12192000"/>
              <a:gd name="connsiteY7" fmla="*/ 6320614 h 6858000"/>
              <a:gd name="connsiteX8" fmla="*/ 12192000 w 12192000"/>
              <a:gd name="connsiteY8" fmla="*/ 6320614 h 6858000"/>
              <a:gd name="connsiteX9" fmla="*/ 12192000 w 12192000"/>
              <a:gd name="connsiteY9" fmla="*/ 6858000 h 6858000"/>
              <a:gd name="connsiteX10" fmla="*/ 0 w 12192000"/>
              <a:gd name="connsiteY10" fmla="*/ 6858000 h 6858000"/>
            </a:gdLst>
            <a:ahLst/>
            <a:cxnLst/>
            <a:rect l="l" t="t" r="r" b="b"/>
            <a:pathLst>
              <a:path w="12192000" h="6858000">
                <a:moveTo>
                  <a:pt x="0" y="0"/>
                </a:moveTo>
                <a:lnTo>
                  <a:pt x="12192000" y="0"/>
                </a:lnTo>
                <a:lnTo>
                  <a:pt x="12192000" y="775813"/>
                </a:lnTo>
                <a:lnTo>
                  <a:pt x="9093193" y="775813"/>
                </a:lnTo>
                <a:cubicBezTo>
                  <a:pt x="7958931" y="775813"/>
                  <a:pt x="7039430" y="1695314"/>
                  <a:pt x="7039430" y="2829576"/>
                </a:cubicBezTo>
                <a:lnTo>
                  <a:pt x="7039430" y="3933371"/>
                </a:lnTo>
                <a:lnTo>
                  <a:pt x="7027256" y="3933371"/>
                </a:lnTo>
                <a:lnTo>
                  <a:pt x="7027256" y="6320614"/>
                </a:lnTo>
                <a:lnTo>
                  <a:pt x="12192000" y="6320614"/>
                </a:lnTo>
                <a:lnTo>
                  <a:pt x="12192000" y="6858000"/>
                </a:lnTo>
                <a:lnTo>
                  <a:pt x="0" y="6858000"/>
                </a:lnTo>
                <a:close/>
              </a:path>
            </a:pathLst>
          </a:custGeom>
          <a:gradFill>
            <a:gsLst>
              <a:gs pos="0">
                <a:schemeClr val="bg1"/>
              </a:gs>
              <a:gs pos="100000">
                <a:schemeClr val="accent1">
                  <a:lumMod val="20000"/>
                  <a:lumOff val="80000"/>
                </a:schemeClr>
              </a:gs>
            </a:gsLst>
            <a:lin ang="13500000" scaled="0"/>
          </a:gradFill>
          <a:ln w="12700" cap="sq">
            <a:noFill/>
            <a:miter/>
          </a:ln>
          <a:effectLst>
            <a:outerShdw blurRad="139700" dist="101600" dir="2700000" algn="tl" rotWithShape="0">
              <a:schemeClr val="accent1">
                <a:lumMod val="50000"/>
                <a:alpha val="62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351326" y="2139706"/>
            <a:ext cx="1163775" cy="1213093"/>
          </a:xfrm>
          <a:prstGeom prst="round2DiagRect">
            <a:avLst>
              <a:gd name="adj1" fmla="val 36561"/>
              <a:gd name="adj2" fmla="val 0"/>
            </a:avLst>
          </a:prstGeom>
          <a:gradFill>
            <a:gsLst>
              <a:gs pos="0">
                <a:schemeClr val="accent1"/>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263755" y="2132676"/>
            <a:ext cx="3352065" cy="1446550"/>
          </a:xfrm>
          <a:prstGeom prst="rect">
            <a:avLst/>
          </a:prstGeom>
          <a:noFill/>
          <a:ln>
            <a:noFill/>
          </a:ln>
        </p:spPr>
        <p:txBody>
          <a:bodyPr vert="horz" wrap="square" lIns="91440" tIns="45720" rIns="91440" bIns="45720" rtlCol="0" anchor="b"/>
          <a:lstStyle/>
          <a:p>
            <a:pPr algn="r">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PART</a:t>
            </a:r>
            <a:endParaRPr kumimoji="1" lang="zh-CN" altLang="en-US"/>
          </a:p>
        </p:txBody>
      </p:sp>
      <p:sp>
        <p:nvSpPr>
          <p:cNvPr id="6" name="标题 1"/>
          <p:cNvSpPr txBox="1"/>
          <p:nvPr/>
        </p:nvSpPr>
        <p:spPr>
          <a:xfrm>
            <a:off x="9391650" y="358314"/>
            <a:ext cx="855964" cy="855985"/>
          </a:xfrm>
          <a:prstGeom prst="round2DiagRect">
            <a:avLst>
              <a:gd name="adj1" fmla="val 43917"/>
              <a:gd name="adj2" fmla="val 0"/>
            </a:avLst>
          </a:prstGeom>
          <a:gradFill>
            <a:gsLst>
              <a:gs pos="0">
                <a:schemeClr val="accent1">
                  <a:alpha val="73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flipV="1">
            <a:off x="-2341" y="-5273"/>
            <a:ext cx="4600122" cy="1200521"/>
          </a:xfrm>
          <a:custGeom>
            <a:avLst/>
            <a:gdLst>
              <a:gd name="connsiteX0" fmla="*/ 0 w 4600122"/>
              <a:gd name="connsiteY0" fmla="*/ 1200521 h 1200521"/>
              <a:gd name="connsiteX1" fmla="*/ 4600122 w 4600122"/>
              <a:gd name="connsiteY1" fmla="*/ 1200521 h 1200521"/>
              <a:gd name="connsiteX2" fmla="*/ 4600122 w 4600122"/>
              <a:gd name="connsiteY2" fmla="*/ 1065295 h 1200521"/>
              <a:gd name="connsiteX3" fmla="*/ 3610964 w 4600122"/>
              <a:gd name="connsiteY3" fmla="*/ 0 h 1200521"/>
              <a:gd name="connsiteX4" fmla="*/ 0 w 4600122"/>
              <a:gd name="connsiteY4" fmla="*/ 0 h 1200521"/>
            </a:gdLst>
            <a:ahLst/>
            <a:cxnLst/>
            <a:rect l="l" t="t" r="r" b="b"/>
            <a:pathLst>
              <a:path w="4600122" h="1200521">
                <a:moveTo>
                  <a:pt x="0" y="1200521"/>
                </a:moveTo>
                <a:lnTo>
                  <a:pt x="4600122" y="1200521"/>
                </a:lnTo>
                <a:lnTo>
                  <a:pt x="4600122" y="1065295"/>
                </a:lnTo>
                <a:cubicBezTo>
                  <a:pt x="4600122" y="476949"/>
                  <a:pt x="4157261" y="0"/>
                  <a:pt x="3610964" y="0"/>
                </a:cubicBezTo>
                <a:lnTo>
                  <a:pt x="0" y="0"/>
                </a:lnTo>
                <a:close/>
              </a:path>
            </a:pathLst>
          </a:custGeom>
          <a:gradFill>
            <a:gsLst>
              <a:gs pos="0">
                <a:schemeClr val="accent1"/>
              </a:gs>
              <a:gs pos="100000">
                <a:schemeClr val="accent1">
                  <a:lumMod val="60000"/>
                  <a:lumOff val="40000"/>
                  <a:alpha val="6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693267" y="5455200"/>
            <a:ext cx="5346819" cy="200061"/>
          </a:xfrm>
          <a:prstGeom prst="roundRect">
            <a:avLst>
              <a:gd name="adj" fmla="val 50000"/>
            </a:avLst>
          </a:prstGeom>
          <a:gradFill>
            <a:gsLst>
              <a:gs pos="0">
                <a:schemeClr val="accent1">
                  <a:lumMod val="60000"/>
                  <a:lumOff val="40000"/>
                  <a:alpha val="0"/>
                </a:schemeClr>
              </a:gs>
              <a:gs pos="70000">
                <a:schemeClr val="accent1"/>
              </a:gs>
            </a:gsLst>
            <a:lin ang="10800000" scaled="0"/>
          </a:gradFill>
          <a:ln cap="sq">
            <a:noFill/>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nvSpPr>
        <p:spPr>
          <a:xfrm>
            <a:off x="593955" y="3398780"/>
            <a:ext cx="5752746" cy="1933158"/>
          </a:xfrm>
          <a:prstGeom prst="rect">
            <a:avLst/>
          </a:prstGeom>
          <a:noFill/>
          <a:ln>
            <a:noFill/>
          </a:ln>
        </p:spPr>
        <p:txBody>
          <a:bodyPr vert="horz" wrap="square" lIns="91440" tIns="45720" rIns="91440" bIns="45720" rtlCol="0" anchor="ctr"/>
          <a:lstStyle/>
          <a:p>
            <a:pPr algn="l">
              <a:lnSpc>
                <a:spcPct val="130000"/>
              </a:lnSpc>
            </a:pPr>
            <a:r>
              <a:rPr kumimoji="1" lang="en-US" altLang="zh-CN" sz="4800">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三、现金流量表的初步阅读与分析</a:t>
            </a:r>
            <a:endParaRPr kumimoji="1" lang="zh-CN" altLang="en-US"/>
          </a:p>
        </p:txBody>
      </p:sp>
      <p:sp>
        <p:nvSpPr>
          <p:cNvPr id="11" name="标题 1"/>
          <p:cNvSpPr txBox="1"/>
          <p:nvPr/>
        </p:nvSpPr>
        <p:spPr>
          <a:xfrm>
            <a:off x="9874251" y="5464629"/>
            <a:ext cx="2625272" cy="855985"/>
          </a:xfrm>
          <a:prstGeom prst="round2DiagRect">
            <a:avLst>
              <a:gd name="adj1" fmla="val 50000"/>
              <a:gd name="adj2" fmla="val 0"/>
            </a:avLst>
          </a:prstGeom>
          <a:gradFill>
            <a:gsLst>
              <a:gs pos="0">
                <a:schemeClr val="accent1">
                  <a:alpha val="54000"/>
                </a:schemeClr>
              </a:gs>
              <a:gs pos="100000">
                <a:schemeClr val="accent1">
                  <a:lumMod val="60000"/>
                  <a:lumOff val="40000"/>
                </a:schemeClr>
              </a:gs>
            </a:gsLst>
            <a:lin ang="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6581326" y="2374482"/>
            <a:ext cx="735126" cy="697785"/>
          </a:xfrm>
          <a:custGeom>
            <a:avLst/>
            <a:gdLst>
              <a:gd name="connsiteX0" fmla="*/ 31770 w 794163"/>
              <a:gd name="connsiteY0" fmla="*/ 656460 h 720001"/>
              <a:gd name="connsiteX1" fmla="*/ 762297 w 794163"/>
              <a:gd name="connsiteY1" fmla="*/ 656460 h 720001"/>
              <a:gd name="connsiteX2" fmla="*/ 794163 w 794163"/>
              <a:gd name="connsiteY2" fmla="*/ 688230 h 720001"/>
              <a:gd name="connsiteX3" fmla="*/ 762392 w 794163"/>
              <a:gd name="connsiteY3" fmla="*/ 720001 h 720001"/>
              <a:gd name="connsiteX4" fmla="*/ 31770 w 794163"/>
              <a:gd name="connsiteY4" fmla="*/ 720001 h 720001"/>
              <a:gd name="connsiteX5" fmla="*/ 0 w 794163"/>
              <a:gd name="connsiteY5" fmla="*/ 688230 h 720001"/>
              <a:gd name="connsiteX6" fmla="*/ 31770 w 794163"/>
              <a:gd name="connsiteY6" fmla="*/ 656460 h 720001"/>
              <a:gd name="connsiteX7" fmla="*/ 613493 w 794163"/>
              <a:gd name="connsiteY7" fmla="*/ 317608 h 720001"/>
              <a:gd name="connsiteX8" fmla="*/ 710048 w 794163"/>
              <a:gd name="connsiteY8" fmla="*/ 317608 h 720001"/>
              <a:gd name="connsiteX9" fmla="*/ 767655 w 794163"/>
              <a:gd name="connsiteY9" fmla="*/ 375216 h 720001"/>
              <a:gd name="connsiteX10" fmla="*/ 767655 w 794163"/>
              <a:gd name="connsiteY10" fmla="*/ 524689 h 720001"/>
              <a:gd name="connsiteX11" fmla="*/ 710048 w 794163"/>
              <a:gd name="connsiteY11" fmla="*/ 582297 h 720001"/>
              <a:gd name="connsiteX12" fmla="*/ 613493 w 794163"/>
              <a:gd name="connsiteY12" fmla="*/ 582297 h 720001"/>
              <a:gd name="connsiteX13" fmla="*/ 555885 w 794163"/>
              <a:gd name="connsiteY13" fmla="*/ 524689 h 720001"/>
              <a:gd name="connsiteX14" fmla="*/ 555885 w 794163"/>
              <a:gd name="connsiteY14" fmla="*/ 375216 h 720001"/>
              <a:gd name="connsiteX15" fmla="*/ 613493 w 794163"/>
              <a:gd name="connsiteY15" fmla="*/ 317608 h 720001"/>
              <a:gd name="connsiteX16" fmla="*/ 84019 w 794163"/>
              <a:gd name="connsiteY16" fmla="*/ 211770 h 720001"/>
              <a:gd name="connsiteX17" fmla="*/ 180574 w 794163"/>
              <a:gd name="connsiteY17" fmla="*/ 211770 h 720001"/>
              <a:gd name="connsiteX18" fmla="*/ 238182 w 794163"/>
              <a:gd name="connsiteY18" fmla="*/ 269282 h 720001"/>
              <a:gd name="connsiteX19" fmla="*/ 238182 w 794163"/>
              <a:gd name="connsiteY19" fmla="*/ 524785 h 720001"/>
              <a:gd name="connsiteX20" fmla="*/ 180574 w 794163"/>
              <a:gd name="connsiteY20" fmla="*/ 582393 h 720001"/>
              <a:gd name="connsiteX21" fmla="*/ 84019 w 794163"/>
              <a:gd name="connsiteY21" fmla="*/ 582393 h 720001"/>
              <a:gd name="connsiteX22" fmla="*/ 26411 w 794163"/>
              <a:gd name="connsiteY22" fmla="*/ 524785 h 720001"/>
              <a:gd name="connsiteX23" fmla="*/ 26411 w 794163"/>
              <a:gd name="connsiteY23" fmla="*/ 269378 h 720001"/>
              <a:gd name="connsiteX24" fmla="*/ 84019 w 794163"/>
              <a:gd name="connsiteY24" fmla="*/ 211770 h 720001"/>
              <a:gd name="connsiteX25" fmla="*/ 348708 w 794163"/>
              <a:gd name="connsiteY25" fmla="*/ 0 h 720001"/>
              <a:gd name="connsiteX26" fmla="*/ 445359 w 794163"/>
              <a:gd name="connsiteY26" fmla="*/ 0 h 720001"/>
              <a:gd name="connsiteX27" fmla="*/ 502871 w 794163"/>
              <a:gd name="connsiteY27" fmla="*/ 57607 h 720001"/>
              <a:gd name="connsiteX28" fmla="*/ 502871 w 794163"/>
              <a:gd name="connsiteY28" fmla="*/ 524785 h 720001"/>
              <a:gd name="connsiteX29" fmla="*/ 445263 w 794163"/>
              <a:gd name="connsiteY29" fmla="*/ 582393 h 720001"/>
              <a:gd name="connsiteX30" fmla="*/ 348708 w 794163"/>
              <a:gd name="connsiteY30" fmla="*/ 582393 h 720001"/>
              <a:gd name="connsiteX31" fmla="*/ 291100 w 794163"/>
              <a:gd name="connsiteY31" fmla="*/ 524785 h 720001"/>
              <a:gd name="connsiteX32" fmla="*/ 291100 w 794163"/>
              <a:gd name="connsiteY32" fmla="*/ 57607 h 720001"/>
              <a:gd name="connsiteX33" fmla="*/ 348708 w 794163"/>
              <a:gd name="connsiteY33" fmla="*/ 0 h 720001"/>
            </a:gdLst>
            <a:ahLst/>
            <a:cxnLst/>
            <a:rect l="l" t="t" r="r" b="b"/>
            <a:pathLst>
              <a:path w="794163" h="720001">
                <a:moveTo>
                  <a:pt x="31770" y="656460"/>
                </a:moveTo>
                <a:lnTo>
                  <a:pt x="762297" y="656460"/>
                </a:lnTo>
                <a:cubicBezTo>
                  <a:pt x="779904" y="656460"/>
                  <a:pt x="794067" y="670622"/>
                  <a:pt x="794163" y="688230"/>
                </a:cubicBezTo>
                <a:cubicBezTo>
                  <a:pt x="794163" y="705742"/>
                  <a:pt x="779904" y="720001"/>
                  <a:pt x="762392" y="720001"/>
                </a:cubicBezTo>
                <a:lnTo>
                  <a:pt x="31770" y="720001"/>
                </a:lnTo>
                <a:cubicBezTo>
                  <a:pt x="14258" y="720001"/>
                  <a:pt x="0" y="705742"/>
                  <a:pt x="0" y="688230"/>
                </a:cubicBezTo>
                <a:cubicBezTo>
                  <a:pt x="0" y="670718"/>
                  <a:pt x="14258" y="656460"/>
                  <a:pt x="31770" y="656460"/>
                </a:cubicBezTo>
                <a:close/>
                <a:moveTo>
                  <a:pt x="613493" y="317608"/>
                </a:moveTo>
                <a:lnTo>
                  <a:pt x="710048" y="317608"/>
                </a:lnTo>
                <a:cubicBezTo>
                  <a:pt x="741818" y="317608"/>
                  <a:pt x="767655" y="343445"/>
                  <a:pt x="767655" y="375216"/>
                </a:cubicBezTo>
                <a:lnTo>
                  <a:pt x="767655" y="524689"/>
                </a:lnTo>
                <a:cubicBezTo>
                  <a:pt x="767655" y="556364"/>
                  <a:pt x="741723" y="582297"/>
                  <a:pt x="710048" y="582297"/>
                </a:cubicBezTo>
                <a:lnTo>
                  <a:pt x="613493" y="582297"/>
                </a:lnTo>
                <a:cubicBezTo>
                  <a:pt x="581818" y="582297"/>
                  <a:pt x="555885" y="556364"/>
                  <a:pt x="555885" y="524689"/>
                </a:cubicBezTo>
                <a:lnTo>
                  <a:pt x="555885" y="375216"/>
                </a:lnTo>
                <a:cubicBezTo>
                  <a:pt x="555885" y="343349"/>
                  <a:pt x="581722" y="317608"/>
                  <a:pt x="613493" y="317608"/>
                </a:cubicBezTo>
                <a:close/>
                <a:moveTo>
                  <a:pt x="84019" y="211770"/>
                </a:moveTo>
                <a:lnTo>
                  <a:pt x="180574" y="211770"/>
                </a:lnTo>
                <a:cubicBezTo>
                  <a:pt x="212440" y="211770"/>
                  <a:pt x="238182" y="237512"/>
                  <a:pt x="238182" y="269282"/>
                </a:cubicBezTo>
                <a:lnTo>
                  <a:pt x="238182" y="524785"/>
                </a:lnTo>
                <a:cubicBezTo>
                  <a:pt x="238182" y="556460"/>
                  <a:pt x="212248" y="582393"/>
                  <a:pt x="180574" y="582393"/>
                </a:cubicBezTo>
                <a:lnTo>
                  <a:pt x="84019" y="582393"/>
                </a:lnTo>
                <a:cubicBezTo>
                  <a:pt x="52344" y="582393"/>
                  <a:pt x="26411" y="556460"/>
                  <a:pt x="26411" y="524785"/>
                </a:cubicBezTo>
                <a:lnTo>
                  <a:pt x="26411" y="269378"/>
                </a:lnTo>
                <a:cubicBezTo>
                  <a:pt x="26411" y="237512"/>
                  <a:pt x="52248" y="211770"/>
                  <a:pt x="84019" y="211770"/>
                </a:cubicBezTo>
                <a:close/>
                <a:moveTo>
                  <a:pt x="348708" y="0"/>
                </a:moveTo>
                <a:lnTo>
                  <a:pt x="445359" y="0"/>
                </a:lnTo>
                <a:cubicBezTo>
                  <a:pt x="477129" y="0"/>
                  <a:pt x="502871" y="25741"/>
                  <a:pt x="502871" y="57607"/>
                </a:cubicBezTo>
                <a:lnTo>
                  <a:pt x="502871" y="524785"/>
                </a:lnTo>
                <a:cubicBezTo>
                  <a:pt x="502871" y="556460"/>
                  <a:pt x="476937" y="582393"/>
                  <a:pt x="445263" y="582393"/>
                </a:cubicBezTo>
                <a:lnTo>
                  <a:pt x="348708" y="582393"/>
                </a:lnTo>
                <a:cubicBezTo>
                  <a:pt x="317033" y="582393"/>
                  <a:pt x="291100" y="556460"/>
                  <a:pt x="291100" y="524785"/>
                </a:cubicBezTo>
                <a:lnTo>
                  <a:pt x="291100" y="57607"/>
                </a:lnTo>
                <a:cubicBezTo>
                  <a:pt x="291100" y="25741"/>
                  <a:pt x="316937" y="0"/>
                  <a:pt x="348708" y="0"/>
                </a:cubicBezTo>
                <a:close/>
              </a:path>
            </a:pathLst>
          </a:custGeom>
          <a:solidFill>
            <a:schemeClr val="bg1"/>
          </a:solidFill>
          <a:ln w="9525"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13" name="标题 1"/>
          <p:cNvSpPr txBox="1"/>
          <p:nvPr/>
        </p:nvSpPr>
        <p:spPr>
          <a:xfrm>
            <a:off x="573275" y="1781675"/>
            <a:ext cx="5152571" cy="769441"/>
          </a:xfrm>
          <a:prstGeom prst="rect">
            <a:avLst/>
          </a:prstGeom>
          <a:noFill/>
          <a:ln cap="sq">
            <a:noFill/>
          </a:ln>
        </p:spPr>
        <p:txBody>
          <a:bodyPr vert="horz" wrap="square" lIns="91440" tIns="45720" rIns="91440" bIns="45720" rtlCol="0" anchor="t"/>
          <a:lstStyle/>
          <a:p>
            <a:pPr algn="l">
              <a:lnSpc>
                <a:spcPct val="110000"/>
              </a:lnSpc>
            </a:pPr>
            <a:r>
              <a:rPr kumimoji="1" lang="en-US" altLang="zh-CN" sz="3600">
                <a:ln w="12700">
                  <a:solidFill>
                    <a:srgbClr val="000000">
                      <a:alpha val="100000"/>
                    </a:srgbClr>
                  </a:solidFill>
                </a:ln>
                <a:noFill/>
                <a:latin typeface="Source Han Sans CN Bold" panose="020B0800000000000000" charset="-122"/>
                <a:ea typeface="Source Han Sans CN Bold" panose="020B0800000000000000" charset="-122"/>
                <a:cs typeface="Source Han Sans CN Bold" panose="020B0800000000000000" charset="-122"/>
              </a:rPr>
              <a:t>POWERPOINT DESIGN</a:t>
            </a:r>
            <a:endParaRPr kumimoji="1" lang="zh-CN" altLang="en-US"/>
          </a:p>
        </p:txBody>
      </p:sp>
      <p:sp>
        <p:nvSpPr>
          <p:cNvPr id="14" name="标题 1"/>
          <p:cNvSpPr txBox="1"/>
          <p:nvPr/>
        </p:nvSpPr>
        <p:spPr>
          <a:xfrm>
            <a:off x="4034081" y="627875"/>
            <a:ext cx="1951763" cy="2957850"/>
          </a:xfrm>
          <a:prstGeom prst="rect">
            <a:avLst/>
          </a:prstGeom>
          <a:noFill/>
          <a:ln>
            <a:noFill/>
          </a:ln>
        </p:spPr>
        <p:txBody>
          <a:bodyPr vert="horz" wrap="square" lIns="91440" tIns="45720" rIns="91440" bIns="45720" rtlCol="0" anchor="b"/>
          <a:lstStyle/>
          <a:p>
            <a:pPr algn="l">
              <a:lnSpc>
                <a:spcPct val="110000"/>
              </a:lnSpc>
            </a:pPr>
            <a:r>
              <a:rPr kumimoji="1" lang="en-US" altLang="zh-CN" sz="8800">
                <a:ln w="12700">
                  <a:noFill/>
                </a:ln>
                <a:solidFill>
                  <a:srgbClr val="C55A11">
                    <a:alpha val="100000"/>
                  </a:srgbClr>
                </a:solidFill>
                <a:latin typeface="Source Han Sans CN Bold" panose="020B0800000000000000" charset="-122"/>
                <a:ea typeface="Source Han Sans CN Bold" panose="020B0800000000000000" charset="-122"/>
                <a:cs typeface="Source Han Sans CN Bold" panose="020B0800000000000000" charset="-122"/>
              </a:rPr>
              <a:t>03</a:t>
            </a:r>
            <a:endParaRPr kumimoji="1" lang="zh-CN" altLang="en-US"/>
          </a:p>
        </p:txBody>
      </p:sp>
    </p:spTree>
  </p:cSld>
  <p:clrMapOvr>
    <a:masterClrMapping/>
  </p:clrMapOvr>
</p:sld>
</file>

<file path=ppt/tags/tag1.xml><?xml version="1.0" encoding="utf-8"?>
<p:tagLst xmlns:p="http://schemas.openxmlformats.org/presentationml/2006/main">
  <p:tag name="KSO_WM_DIAGRAM_VIRTUALLY_FRAME" val="{&quot;height&quot;:45.74968503937007,&quot;left&quot;:34.13984251968504,&quot;top&quot;:395.2070866141732,&quot;width&quot;:414.4723622047244}"/>
</p:tagLst>
</file>

<file path=ppt/tags/tag10.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11.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12.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13.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14.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15.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16.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17.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18.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19.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2.xml><?xml version="1.0" encoding="utf-8"?>
<p:tagLst xmlns:p="http://schemas.openxmlformats.org/presentationml/2006/main">
  <p:tag name="KSO_WM_DIAGRAM_VIRTUALLY_FRAME" val="{&quot;height&quot;:45.74968503937007,&quot;left&quot;:34.13984251968504,&quot;top&quot;:395.2070866141732,&quot;width&quot;:414.4723622047244}"/>
</p:tagLst>
</file>

<file path=ppt/tags/tag3.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4.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5.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6.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7.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8.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ags/tag9.xml><?xml version="1.0" encoding="utf-8"?>
<p:tagLst xmlns:p="http://schemas.openxmlformats.org/presentationml/2006/main">
  <p:tag name="KSO_WM_DIAGRAM_VIRTUALLY_FRAME" val="{&quot;height&quot;:171.69732283464572,&quot;left&quot;:65.20622047244095,&quot;top&quot;:271.34417322834645,&quot;width&quot;:775.4435433070865}"/>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C55A11"/>
      </a:accent1>
      <a:accent2>
        <a:srgbClr val="833C0B"/>
      </a:accent2>
      <a:accent3>
        <a:srgbClr val="C55A11"/>
      </a:accent3>
      <a:accent4>
        <a:srgbClr val="833C0B"/>
      </a:accent4>
      <a:accent5>
        <a:srgbClr val="C55A11"/>
      </a:accent5>
      <a:accent6>
        <a:srgbClr val="833C0B"/>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5177</Words>
  <Application>WPS 演示</Application>
  <PresentationFormat/>
  <Paragraphs>280</Paragraphs>
  <Slides>23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23</vt:i4>
      </vt:variant>
    </vt:vector>
  </HeadingPairs>
  <TitlesOfParts>
    <vt:vector size="36" baseType="lpstr">
      <vt:lpstr>Arial</vt:lpstr>
      <vt:lpstr>宋体</vt:lpstr>
      <vt:lpstr>Wingdings</vt:lpstr>
      <vt:lpstr>Source Han Sans</vt:lpstr>
      <vt:lpstr>Source Han Sans CN Bold</vt:lpstr>
      <vt:lpstr>OPPOSans R</vt:lpstr>
      <vt:lpstr>OPPOSans H</vt:lpstr>
      <vt:lpstr>OPPOSans B</vt:lpstr>
      <vt:lpstr>等线</vt:lpstr>
      <vt:lpstr>微软雅黑</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王娜</cp:lastModifiedBy>
  <cp:revision>5</cp:revision>
  <dcterms:created xsi:type="dcterms:W3CDTF">2025-04-09T13:01:00Z</dcterms:created>
  <dcterms:modified xsi:type="dcterms:W3CDTF">2025-04-10T06:22:49Z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83A30003134B414EA6EE846A408DF6BC_12</vt:lpwstr>
  </property>
  <property fmtid="{D5CDD505-2E9C-101B-9397-08002B2CF9AE}" pid="3" name="KSOProductBuildVer">
    <vt:lpwstr>2052-12.1.0.19302</vt:lpwstr>
  </property>
</Properties>
</file>