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12192000" cy="6858000"/>
  <p:notesSz cx="6858000" cy="9144000"/>
  <p:embeddedFontLst>
    <p:embeddedFont>
      <p:font typeface="Source Han Sans" panose="020B0500000000000000" charset="-122"/>
      <p:regular r:id="rId34"/>
    </p:embeddedFont>
    <p:embeddedFont>
      <p:font typeface="Source Han Sans CN Bold" panose="020B0800000000000000" charset="-122"/>
      <p:bold r:id="rId35"/>
    </p:embeddedFont>
    <p:embeddedFont>
      <p:font typeface="OPPOSans H" panose="00020600040101010101" charset="-122"/>
      <p:regular r:id="rId36"/>
    </p:embeddedFont>
    <p:embeddedFont>
      <p:font typeface="OPPOSans B" panose="00020600040101010101" charset="-122"/>
      <p:regular r:id="rId37"/>
    </p:embeddedFont>
  </p:embeddedFont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7" Type="http://schemas.openxmlformats.org/officeDocument/2006/relationships/font" Target="fonts/font4.fntdata"/><Relationship Id="rId36" Type="http://schemas.openxmlformats.org/officeDocument/2006/relationships/font" Target="fonts/font3.fntdata"/><Relationship Id="rId35" Type="http://schemas.openxmlformats.org/officeDocument/2006/relationships/font" Target="fonts/font2.fntdata"/><Relationship Id="rId34" Type="http://schemas.openxmlformats.org/officeDocument/2006/relationships/font" Target="fonts/font1.fntdata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5.xml"/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alphaModFix amt="100000"/>
          </a:blip>
          <a:srcRect t="4617" r="255" b="14685"/>
          <a:stretch>
            <a:fillRect/>
          </a:stretch>
        </p:blipFill>
        <p:spPr>
          <a:xfrm>
            <a:off x="7041770" y="786306"/>
            <a:ext cx="5152571" cy="5534308"/>
          </a:xfrm>
          <a:custGeom>
            <a:avLst/>
            <a:gdLst>
              <a:gd name="connsiteX0" fmla="*/ 2033308 w 5152571"/>
              <a:gd name="connsiteY0" fmla="*/ 0 h 5534308"/>
              <a:gd name="connsiteX1" fmla="*/ 5152571 w 5152571"/>
              <a:gd name="connsiteY1" fmla="*/ 0 h 5534308"/>
              <a:gd name="connsiteX2" fmla="*/ 5152571 w 5152571"/>
              <a:gd name="connsiteY2" fmla="*/ 3306723 h 5534308"/>
              <a:gd name="connsiteX3" fmla="*/ 5152571 w 5152571"/>
              <a:gd name="connsiteY3" fmla="*/ 3500999 h 5534308"/>
              <a:gd name="connsiteX4" fmla="*/ 5152571 w 5152571"/>
              <a:gd name="connsiteY4" fmla="*/ 5534308 h 5534308"/>
              <a:gd name="connsiteX5" fmla="*/ 1422400 w 5152571"/>
              <a:gd name="connsiteY5" fmla="*/ 5534308 h 5534308"/>
              <a:gd name="connsiteX6" fmla="*/ 1422400 w 5152571"/>
              <a:gd name="connsiteY6" fmla="*/ 5534307 h 5534308"/>
              <a:gd name="connsiteX7" fmla="*/ 0 w 5152571"/>
              <a:gd name="connsiteY7" fmla="*/ 5534307 h 5534308"/>
              <a:gd name="connsiteX8" fmla="*/ 0 w 5152571"/>
              <a:gd name="connsiteY8" fmla="*/ 2033308 h 5534308"/>
              <a:gd name="connsiteX9" fmla="*/ 2033308 w 5152571"/>
              <a:gd name="connsiteY9" fmla="*/ 0 h 5534308"/>
            </a:gdLst>
            <a:ahLst/>
            <a:cxnLst/>
            <a:rect l="l" t="t" r="r" b="b"/>
            <a:pathLst>
              <a:path w="5152571" h="5534308">
                <a:moveTo>
                  <a:pt x="2033308" y="0"/>
                </a:moveTo>
                <a:lnTo>
                  <a:pt x="5152571" y="0"/>
                </a:lnTo>
                <a:lnTo>
                  <a:pt x="5152571" y="3306723"/>
                </a:lnTo>
                <a:lnTo>
                  <a:pt x="5152571" y="3500999"/>
                </a:lnTo>
                <a:lnTo>
                  <a:pt x="5152571" y="5534308"/>
                </a:lnTo>
                <a:lnTo>
                  <a:pt x="1422400" y="5534308"/>
                </a:lnTo>
                <a:lnTo>
                  <a:pt x="1422400" y="5534307"/>
                </a:lnTo>
                <a:lnTo>
                  <a:pt x="0" y="5534307"/>
                </a:lnTo>
                <a:lnTo>
                  <a:pt x="0" y="2033308"/>
                </a:lnTo>
                <a:cubicBezTo>
                  <a:pt x="0" y="910343"/>
                  <a:pt x="910343" y="0"/>
                  <a:pt x="203330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75813 h 6858000"/>
              <a:gd name="connsiteX3" fmla="*/ 9093193 w 12192000"/>
              <a:gd name="connsiteY3" fmla="*/ 775813 h 6858000"/>
              <a:gd name="connsiteX4" fmla="*/ 7039430 w 12192000"/>
              <a:gd name="connsiteY4" fmla="*/ 2829576 h 6858000"/>
              <a:gd name="connsiteX5" fmla="*/ 7039430 w 12192000"/>
              <a:gd name="connsiteY5" fmla="*/ 3933371 h 6858000"/>
              <a:gd name="connsiteX6" fmla="*/ 7027256 w 12192000"/>
              <a:gd name="connsiteY6" fmla="*/ 3933371 h 6858000"/>
              <a:gd name="connsiteX7" fmla="*/ 7027256 w 12192000"/>
              <a:gd name="connsiteY7" fmla="*/ 6320614 h 6858000"/>
              <a:gd name="connsiteX8" fmla="*/ 12192000 w 12192000"/>
              <a:gd name="connsiteY8" fmla="*/ 6320614 h 6858000"/>
              <a:gd name="connsiteX9" fmla="*/ 12192000 w 12192000"/>
              <a:gd name="connsiteY9" fmla="*/ 6858000 h 6858000"/>
              <a:gd name="connsiteX10" fmla="*/ 0 w 12192000"/>
              <a:gd name="connsiteY10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75813"/>
                </a:lnTo>
                <a:lnTo>
                  <a:pt x="9093193" y="775813"/>
                </a:lnTo>
                <a:cubicBezTo>
                  <a:pt x="7958931" y="775813"/>
                  <a:pt x="7039430" y="1695314"/>
                  <a:pt x="7039430" y="2829576"/>
                </a:cubicBezTo>
                <a:lnTo>
                  <a:pt x="7039430" y="3933371"/>
                </a:lnTo>
                <a:lnTo>
                  <a:pt x="7027256" y="3933371"/>
                </a:lnTo>
                <a:lnTo>
                  <a:pt x="7027256" y="6320614"/>
                </a:lnTo>
                <a:lnTo>
                  <a:pt x="12192000" y="6320614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  <a:effectLst>
            <a:outerShdw blurRad="139700" dist="101600" dir="2700000" algn="tl" rotWithShape="0">
              <a:schemeClr val="accent1">
                <a:lumMod val="50000"/>
                <a:alpha val="6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293757" y="3801830"/>
            <a:ext cx="1491343" cy="1554544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9391650" y="358314"/>
            <a:ext cx="855964" cy="855985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flipV="1">
            <a:off x="-2341" y="-5273"/>
            <a:ext cx="4600122" cy="1200521"/>
          </a:xfrm>
          <a:custGeom>
            <a:avLst/>
            <a:gdLst>
              <a:gd name="connsiteX0" fmla="*/ 0 w 4600122"/>
              <a:gd name="connsiteY0" fmla="*/ 1200521 h 1200521"/>
              <a:gd name="connsiteX1" fmla="*/ 4600122 w 4600122"/>
              <a:gd name="connsiteY1" fmla="*/ 1200521 h 1200521"/>
              <a:gd name="connsiteX2" fmla="*/ 4600122 w 4600122"/>
              <a:gd name="connsiteY2" fmla="*/ 1065295 h 1200521"/>
              <a:gd name="connsiteX3" fmla="*/ 3610964 w 4600122"/>
              <a:gd name="connsiteY3" fmla="*/ 0 h 1200521"/>
              <a:gd name="connsiteX4" fmla="*/ 0 w 4600122"/>
              <a:gd name="connsiteY4" fmla="*/ 0 h 1200521"/>
            </a:gdLst>
            <a:ahLst/>
            <a:cxnLst/>
            <a:rect l="l" t="t" r="r" b="b"/>
            <a:pathLst>
              <a:path w="4600122" h="1200521">
                <a:moveTo>
                  <a:pt x="0" y="1200521"/>
                </a:moveTo>
                <a:lnTo>
                  <a:pt x="4600122" y="1200521"/>
                </a:lnTo>
                <a:lnTo>
                  <a:pt x="4600122" y="1065295"/>
                </a:lnTo>
                <a:cubicBezTo>
                  <a:pt x="4600122" y="476949"/>
                  <a:pt x="4157261" y="0"/>
                  <a:pt x="361096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  <a:alpha val="6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431383" y="4396854"/>
            <a:ext cx="5346819" cy="14845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70000">
                <a:schemeClr val="accent1"/>
              </a:gs>
            </a:gsLst>
            <a:lin ang="10800000" scaled="0"/>
          </a:gra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9874251" y="5464629"/>
            <a:ext cx="2625272" cy="855985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>
                  <a:alpha val="54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611446" y="4133850"/>
            <a:ext cx="876034" cy="831535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>
            <p:custDataLst>
              <p:tags r:id="rId2"/>
            </p:custDataLst>
          </p:nvPr>
        </p:nvSpPr>
        <p:spPr>
          <a:xfrm>
            <a:off x="4044007" y="5188102"/>
            <a:ext cx="652620" cy="26191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>
            <p:custDataLst>
              <p:tags r:id="rId3"/>
            </p:custDataLst>
          </p:nvPr>
        </p:nvSpPr>
        <p:spPr>
          <a:xfrm>
            <a:off x="4710778" y="5188102"/>
            <a:ext cx="742969" cy="26191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17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2025.2</a:t>
            </a: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335544" y="2275739"/>
            <a:ext cx="5913535" cy="200990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zh-CN" altLang="en-US" sz="49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模块五</a:t>
            </a:r>
            <a:r>
              <a:rPr kumimoji="1" lang="en-US" altLang="zh-CN" sz="49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企业盈利能力分析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 flipV="1">
            <a:off x="601749" y="1851015"/>
            <a:ext cx="3240000" cy="3384000"/>
          </a:xfrm>
          <a:custGeom>
            <a:avLst/>
            <a:gdLst>
              <a:gd name="connsiteX0" fmla="*/ 0 w 7700210"/>
              <a:gd name="connsiteY0" fmla="*/ 3272590 h 3272590"/>
              <a:gd name="connsiteX1" fmla="*/ 7700210 w 7700210"/>
              <a:gd name="connsiteY1" fmla="*/ 3272590 h 3272590"/>
              <a:gd name="connsiteX2" fmla="*/ 7700210 w 7700210"/>
              <a:gd name="connsiteY2" fmla="*/ 232611 h 3272590"/>
              <a:gd name="connsiteX3" fmla="*/ 821676 w 7700210"/>
              <a:gd name="connsiteY3" fmla="*/ 232611 h 3272590"/>
              <a:gd name="connsiteX4" fmla="*/ 686762 w 7700210"/>
              <a:gd name="connsiteY4" fmla="*/ 0 h 3272590"/>
              <a:gd name="connsiteX5" fmla="*/ 551848 w 7700210"/>
              <a:gd name="connsiteY5" fmla="*/ 232611 h 3272590"/>
              <a:gd name="connsiteX6" fmla="*/ 0 w 7700210"/>
              <a:gd name="connsiteY6" fmla="*/ 232611 h 3272590"/>
            </a:gdLst>
            <a:ahLst/>
            <a:cxnLst/>
            <a:rect l="l" t="t" r="r" b="b"/>
            <a:pathLst>
              <a:path w="7700210" h="3272590">
                <a:moveTo>
                  <a:pt x="0" y="3272590"/>
                </a:moveTo>
                <a:lnTo>
                  <a:pt x="7700210" y="3272590"/>
                </a:lnTo>
                <a:lnTo>
                  <a:pt x="7700210" y="232611"/>
                </a:lnTo>
                <a:lnTo>
                  <a:pt x="821676" y="232611"/>
                </a:lnTo>
                <a:lnTo>
                  <a:pt x="686762" y="0"/>
                </a:lnTo>
                <a:lnTo>
                  <a:pt x="551848" y="232611"/>
                </a:lnTo>
                <a:lnTo>
                  <a:pt x="0" y="232611"/>
                </a:lnTo>
                <a:close/>
              </a:path>
            </a:pathLst>
          </a:custGeom>
          <a:solidFill>
            <a:schemeClr val="bg1"/>
          </a:solidFill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781749" y="2933828"/>
            <a:ext cx="2880000" cy="182283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21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低毛利高周转：规模驱动型企业通过大规模销售实现盈利，毛利率较低但周转率高。例如，沃尔玛净利率仅为2.5%，但通过高周转率实现较高盈利。
企业应用：企业可通过优化供应链管理、降低运营成本等方式提升规模效应，增强盈利能力。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601748" y="5248527"/>
            <a:ext cx="659446" cy="47307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OPPOSans B" panose="00020600040101010101" charset="-122"/>
                <a:ea typeface="OPPOSans B" panose="00020600040101010101" charset="-122"/>
                <a:cs typeface="OPPOSans B" panose="00020600040101010101" charset="-122"/>
              </a:rPr>
              <a:t>01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3533535" y="1542801"/>
            <a:ext cx="616427" cy="616427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3658968" y="1690994"/>
            <a:ext cx="365559" cy="320040"/>
          </a:xfrm>
          <a:custGeom>
            <a:avLst/>
            <a:gdLst>
              <a:gd name="connsiteX0" fmla="*/ 411292 w 822400"/>
              <a:gd name="connsiteY0" fmla="*/ 234366 h 720000"/>
              <a:gd name="connsiteX1" fmla="*/ 285658 w 822400"/>
              <a:gd name="connsiteY1" fmla="*/ 360000 h 720000"/>
              <a:gd name="connsiteX2" fmla="*/ 411292 w 822400"/>
              <a:gd name="connsiteY2" fmla="*/ 485635 h 720000"/>
              <a:gd name="connsiteX3" fmla="*/ 536927 w 822400"/>
              <a:gd name="connsiteY3" fmla="*/ 360000 h 720000"/>
              <a:gd name="connsiteX4" fmla="*/ 411292 w 822400"/>
              <a:gd name="connsiteY4" fmla="*/ 234366 h 720000"/>
              <a:gd name="connsiteX5" fmla="*/ 411292 w 822400"/>
              <a:gd name="connsiteY5" fmla="*/ 178938 h 720000"/>
              <a:gd name="connsiteX6" fmla="*/ 592354 w 822400"/>
              <a:gd name="connsiteY6" fmla="*/ 360000 h 720000"/>
              <a:gd name="connsiteX7" fmla="*/ 411292 w 822400"/>
              <a:gd name="connsiteY7" fmla="*/ 541063 h 720000"/>
              <a:gd name="connsiteX8" fmla="*/ 230230 w 822400"/>
              <a:gd name="connsiteY8" fmla="*/ 360000 h 720000"/>
              <a:gd name="connsiteX9" fmla="*/ 411292 w 822400"/>
              <a:gd name="connsiteY9" fmla="*/ 178938 h 720000"/>
              <a:gd name="connsiteX10" fmla="*/ 235403 w 822400"/>
              <a:gd name="connsiteY10" fmla="*/ 55427 h 720000"/>
              <a:gd name="connsiteX11" fmla="*/ 59514 w 822400"/>
              <a:gd name="connsiteY11" fmla="*/ 360000 h 720000"/>
              <a:gd name="connsiteX12" fmla="*/ 235403 w 822400"/>
              <a:gd name="connsiteY12" fmla="*/ 664573 h 720000"/>
              <a:gd name="connsiteX13" fmla="*/ 587089 w 822400"/>
              <a:gd name="connsiteY13" fmla="*/ 664573 h 720000"/>
              <a:gd name="connsiteX14" fmla="*/ 762978 w 822400"/>
              <a:gd name="connsiteY14" fmla="*/ 360000 h 720000"/>
              <a:gd name="connsiteX15" fmla="*/ 587089 w 822400"/>
              <a:gd name="connsiteY15" fmla="*/ 55427 h 720000"/>
              <a:gd name="connsiteX16" fmla="*/ 219883 w 822400"/>
              <a:gd name="connsiteY16" fmla="*/ 0 h 720000"/>
              <a:gd name="connsiteX17" fmla="*/ 602516 w 822400"/>
              <a:gd name="connsiteY17" fmla="*/ 0 h 720000"/>
              <a:gd name="connsiteX18" fmla="*/ 627274 w 822400"/>
              <a:gd name="connsiteY18" fmla="*/ 14319 h 720000"/>
              <a:gd name="connsiteX19" fmla="*/ 818590 w 822400"/>
              <a:gd name="connsiteY19" fmla="*/ 345682 h 720000"/>
              <a:gd name="connsiteX20" fmla="*/ 818590 w 822400"/>
              <a:gd name="connsiteY20" fmla="*/ 374319 h 720000"/>
              <a:gd name="connsiteX21" fmla="*/ 627366 w 822400"/>
              <a:gd name="connsiteY21" fmla="*/ 705682 h 720000"/>
              <a:gd name="connsiteX22" fmla="*/ 602608 w 822400"/>
              <a:gd name="connsiteY22" fmla="*/ 720000 h 720000"/>
              <a:gd name="connsiteX23" fmla="*/ 219976 w 822400"/>
              <a:gd name="connsiteY23" fmla="*/ 720000 h 720000"/>
              <a:gd name="connsiteX24" fmla="*/ 195218 w 822400"/>
              <a:gd name="connsiteY24" fmla="*/ 705682 h 720000"/>
              <a:gd name="connsiteX25" fmla="*/ 3810 w 822400"/>
              <a:gd name="connsiteY25" fmla="*/ 374319 h 720000"/>
              <a:gd name="connsiteX26" fmla="*/ 3810 w 822400"/>
              <a:gd name="connsiteY26" fmla="*/ 345682 h 720000"/>
              <a:gd name="connsiteX27" fmla="*/ 195126 w 822400"/>
              <a:gd name="connsiteY27" fmla="*/ 14319 h 720000"/>
              <a:gd name="connsiteX28" fmla="*/ 219883 w 822400"/>
              <a:gd name="connsiteY28" fmla="*/ 0 h 720000"/>
            </a:gdLst>
            <a:ahLst/>
            <a:cxnLst/>
            <a:rect l="l" t="t" r="r" b="b"/>
            <a:pathLst>
              <a:path w="822400" h="720000">
                <a:moveTo>
                  <a:pt x="411292" y="234366"/>
                </a:moveTo>
                <a:cubicBezTo>
                  <a:pt x="342008" y="234366"/>
                  <a:pt x="285658" y="290716"/>
                  <a:pt x="285658" y="360000"/>
                </a:cubicBezTo>
                <a:cubicBezTo>
                  <a:pt x="285658" y="429284"/>
                  <a:pt x="342008" y="485635"/>
                  <a:pt x="411292" y="485635"/>
                </a:cubicBezTo>
                <a:cubicBezTo>
                  <a:pt x="480576" y="485635"/>
                  <a:pt x="536927" y="429284"/>
                  <a:pt x="536927" y="360000"/>
                </a:cubicBezTo>
                <a:cubicBezTo>
                  <a:pt x="536927" y="290716"/>
                  <a:pt x="480576" y="234366"/>
                  <a:pt x="411292" y="234366"/>
                </a:cubicBezTo>
                <a:close/>
                <a:moveTo>
                  <a:pt x="411292" y="178938"/>
                </a:moveTo>
                <a:cubicBezTo>
                  <a:pt x="511153" y="178938"/>
                  <a:pt x="592354" y="260139"/>
                  <a:pt x="592354" y="360000"/>
                </a:cubicBezTo>
                <a:cubicBezTo>
                  <a:pt x="592354" y="459861"/>
                  <a:pt x="511153" y="541063"/>
                  <a:pt x="411292" y="541063"/>
                </a:cubicBezTo>
                <a:cubicBezTo>
                  <a:pt x="311431" y="541063"/>
                  <a:pt x="230230" y="459861"/>
                  <a:pt x="230230" y="360000"/>
                </a:cubicBezTo>
                <a:cubicBezTo>
                  <a:pt x="230230" y="260139"/>
                  <a:pt x="311431" y="178938"/>
                  <a:pt x="411292" y="178938"/>
                </a:cubicBezTo>
                <a:close/>
                <a:moveTo>
                  <a:pt x="235403" y="55427"/>
                </a:moveTo>
                <a:lnTo>
                  <a:pt x="59514" y="360000"/>
                </a:lnTo>
                <a:lnTo>
                  <a:pt x="235403" y="664573"/>
                </a:lnTo>
                <a:lnTo>
                  <a:pt x="587089" y="664573"/>
                </a:lnTo>
                <a:lnTo>
                  <a:pt x="762978" y="360000"/>
                </a:lnTo>
                <a:lnTo>
                  <a:pt x="587089" y="55427"/>
                </a:lnTo>
                <a:close/>
                <a:moveTo>
                  <a:pt x="219883" y="0"/>
                </a:moveTo>
                <a:lnTo>
                  <a:pt x="602516" y="0"/>
                </a:lnTo>
                <a:cubicBezTo>
                  <a:pt x="612678" y="0"/>
                  <a:pt x="622193" y="5450"/>
                  <a:pt x="627274" y="14319"/>
                </a:cubicBezTo>
                <a:lnTo>
                  <a:pt x="818590" y="345682"/>
                </a:lnTo>
                <a:cubicBezTo>
                  <a:pt x="823671" y="354550"/>
                  <a:pt x="823671" y="365451"/>
                  <a:pt x="818590" y="374319"/>
                </a:cubicBezTo>
                <a:lnTo>
                  <a:pt x="627366" y="705682"/>
                </a:lnTo>
                <a:cubicBezTo>
                  <a:pt x="622285" y="714550"/>
                  <a:pt x="612770" y="720000"/>
                  <a:pt x="602608" y="720000"/>
                </a:cubicBezTo>
                <a:lnTo>
                  <a:pt x="219976" y="720000"/>
                </a:lnTo>
                <a:cubicBezTo>
                  <a:pt x="209814" y="720000"/>
                  <a:pt x="200299" y="714550"/>
                  <a:pt x="195218" y="705682"/>
                </a:cubicBezTo>
                <a:lnTo>
                  <a:pt x="3810" y="374319"/>
                </a:lnTo>
                <a:cubicBezTo>
                  <a:pt x="-1271" y="365543"/>
                  <a:pt x="-1271" y="354550"/>
                  <a:pt x="3810" y="345682"/>
                </a:cubicBezTo>
                <a:lnTo>
                  <a:pt x="195126" y="14319"/>
                </a:lnTo>
                <a:cubicBezTo>
                  <a:pt x="200207" y="5450"/>
                  <a:pt x="209721" y="0"/>
                  <a:pt x="219883" y="0"/>
                </a:cubicBezTo>
                <a:close/>
              </a:path>
            </a:pathLst>
          </a:custGeom>
          <a:solidFill>
            <a:schemeClr val="bg1"/>
          </a:solidFill>
          <a:ln w="1553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flipV="1">
            <a:off x="781749" y="2118371"/>
            <a:ext cx="283125" cy="40855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781749" y="2271951"/>
            <a:ext cx="2880000" cy="64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规模驱动型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flipV="1">
            <a:off x="4367798" y="1851015"/>
            <a:ext cx="3240000" cy="3384000"/>
          </a:xfrm>
          <a:custGeom>
            <a:avLst/>
            <a:gdLst>
              <a:gd name="connsiteX0" fmla="*/ 0 w 7700210"/>
              <a:gd name="connsiteY0" fmla="*/ 3272590 h 3272590"/>
              <a:gd name="connsiteX1" fmla="*/ 7700210 w 7700210"/>
              <a:gd name="connsiteY1" fmla="*/ 3272590 h 3272590"/>
              <a:gd name="connsiteX2" fmla="*/ 7700210 w 7700210"/>
              <a:gd name="connsiteY2" fmla="*/ 232611 h 3272590"/>
              <a:gd name="connsiteX3" fmla="*/ 821676 w 7700210"/>
              <a:gd name="connsiteY3" fmla="*/ 232611 h 3272590"/>
              <a:gd name="connsiteX4" fmla="*/ 686762 w 7700210"/>
              <a:gd name="connsiteY4" fmla="*/ 0 h 3272590"/>
              <a:gd name="connsiteX5" fmla="*/ 551848 w 7700210"/>
              <a:gd name="connsiteY5" fmla="*/ 232611 h 3272590"/>
              <a:gd name="connsiteX6" fmla="*/ 0 w 7700210"/>
              <a:gd name="connsiteY6" fmla="*/ 232611 h 3272590"/>
            </a:gdLst>
            <a:ahLst/>
            <a:cxnLst/>
            <a:rect l="l" t="t" r="r" b="b"/>
            <a:pathLst>
              <a:path w="7700210" h="3272590">
                <a:moveTo>
                  <a:pt x="0" y="3272590"/>
                </a:moveTo>
                <a:lnTo>
                  <a:pt x="7700210" y="3272590"/>
                </a:lnTo>
                <a:lnTo>
                  <a:pt x="7700210" y="232611"/>
                </a:lnTo>
                <a:lnTo>
                  <a:pt x="821676" y="232611"/>
                </a:lnTo>
                <a:lnTo>
                  <a:pt x="686762" y="0"/>
                </a:lnTo>
                <a:lnTo>
                  <a:pt x="551848" y="232611"/>
                </a:lnTo>
                <a:lnTo>
                  <a:pt x="0" y="232611"/>
                </a:lnTo>
                <a:close/>
              </a:path>
            </a:pathLst>
          </a:custGeom>
          <a:solidFill>
            <a:schemeClr val="bg1"/>
          </a:solidFill>
          <a:ln w="12700" cap="sq">
            <a:solidFill>
              <a:schemeClr val="accent2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4547798" y="2933828"/>
            <a:ext cx="2880000" cy="182283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21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高毛利低周转：技术驱动型企业通过高附加值产品实现盈利，毛利率高但周转率低。例如，茅台净利率超过50%，通过高端产品实现高毛利率。
企业应用：企业可通过持续研发投入、提升产品附加值等方式增强技术竞争力，提升盈利能力。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4367797" y="5248527"/>
            <a:ext cx="659446" cy="47307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833C0B">
                    <a:alpha val="100000"/>
                  </a:srgbClr>
                </a:solidFill>
                <a:latin typeface="OPPOSans B" panose="00020600040101010101" charset="-122"/>
                <a:ea typeface="OPPOSans B" panose="00020600040101010101" charset="-122"/>
                <a:cs typeface="OPPOSans B" panose="00020600040101010101" charset="-122"/>
              </a:rPr>
              <a:t>02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7299584" y="1542801"/>
            <a:ext cx="616427" cy="616427"/>
          </a:xfrm>
          <a:prstGeom prst="rect">
            <a:avLst/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7425018" y="1681931"/>
            <a:ext cx="365559" cy="338167"/>
          </a:xfrm>
          <a:custGeom>
            <a:avLst/>
            <a:gdLst>
              <a:gd name="connsiteX0" fmla="*/ 56258 w 778320"/>
              <a:gd name="connsiteY0" fmla="*/ 333700 h 720001"/>
              <a:gd name="connsiteX1" fmla="*/ 56258 w 778320"/>
              <a:gd name="connsiteY1" fmla="*/ 627457 h 720001"/>
              <a:gd name="connsiteX2" fmla="*/ 66946 w 778320"/>
              <a:gd name="connsiteY2" fmla="*/ 653054 h 720001"/>
              <a:gd name="connsiteX3" fmla="*/ 92544 w 778320"/>
              <a:gd name="connsiteY3" fmla="*/ 663743 h 720001"/>
              <a:gd name="connsiteX4" fmla="*/ 685683 w 778320"/>
              <a:gd name="connsiteY4" fmla="*/ 663743 h 720001"/>
              <a:gd name="connsiteX5" fmla="*/ 711281 w 778320"/>
              <a:gd name="connsiteY5" fmla="*/ 653054 h 720001"/>
              <a:gd name="connsiteX6" fmla="*/ 721969 w 778320"/>
              <a:gd name="connsiteY6" fmla="*/ 627457 h 720001"/>
              <a:gd name="connsiteX7" fmla="*/ 721969 w 778320"/>
              <a:gd name="connsiteY7" fmla="*/ 333700 h 720001"/>
              <a:gd name="connsiteX8" fmla="*/ 92544 w 778320"/>
              <a:gd name="connsiteY8" fmla="*/ 142049 h 720001"/>
              <a:gd name="connsiteX9" fmla="*/ 56258 w 778320"/>
              <a:gd name="connsiteY9" fmla="*/ 178336 h 720001"/>
              <a:gd name="connsiteX10" fmla="*/ 56258 w 778320"/>
              <a:gd name="connsiteY10" fmla="*/ 277443 h 720001"/>
              <a:gd name="connsiteX11" fmla="*/ 721969 w 778320"/>
              <a:gd name="connsiteY11" fmla="*/ 277443 h 720001"/>
              <a:gd name="connsiteX12" fmla="*/ 721969 w 778320"/>
              <a:gd name="connsiteY12" fmla="*/ 178336 h 720001"/>
              <a:gd name="connsiteX13" fmla="*/ 685683 w 778320"/>
              <a:gd name="connsiteY13" fmla="*/ 142049 h 720001"/>
              <a:gd name="connsiteX14" fmla="*/ 561355 w 778320"/>
              <a:gd name="connsiteY14" fmla="*/ 142049 h 720001"/>
              <a:gd name="connsiteX15" fmla="*/ 561355 w 778320"/>
              <a:gd name="connsiteY15" fmla="*/ 201026 h 720001"/>
              <a:gd name="connsiteX16" fmla="*/ 533226 w 778320"/>
              <a:gd name="connsiteY16" fmla="*/ 229249 h 720001"/>
              <a:gd name="connsiteX17" fmla="*/ 505097 w 778320"/>
              <a:gd name="connsiteY17" fmla="*/ 201120 h 720001"/>
              <a:gd name="connsiteX18" fmla="*/ 505097 w 778320"/>
              <a:gd name="connsiteY18" fmla="*/ 142049 h 720001"/>
              <a:gd name="connsiteX19" fmla="*/ 273129 w 778320"/>
              <a:gd name="connsiteY19" fmla="*/ 142049 h 720001"/>
              <a:gd name="connsiteX20" fmla="*/ 273129 w 778320"/>
              <a:gd name="connsiteY20" fmla="*/ 201026 h 720001"/>
              <a:gd name="connsiteX21" fmla="*/ 245001 w 778320"/>
              <a:gd name="connsiteY21" fmla="*/ 229249 h 720001"/>
              <a:gd name="connsiteX22" fmla="*/ 216872 w 778320"/>
              <a:gd name="connsiteY22" fmla="*/ 201120 h 720001"/>
              <a:gd name="connsiteX23" fmla="*/ 216872 w 778320"/>
              <a:gd name="connsiteY23" fmla="*/ 142049 h 720001"/>
              <a:gd name="connsiteX24" fmla="*/ 245001 w 778320"/>
              <a:gd name="connsiteY24" fmla="*/ 0 h 720001"/>
              <a:gd name="connsiteX25" fmla="*/ 273129 w 778320"/>
              <a:gd name="connsiteY25" fmla="*/ 28129 h 720001"/>
              <a:gd name="connsiteX26" fmla="*/ 273129 w 778320"/>
              <a:gd name="connsiteY26" fmla="*/ 85792 h 720001"/>
              <a:gd name="connsiteX27" fmla="*/ 505097 w 778320"/>
              <a:gd name="connsiteY27" fmla="*/ 85792 h 720001"/>
              <a:gd name="connsiteX28" fmla="*/ 505097 w 778320"/>
              <a:gd name="connsiteY28" fmla="*/ 28129 h 720001"/>
              <a:gd name="connsiteX29" fmla="*/ 533226 w 778320"/>
              <a:gd name="connsiteY29" fmla="*/ 0 h 720001"/>
              <a:gd name="connsiteX30" fmla="*/ 561355 w 778320"/>
              <a:gd name="connsiteY30" fmla="*/ 28129 h 720001"/>
              <a:gd name="connsiteX31" fmla="*/ 561355 w 778320"/>
              <a:gd name="connsiteY31" fmla="*/ 85792 h 720001"/>
              <a:gd name="connsiteX32" fmla="*/ 685683 w 778320"/>
              <a:gd name="connsiteY32" fmla="*/ 85792 h 720001"/>
              <a:gd name="connsiteX33" fmla="*/ 778320 w 778320"/>
              <a:gd name="connsiteY33" fmla="*/ 178336 h 720001"/>
              <a:gd name="connsiteX34" fmla="*/ 778320 w 778320"/>
              <a:gd name="connsiteY34" fmla="*/ 627457 h 720001"/>
              <a:gd name="connsiteX35" fmla="*/ 685777 w 778320"/>
              <a:gd name="connsiteY35" fmla="*/ 720001 h 720001"/>
              <a:gd name="connsiteX36" fmla="*/ 92544 w 778320"/>
              <a:gd name="connsiteY36" fmla="*/ 720001 h 720001"/>
              <a:gd name="connsiteX37" fmla="*/ 0 w 778320"/>
              <a:gd name="connsiteY37" fmla="*/ 627457 h 720001"/>
              <a:gd name="connsiteX38" fmla="*/ 0 w 778320"/>
              <a:gd name="connsiteY38" fmla="*/ 333700 h 720001"/>
              <a:gd name="connsiteX39" fmla="*/ 0 w 778320"/>
              <a:gd name="connsiteY39" fmla="*/ 277443 h 720001"/>
              <a:gd name="connsiteX40" fmla="*/ 0 w 778320"/>
              <a:gd name="connsiteY40" fmla="*/ 178336 h 720001"/>
              <a:gd name="connsiteX41" fmla="*/ 92544 w 778320"/>
              <a:gd name="connsiteY41" fmla="*/ 85792 h 720001"/>
              <a:gd name="connsiteX42" fmla="*/ 216872 w 778320"/>
              <a:gd name="connsiteY42" fmla="*/ 85792 h 720001"/>
              <a:gd name="connsiteX43" fmla="*/ 216872 w 778320"/>
              <a:gd name="connsiteY43" fmla="*/ 28129 h 720001"/>
              <a:gd name="connsiteX44" fmla="*/ 245001 w 778320"/>
              <a:gd name="connsiteY44" fmla="*/ 0 h 720001"/>
            </a:gdLst>
            <a:ahLst/>
            <a:cxnLst/>
            <a:rect l="l" t="t" r="r" b="b"/>
            <a:pathLst>
              <a:path w="778320" h="720001">
                <a:moveTo>
                  <a:pt x="56258" y="333700"/>
                </a:moveTo>
                <a:lnTo>
                  <a:pt x="56258" y="627457"/>
                </a:lnTo>
                <a:cubicBezTo>
                  <a:pt x="56258" y="637115"/>
                  <a:pt x="60008" y="646116"/>
                  <a:pt x="66946" y="653054"/>
                </a:cubicBezTo>
                <a:cubicBezTo>
                  <a:pt x="73885" y="659899"/>
                  <a:pt x="82980" y="663743"/>
                  <a:pt x="92544" y="663743"/>
                </a:cubicBezTo>
                <a:lnTo>
                  <a:pt x="685683" y="663743"/>
                </a:lnTo>
                <a:cubicBezTo>
                  <a:pt x="695341" y="663743"/>
                  <a:pt x="704342" y="659993"/>
                  <a:pt x="711281" y="653054"/>
                </a:cubicBezTo>
                <a:cubicBezTo>
                  <a:pt x="718125" y="646116"/>
                  <a:pt x="721969" y="637021"/>
                  <a:pt x="721969" y="627457"/>
                </a:cubicBezTo>
                <a:lnTo>
                  <a:pt x="721969" y="333700"/>
                </a:lnTo>
                <a:close/>
                <a:moveTo>
                  <a:pt x="92544" y="142049"/>
                </a:moveTo>
                <a:cubicBezTo>
                  <a:pt x="72478" y="142049"/>
                  <a:pt x="56258" y="158364"/>
                  <a:pt x="56258" y="178336"/>
                </a:cubicBezTo>
                <a:lnTo>
                  <a:pt x="56258" y="277443"/>
                </a:lnTo>
                <a:lnTo>
                  <a:pt x="721969" y="277443"/>
                </a:lnTo>
                <a:lnTo>
                  <a:pt x="721969" y="178336"/>
                </a:lnTo>
                <a:cubicBezTo>
                  <a:pt x="721969" y="158270"/>
                  <a:pt x="705655" y="142049"/>
                  <a:pt x="685683" y="142049"/>
                </a:cubicBezTo>
                <a:lnTo>
                  <a:pt x="561355" y="142049"/>
                </a:lnTo>
                <a:lnTo>
                  <a:pt x="561355" y="201026"/>
                </a:lnTo>
                <a:cubicBezTo>
                  <a:pt x="561355" y="216591"/>
                  <a:pt x="548790" y="229249"/>
                  <a:pt x="533226" y="229249"/>
                </a:cubicBezTo>
                <a:cubicBezTo>
                  <a:pt x="517661" y="229249"/>
                  <a:pt x="505097" y="216685"/>
                  <a:pt x="505097" y="201120"/>
                </a:cubicBezTo>
                <a:lnTo>
                  <a:pt x="505097" y="142049"/>
                </a:lnTo>
                <a:lnTo>
                  <a:pt x="273129" y="142049"/>
                </a:lnTo>
                <a:lnTo>
                  <a:pt x="273129" y="201026"/>
                </a:lnTo>
                <a:cubicBezTo>
                  <a:pt x="273129" y="216591"/>
                  <a:pt x="260565" y="229249"/>
                  <a:pt x="245001" y="229249"/>
                </a:cubicBezTo>
                <a:cubicBezTo>
                  <a:pt x="229436" y="229249"/>
                  <a:pt x="216872" y="216685"/>
                  <a:pt x="216872" y="201120"/>
                </a:cubicBezTo>
                <a:lnTo>
                  <a:pt x="216872" y="142049"/>
                </a:lnTo>
                <a:close/>
                <a:moveTo>
                  <a:pt x="245001" y="0"/>
                </a:moveTo>
                <a:cubicBezTo>
                  <a:pt x="260565" y="0"/>
                  <a:pt x="273129" y="12564"/>
                  <a:pt x="273129" y="28129"/>
                </a:cubicBezTo>
                <a:lnTo>
                  <a:pt x="273129" y="85792"/>
                </a:lnTo>
                <a:lnTo>
                  <a:pt x="505097" y="85792"/>
                </a:lnTo>
                <a:lnTo>
                  <a:pt x="505097" y="28129"/>
                </a:lnTo>
                <a:cubicBezTo>
                  <a:pt x="505097" y="12564"/>
                  <a:pt x="517661" y="0"/>
                  <a:pt x="533226" y="0"/>
                </a:cubicBezTo>
                <a:cubicBezTo>
                  <a:pt x="548790" y="0"/>
                  <a:pt x="561355" y="12564"/>
                  <a:pt x="561355" y="28129"/>
                </a:cubicBezTo>
                <a:lnTo>
                  <a:pt x="561355" y="85792"/>
                </a:lnTo>
                <a:lnTo>
                  <a:pt x="685683" y="85792"/>
                </a:lnTo>
                <a:cubicBezTo>
                  <a:pt x="736784" y="85792"/>
                  <a:pt x="778227" y="127235"/>
                  <a:pt x="778320" y="178336"/>
                </a:cubicBezTo>
                <a:lnTo>
                  <a:pt x="778320" y="627457"/>
                </a:lnTo>
                <a:cubicBezTo>
                  <a:pt x="778320" y="678370"/>
                  <a:pt x="736690" y="720001"/>
                  <a:pt x="685777" y="720001"/>
                </a:cubicBezTo>
                <a:lnTo>
                  <a:pt x="92544" y="720001"/>
                </a:lnTo>
                <a:cubicBezTo>
                  <a:pt x="41631" y="720001"/>
                  <a:pt x="0" y="678370"/>
                  <a:pt x="0" y="627457"/>
                </a:cubicBezTo>
                <a:lnTo>
                  <a:pt x="0" y="333700"/>
                </a:lnTo>
                <a:lnTo>
                  <a:pt x="0" y="277443"/>
                </a:lnTo>
                <a:lnTo>
                  <a:pt x="0" y="178336"/>
                </a:lnTo>
                <a:cubicBezTo>
                  <a:pt x="0" y="127235"/>
                  <a:pt x="41443" y="85792"/>
                  <a:pt x="92544" y="85792"/>
                </a:cubicBezTo>
                <a:lnTo>
                  <a:pt x="216872" y="85792"/>
                </a:lnTo>
                <a:lnTo>
                  <a:pt x="216872" y="28129"/>
                </a:lnTo>
                <a:cubicBezTo>
                  <a:pt x="216872" y="12564"/>
                  <a:pt x="229436" y="0"/>
                  <a:pt x="245001" y="0"/>
                </a:cubicBezTo>
                <a:close/>
              </a:path>
            </a:pathLst>
          </a:custGeom>
          <a:solidFill>
            <a:schemeClr val="bg1"/>
          </a:solidFill>
          <a:ln w="1553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 flipV="1">
            <a:off x="4547798" y="2118371"/>
            <a:ext cx="283125" cy="40855"/>
          </a:xfrm>
          <a:prstGeom prst="rect">
            <a:avLst/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4547798" y="2271951"/>
            <a:ext cx="2880000" cy="64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833C0B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技术驱动型</a:t>
            </a: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 flipV="1">
            <a:off x="8133848" y="1851015"/>
            <a:ext cx="3240000" cy="3384000"/>
          </a:xfrm>
          <a:custGeom>
            <a:avLst/>
            <a:gdLst>
              <a:gd name="connsiteX0" fmla="*/ 0 w 7700210"/>
              <a:gd name="connsiteY0" fmla="*/ 3272590 h 3272590"/>
              <a:gd name="connsiteX1" fmla="*/ 7700210 w 7700210"/>
              <a:gd name="connsiteY1" fmla="*/ 3272590 h 3272590"/>
              <a:gd name="connsiteX2" fmla="*/ 7700210 w 7700210"/>
              <a:gd name="connsiteY2" fmla="*/ 232611 h 3272590"/>
              <a:gd name="connsiteX3" fmla="*/ 821676 w 7700210"/>
              <a:gd name="connsiteY3" fmla="*/ 232611 h 3272590"/>
              <a:gd name="connsiteX4" fmla="*/ 686762 w 7700210"/>
              <a:gd name="connsiteY4" fmla="*/ 0 h 3272590"/>
              <a:gd name="connsiteX5" fmla="*/ 551848 w 7700210"/>
              <a:gd name="connsiteY5" fmla="*/ 232611 h 3272590"/>
              <a:gd name="connsiteX6" fmla="*/ 0 w 7700210"/>
              <a:gd name="connsiteY6" fmla="*/ 232611 h 3272590"/>
            </a:gdLst>
            <a:ahLst/>
            <a:cxnLst/>
            <a:rect l="l" t="t" r="r" b="b"/>
            <a:pathLst>
              <a:path w="7700210" h="3272590">
                <a:moveTo>
                  <a:pt x="0" y="3272590"/>
                </a:moveTo>
                <a:lnTo>
                  <a:pt x="7700210" y="3272590"/>
                </a:lnTo>
                <a:lnTo>
                  <a:pt x="7700210" y="232611"/>
                </a:lnTo>
                <a:lnTo>
                  <a:pt x="821676" y="232611"/>
                </a:lnTo>
                <a:lnTo>
                  <a:pt x="686762" y="0"/>
                </a:lnTo>
                <a:lnTo>
                  <a:pt x="551848" y="232611"/>
                </a:lnTo>
                <a:lnTo>
                  <a:pt x="0" y="232611"/>
                </a:lnTo>
                <a:close/>
              </a:path>
            </a:pathLst>
          </a:custGeom>
          <a:solidFill>
            <a:schemeClr val="bg1"/>
          </a:solidFill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8313847" y="2933828"/>
            <a:ext cx="2880000" cy="182283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沃尔玛 vs 茅台：沃尔玛通过大规模采购和销售实现低毛利高周转，茅台通过高端产品实现高毛利低周转。企业需根据自身特点选择合适的盈利模式。</a:t>
            </a: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8133847" y="5248527"/>
            <a:ext cx="659446" cy="47307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OPPOSans B" panose="00020600040101010101" charset="-122"/>
                <a:ea typeface="OPPOSans B" panose="00020600040101010101" charset="-122"/>
                <a:cs typeface="OPPOSans B" panose="00020600040101010101" charset="-122"/>
              </a:rPr>
              <a:t>03</a:t>
            </a: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11065634" y="1542801"/>
            <a:ext cx="616427" cy="616427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11191068" y="1678741"/>
            <a:ext cx="365559" cy="344547"/>
          </a:xfrm>
          <a:custGeom>
            <a:avLst/>
            <a:gdLst>
              <a:gd name="connsiteX0" fmla="*/ 1110072 w 1498885"/>
              <a:gd name="connsiteY0" fmla="*/ 1039039 h 1412736"/>
              <a:gd name="connsiteX1" fmla="*/ 1149511 w 1498885"/>
              <a:gd name="connsiteY1" fmla="*/ 1055363 h 1412736"/>
              <a:gd name="connsiteX2" fmla="*/ 1371451 w 1498885"/>
              <a:gd name="connsiteY2" fmla="*/ 1277303 h 1412736"/>
              <a:gd name="connsiteX3" fmla="*/ 1371451 w 1498885"/>
              <a:gd name="connsiteY3" fmla="*/ 1356182 h 1412736"/>
              <a:gd name="connsiteX4" fmla="*/ 1332012 w 1498885"/>
              <a:gd name="connsiteY4" fmla="*/ 1372553 h 1412736"/>
              <a:gd name="connsiteX5" fmla="*/ 1292572 w 1498885"/>
              <a:gd name="connsiteY5" fmla="*/ 1356182 h 1412736"/>
              <a:gd name="connsiteX6" fmla="*/ 1070632 w 1498885"/>
              <a:gd name="connsiteY6" fmla="*/ 1134242 h 1412736"/>
              <a:gd name="connsiteX7" fmla="*/ 1070632 w 1498885"/>
              <a:gd name="connsiteY7" fmla="*/ 1055363 h 1412736"/>
              <a:gd name="connsiteX8" fmla="*/ 1110072 w 1498885"/>
              <a:gd name="connsiteY8" fmla="*/ 1039039 h 1412736"/>
              <a:gd name="connsiteX9" fmla="*/ 1110072 w 1498885"/>
              <a:gd name="connsiteY9" fmla="*/ 705989 h 1412736"/>
              <a:gd name="connsiteX10" fmla="*/ 1443075 w 1498885"/>
              <a:gd name="connsiteY10" fmla="*/ 705989 h 1412736"/>
              <a:gd name="connsiteX11" fmla="*/ 1498885 w 1498885"/>
              <a:gd name="connsiteY11" fmla="*/ 761800 h 1412736"/>
              <a:gd name="connsiteX12" fmla="*/ 1443075 w 1498885"/>
              <a:gd name="connsiteY12" fmla="*/ 817611 h 1412736"/>
              <a:gd name="connsiteX13" fmla="*/ 1110072 w 1498885"/>
              <a:gd name="connsiteY13" fmla="*/ 817611 h 1412736"/>
              <a:gd name="connsiteX14" fmla="*/ 1054261 w 1498885"/>
              <a:gd name="connsiteY14" fmla="*/ 761800 h 1412736"/>
              <a:gd name="connsiteX15" fmla="*/ 1110072 w 1498885"/>
              <a:gd name="connsiteY15" fmla="*/ 705989 h 1412736"/>
              <a:gd name="connsiteX16" fmla="*/ 1332012 w 1498885"/>
              <a:gd name="connsiteY16" fmla="*/ 151093 h 1412736"/>
              <a:gd name="connsiteX17" fmla="*/ 1371451 w 1498885"/>
              <a:gd name="connsiteY17" fmla="*/ 167418 h 1412736"/>
              <a:gd name="connsiteX18" fmla="*/ 1371451 w 1498885"/>
              <a:gd name="connsiteY18" fmla="*/ 246297 h 1412736"/>
              <a:gd name="connsiteX19" fmla="*/ 1149511 w 1498885"/>
              <a:gd name="connsiteY19" fmla="*/ 468236 h 1412736"/>
              <a:gd name="connsiteX20" fmla="*/ 1110072 w 1498885"/>
              <a:gd name="connsiteY20" fmla="*/ 484608 h 1412736"/>
              <a:gd name="connsiteX21" fmla="*/ 1070632 w 1498885"/>
              <a:gd name="connsiteY21" fmla="*/ 468236 h 1412736"/>
              <a:gd name="connsiteX22" fmla="*/ 1070632 w 1498885"/>
              <a:gd name="connsiteY22" fmla="*/ 389358 h 1412736"/>
              <a:gd name="connsiteX23" fmla="*/ 1292572 w 1498885"/>
              <a:gd name="connsiteY23" fmla="*/ 167418 h 1412736"/>
              <a:gd name="connsiteX24" fmla="*/ 1332012 w 1498885"/>
              <a:gd name="connsiteY24" fmla="*/ 151093 h 1412736"/>
              <a:gd name="connsiteX25" fmla="*/ 709724 w 1498885"/>
              <a:gd name="connsiteY25" fmla="*/ 111607 h 1412736"/>
              <a:gd name="connsiteX26" fmla="*/ 649635 w 1498885"/>
              <a:gd name="connsiteY26" fmla="*/ 127420 h 1412736"/>
              <a:gd name="connsiteX27" fmla="*/ 174129 w 1498885"/>
              <a:gd name="connsiteY27" fmla="*/ 394752 h 1412736"/>
              <a:gd name="connsiteX28" fmla="*/ 111621 w 1498885"/>
              <a:gd name="connsiteY28" fmla="*/ 501536 h 1412736"/>
              <a:gd name="connsiteX29" fmla="*/ 111621 w 1498885"/>
              <a:gd name="connsiteY29" fmla="*/ 910814 h 1412736"/>
              <a:gd name="connsiteX30" fmla="*/ 174129 w 1498885"/>
              <a:gd name="connsiteY30" fmla="*/ 1017598 h 1412736"/>
              <a:gd name="connsiteX31" fmla="*/ 649821 w 1498885"/>
              <a:gd name="connsiteY31" fmla="*/ 1284930 h 1412736"/>
              <a:gd name="connsiteX32" fmla="*/ 771674 w 1498885"/>
              <a:gd name="connsiteY32" fmla="*/ 1283814 h 1412736"/>
              <a:gd name="connsiteX33" fmla="*/ 832321 w 1498885"/>
              <a:gd name="connsiteY33" fmla="*/ 1178146 h 1412736"/>
              <a:gd name="connsiteX34" fmla="*/ 832321 w 1498885"/>
              <a:gd name="connsiteY34" fmla="*/ 234204 h 1412736"/>
              <a:gd name="connsiteX35" fmla="*/ 771674 w 1498885"/>
              <a:gd name="connsiteY35" fmla="*/ 128536 h 1412736"/>
              <a:gd name="connsiteX36" fmla="*/ 709724 w 1498885"/>
              <a:gd name="connsiteY36" fmla="*/ 111607 h 1412736"/>
              <a:gd name="connsiteX37" fmla="*/ 711864 w 1498885"/>
              <a:gd name="connsiteY37" fmla="*/ 9 h 1412736"/>
              <a:gd name="connsiteX38" fmla="*/ 828043 w 1498885"/>
              <a:gd name="connsiteY38" fmla="*/ 32356 h 1412736"/>
              <a:gd name="connsiteX39" fmla="*/ 943942 w 1498885"/>
              <a:gd name="connsiteY39" fmla="*/ 234390 h 1412736"/>
              <a:gd name="connsiteX40" fmla="*/ 943942 w 1498885"/>
              <a:gd name="connsiteY40" fmla="*/ 1178518 h 1412736"/>
              <a:gd name="connsiteX41" fmla="*/ 828043 w 1498885"/>
              <a:gd name="connsiteY41" fmla="*/ 1380552 h 1412736"/>
              <a:gd name="connsiteX42" fmla="*/ 709910 w 1498885"/>
              <a:gd name="connsiteY42" fmla="*/ 1412736 h 1412736"/>
              <a:gd name="connsiteX43" fmla="*/ 595126 w 1498885"/>
              <a:gd name="connsiteY43" fmla="*/ 1382413 h 1412736"/>
              <a:gd name="connsiteX44" fmla="*/ 119435 w 1498885"/>
              <a:gd name="connsiteY44" fmla="*/ 1115080 h 1412736"/>
              <a:gd name="connsiteX45" fmla="*/ 0 w 1498885"/>
              <a:gd name="connsiteY45" fmla="*/ 911000 h 1412736"/>
              <a:gd name="connsiteX46" fmla="*/ 0 w 1498885"/>
              <a:gd name="connsiteY46" fmla="*/ 501722 h 1412736"/>
              <a:gd name="connsiteX47" fmla="*/ 119435 w 1498885"/>
              <a:gd name="connsiteY47" fmla="*/ 297642 h 1412736"/>
              <a:gd name="connsiteX48" fmla="*/ 595126 w 1498885"/>
              <a:gd name="connsiteY48" fmla="*/ 30309 h 1412736"/>
              <a:gd name="connsiteX49" fmla="*/ 711864 w 1498885"/>
              <a:gd name="connsiteY49" fmla="*/ 9 h 1412736"/>
            </a:gdLst>
            <a:ahLst/>
            <a:cxnLst/>
            <a:rect l="l" t="t" r="r" b="b"/>
            <a:pathLst>
              <a:path w="1498885" h="1412736">
                <a:moveTo>
                  <a:pt x="1110072" y="1039039"/>
                </a:moveTo>
                <a:cubicBezTo>
                  <a:pt x="1124350" y="1039039"/>
                  <a:pt x="1138628" y="1044480"/>
                  <a:pt x="1149511" y="1055363"/>
                </a:cubicBezTo>
                <a:lnTo>
                  <a:pt x="1371451" y="1277303"/>
                </a:lnTo>
                <a:cubicBezTo>
                  <a:pt x="1393217" y="1299070"/>
                  <a:pt x="1393217" y="1334416"/>
                  <a:pt x="1371451" y="1356182"/>
                </a:cubicBezTo>
                <a:cubicBezTo>
                  <a:pt x="1360661" y="1366972"/>
                  <a:pt x="1346336" y="1372553"/>
                  <a:pt x="1332012" y="1372553"/>
                </a:cubicBezTo>
                <a:cubicBezTo>
                  <a:pt x="1317687" y="1372553"/>
                  <a:pt x="1303362" y="1367158"/>
                  <a:pt x="1292572" y="1356182"/>
                </a:cubicBezTo>
                <a:lnTo>
                  <a:pt x="1070632" y="1134242"/>
                </a:lnTo>
                <a:cubicBezTo>
                  <a:pt x="1048866" y="1112476"/>
                  <a:pt x="1048866" y="1077130"/>
                  <a:pt x="1070632" y="1055363"/>
                </a:cubicBezTo>
                <a:cubicBezTo>
                  <a:pt x="1081515" y="1044480"/>
                  <a:pt x="1095793" y="1039039"/>
                  <a:pt x="1110072" y="1039039"/>
                </a:cubicBezTo>
                <a:close/>
                <a:moveTo>
                  <a:pt x="1110072" y="705989"/>
                </a:moveTo>
                <a:lnTo>
                  <a:pt x="1443075" y="705989"/>
                </a:lnTo>
                <a:cubicBezTo>
                  <a:pt x="1473956" y="705989"/>
                  <a:pt x="1498885" y="730918"/>
                  <a:pt x="1498885" y="761800"/>
                </a:cubicBezTo>
                <a:cubicBezTo>
                  <a:pt x="1498885" y="792682"/>
                  <a:pt x="1473770" y="817611"/>
                  <a:pt x="1443075" y="817611"/>
                </a:cubicBezTo>
                <a:lnTo>
                  <a:pt x="1110072" y="817611"/>
                </a:lnTo>
                <a:cubicBezTo>
                  <a:pt x="1079190" y="817611"/>
                  <a:pt x="1054261" y="792682"/>
                  <a:pt x="1054261" y="761800"/>
                </a:cubicBezTo>
                <a:cubicBezTo>
                  <a:pt x="1054261" y="730918"/>
                  <a:pt x="1079190" y="705989"/>
                  <a:pt x="1110072" y="705989"/>
                </a:cubicBezTo>
                <a:close/>
                <a:moveTo>
                  <a:pt x="1332012" y="151093"/>
                </a:moveTo>
                <a:cubicBezTo>
                  <a:pt x="1346290" y="151093"/>
                  <a:pt x="1360568" y="156535"/>
                  <a:pt x="1371451" y="167418"/>
                </a:cubicBezTo>
                <a:cubicBezTo>
                  <a:pt x="1393217" y="189184"/>
                  <a:pt x="1393217" y="224530"/>
                  <a:pt x="1371451" y="246297"/>
                </a:cubicBezTo>
                <a:lnTo>
                  <a:pt x="1149511" y="468236"/>
                </a:lnTo>
                <a:cubicBezTo>
                  <a:pt x="1138721" y="479213"/>
                  <a:pt x="1124396" y="484608"/>
                  <a:pt x="1110072" y="484608"/>
                </a:cubicBezTo>
                <a:cubicBezTo>
                  <a:pt x="1095747" y="484608"/>
                  <a:pt x="1081422" y="479213"/>
                  <a:pt x="1070632" y="468236"/>
                </a:cubicBezTo>
                <a:cubicBezTo>
                  <a:pt x="1048866" y="446470"/>
                  <a:pt x="1048866" y="411124"/>
                  <a:pt x="1070632" y="389358"/>
                </a:cubicBezTo>
                <a:lnTo>
                  <a:pt x="1292572" y="167418"/>
                </a:lnTo>
                <a:cubicBezTo>
                  <a:pt x="1303455" y="156535"/>
                  <a:pt x="1317733" y="151093"/>
                  <a:pt x="1332012" y="151093"/>
                </a:cubicBezTo>
                <a:close/>
                <a:moveTo>
                  <a:pt x="709724" y="111607"/>
                </a:moveTo>
                <a:cubicBezTo>
                  <a:pt x="689074" y="111607"/>
                  <a:pt x="668610" y="116816"/>
                  <a:pt x="649635" y="127420"/>
                </a:cubicBezTo>
                <a:lnTo>
                  <a:pt x="174129" y="394752"/>
                </a:lnTo>
                <a:cubicBezTo>
                  <a:pt x="135620" y="416332"/>
                  <a:pt x="111621" y="457260"/>
                  <a:pt x="111621" y="501536"/>
                </a:cubicBezTo>
                <a:lnTo>
                  <a:pt x="111621" y="910814"/>
                </a:lnTo>
                <a:cubicBezTo>
                  <a:pt x="111621" y="955090"/>
                  <a:pt x="135620" y="996018"/>
                  <a:pt x="174129" y="1017598"/>
                </a:cubicBezTo>
                <a:lnTo>
                  <a:pt x="649821" y="1284930"/>
                </a:lnTo>
                <a:cubicBezTo>
                  <a:pt x="688144" y="1306510"/>
                  <a:pt x="733723" y="1306138"/>
                  <a:pt x="771674" y="1283814"/>
                </a:cubicBezTo>
                <a:cubicBezTo>
                  <a:pt x="809625" y="1261676"/>
                  <a:pt x="832321" y="1222050"/>
                  <a:pt x="832321" y="1178146"/>
                </a:cubicBezTo>
                <a:lnTo>
                  <a:pt x="832321" y="234204"/>
                </a:lnTo>
                <a:cubicBezTo>
                  <a:pt x="832321" y="190113"/>
                  <a:pt x="809625" y="150674"/>
                  <a:pt x="771674" y="128536"/>
                </a:cubicBezTo>
                <a:cubicBezTo>
                  <a:pt x="752326" y="117188"/>
                  <a:pt x="731118" y="111607"/>
                  <a:pt x="709724" y="111607"/>
                </a:cubicBezTo>
                <a:close/>
                <a:moveTo>
                  <a:pt x="711864" y="9"/>
                </a:moveTo>
                <a:cubicBezTo>
                  <a:pt x="751861" y="358"/>
                  <a:pt x="791766" y="11148"/>
                  <a:pt x="828043" y="32356"/>
                </a:cubicBezTo>
                <a:cubicBezTo>
                  <a:pt x="900596" y="74772"/>
                  <a:pt x="943942" y="150302"/>
                  <a:pt x="943942" y="234390"/>
                </a:cubicBezTo>
                <a:lnTo>
                  <a:pt x="943942" y="1178518"/>
                </a:lnTo>
                <a:cubicBezTo>
                  <a:pt x="943942" y="1262606"/>
                  <a:pt x="900596" y="1338136"/>
                  <a:pt x="828043" y="1380552"/>
                </a:cubicBezTo>
                <a:cubicBezTo>
                  <a:pt x="791208" y="1401946"/>
                  <a:pt x="750466" y="1412736"/>
                  <a:pt x="709910" y="1412736"/>
                </a:cubicBezTo>
                <a:cubicBezTo>
                  <a:pt x="670471" y="1412736"/>
                  <a:pt x="631217" y="1402691"/>
                  <a:pt x="595126" y="1382413"/>
                </a:cubicBezTo>
                <a:lnTo>
                  <a:pt x="119435" y="1115080"/>
                </a:lnTo>
                <a:cubicBezTo>
                  <a:pt x="45765" y="1073594"/>
                  <a:pt x="0" y="995460"/>
                  <a:pt x="0" y="911000"/>
                </a:cubicBezTo>
                <a:lnTo>
                  <a:pt x="0" y="501722"/>
                </a:lnTo>
                <a:cubicBezTo>
                  <a:pt x="0" y="417262"/>
                  <a:pt x="45765" y="338942"/>
                  <a:pt x="119435" y="297642"/>
                </a:cubicBezTo>
                <a:lnTo>
                  <a:pt x="595126" y="30309"/>
                </a:lnTo>
                <a:cubicBezTo>
                  <a:pt x="631775" y="9752"/>
                  <a:pt x="671866" y="-340"/>
                  <a:pt x="711864" y="9"/>
                </a:cubicBezTo>
                <a:close/>
              </a:path>
            </a:pathLst>
          </a:custGeom>
          <a:solidFill>
            <a:schemeClr val="bg1"/>
          </a:solidFill>
          <a:ln w="1553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 flipV="1">
            <a:off x="8313847" y="2118371"/>
            <a:ext cx="283125" cy="40855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3" name="标题 1"/>
          <p:cNvSpPr txBox="1"/>
          <p:nvPr/>
        </p:nvSpPr>
        <p:spPr>
          <a:xfrm>
            <a:off x="8313847" y="2271951"/>
            <a:ext cx="2880000" cy="64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典型案例</a:t>
            </a:r>
            <a:endParaRPr kumimoji="1" lang="zh-CN" altLang="en-US"/>
          </a:p>
        </p:txBody>
      </p:sp>
      <p:sp>
        <p:nvSpPr>
          <p:cNvPr id="24" name="标题 1"/>
          <p:cNvSpPr txBox="1"/>
          <p:nvPr/>
        </p:nvSpPr>
        <p:spPr>
          <a:xfrm>
            <a:off x="787215" y="45099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模式分类</a:t>
            </a:r>
            <a:endParaRPr kumimoji="1"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149860" y="487680"/>
            <a:ext cx="510540" cy="419100"/>
            <a:chOff x="149860" y="487680"/>
            <a:chExt cx="510540" cy="419100"/>
          </a:xfrm>
        </p:grpSpPr>
        <p:sp>
          <p:nvSpPr>
            <p:cNvPr id="26" name="标题 1"/>
            <p:cNvSpPr txBox="1"/>
            <p:nvPr/>
          </p:nvSpPr>
          <p:spPr>
            <a:xfrm>
              <a:off x="149860" y="718185"/>
              <a:ext cx="510540" cy="18859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27" name="标题 1"/>
            <p:cNvSpPr txBox="1"/>
            <p:nvPr/>
          </p:nvSpPr>
          <p:spPr>
            <a:xfrm>
              <a:off x="149860" y="602933"/>
              <a:ext cx="510540" cy="18859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28" name="标题 1"/>
            <p:cNvSpPr txBox="1"/>
            <p:nvPr/>
          </p:nvSpPr>
          <p:spPr>
            <a:xfrm>
              <a:off x="149860" y="487680"/>
              <a:ext cx="510540" cy="18859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 flipV="1">
            <a:off x="738690" y="1733263"/>
            <a:ext cx="5164681" cy="3684895"/>
          </a:xfrm>
          <a:prstGeom prst="roundRect">
            <a:avLst>
              <a:gd name="adj" fmla="val 4437"/>
            </a:avLst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37000">
                <a:srgbClr val="FFFFFF">
                  <a:alpha val="100000"/>
                </a:srgbClr>
              </a:gs>
            </a:gsLst>
            <a:lin ang="16200000" scaled="0"/>
          </a:gradFill>
          <a:ln w="12700" cap="sq">
            <a:gradFill>
              <a:gsLst>
                <a:gs pos="0">
                  <a:schemeClr val="accent1">
                    <a:lumMod val="20000"/>
                    <a:lumOff val="80000"/>
                    <a:alpha val="0"/>
                  </a:schemeClr>
                </a:gs>
                <a:gs pos="100000">
                  <a:schemeClr val="accent1">
                    <a:alpha val="100000"/>
                  </a:schemeClr>
                </a:gs>
              </a:gsLst>
              <a:lin ang="5400000" scaled="0"/>
            </a:gradFill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cxnSp>
        <p:nvCxnSpPr>
          <p:cNvPr id="4" name="标题 1"/>
          <p:cNvCxnSpPr/>
          <p:nvPr/>
        </p:nvCxnSpPr>
        <p:spPr>
          <a:xfrm>
            <a:off x="907968" y="2801473"/>
            <a:ext cx="4826126" cy="0"/>
          </a:xfrm>
          <a:prstGeom prst="line">
            <a:avLst/>
          </a:prstGeom>
          <a:noFill/>
          <a:ln w="12700" cap="sq">
            <a:solidFill>
              <a:schemeClr val="accent1">
                <a:alpha val="50000"/>
              </a:schemeClr>
            </a:solidFill>
            <a:prstDash val="solid"/>
            <a:miter/>
          </a:ln>
        </p:spPr>
      </p:cxnSp>
      <p:sp>
        <p:nvSpPr>
          <p:cNvPr id="5" name="标题 1"/>
          <p:cNvSpPr txBox="1"/>
          <p:nvPr/>
        </p:nvSpPr>
        <p:spPr>
          <a:xfrm>
            <a:off x="1057571" y="4537884"/>
            <a:ext cx="1696355" cy="38104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/>
              </a:gs>
            </a:gsLst>
            <a:lin ang="270000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1057571" y="3035158"/>
            <a:ext cx="4496328" cy="137501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16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杜邦分析：ROE = 销售净利率 × 总资产周转率 × 权益乘数，通过分解ROE，分析企业盈利能力的驱动因素。例如，某企业ROE为15%，销售净利率为10%，总资产周转率为1.5，权益乘数为1.0，表明其盈利能力主要来源于较高的销售净利率和资产周转率。
企业应用：企业可通过优化销售净利率、提升资产周转率、合理运用财务杠杆等方式提升ROE，增强盈利能力。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1467888" y="4543739"/>
            <a:ext cx="875720" cy="36933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10000"/>
              </a:lnSpc>
            </a:pPr>
            <a:r>
              <a:rPr kumimoji="1" lang="en-US" altLang="zh-CN" sz="18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01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1057571" y="1845297"/>
            <a:ext cx="4496328" cy="79037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分解ROE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flipV="1">
            <a:off x="6275929" y="1733263"/>
            <a:ext cx="5164681" cy="3684895"/>
          </a:xfrm>
          <a:prstGeom prst="roundRect">
            <a:avLst>
              <a:gd name="adj" fmla="val 4437"/>
            </a:avLst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37000">
                <a:srgbClr val="FFFFFF">
                  <a:alpha val="100000"/>
                </a:srgbClr>
              </a:gs>
            </a:gsLst>
            <a:lin ang="16200000" scaled="0"/>
          </a:gradFill>
          <a:ln w="12700" cap="sq">
            <a:gradFill>
              <a:gsLst>
                <a:gs pos="0">
                  <a:schemeClr val="accent1">
                    <a:lumMod val="20000"/>
                    <a:lumOff val="80000"/>
                    <a:alpha val="0"/>
                  </a:schemeClr>
                </a:gs>
                <a:gs pos="100000">
                  <a:schemeClr val="accent1"/>
                </a:gs>
              </a:gsLst>
              <a:lin ang="5400000" scaled="0"/>
            </a:gradFill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cxnSp>
        <p:nvCxnSpPr>
          <p:cNvPr id="10" name="标题 1"/>
          <p:cNvCxnSpPr/>
          <p:nvPr/>
        </p:nvCxnSpPr>
        <p:spPr>
          <a:xfrm>
            <a:off x="6445207" y="2801473"/>
            <a:ext cx="4826126" cy="0"/>
          </a:xfrm>
          <a:prstGeom prst="line">
            <a:avLst/>
          </a:prstGeom>
          <a:noFill/>
          <a:ln w="12700" cap="sq">
            <a:solidFill>
              <a:schemeClr val="accent1">
                <a:alpha val="50000"/>
              </a:schemeClr>
            </a:solidFill>
            <a:prstDash val="solid"/>
            <a:miter/>
          </a:ln>
        </p:spPr>
      </p:cxnSp>
      <p:sp>
        <p:nvSpPr>
          <p:cNvPr id="11" name="标题 1"/>
          <p:cNvSpPr txBox="1"/>
          <p:nvPr/>
        </p:nvSpPr>
        <p:spPr>
          <a:xfrm>
            <a:off x="6594810" y="4537884"/>
            <a:ext cx="1696355" cy="38104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/>
              </a:gs>
            </a:gsLst>
            <a:lin ang="270000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594810" y="3035158"/>
            <a:ext cx="4496328" cy="137501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多板块企业：多板块企业需进行分部盈利能力分析。例如，联想集团在PC和数据中心业务上具有不同的盈利模式，需分别分析其盈利能力。
企业应用：企业可通过优化业务结构、提升各板块盈利能力，实现整体盈利水平的提升。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7005127" y="4543739"/>
            <a:ext cx="875720" cy="36933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10000"/>
              </a:lnSpc>
            </a:pPr>
            <a:r>
              <a:rPr kumimoji="1" lang="en-US" altLang="zh-CN" sz="18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02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6594810" y="1845297"/>
            <a:ext cx="4496328" cy="79037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业务结构透视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787215" y="45099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杜邦分析法应用</a:t>
            </a:r>
            <a:endParaRPr kumimoji="1"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149860" y="487680"/>
            <a:ext cx="510540" cy="419100"/>
            <a:chOff x="149860" y="487680"/>
            <a:chExt cx="510540" cy="419100"/>
          </a:xfrm>
        </p:grpSpPr>
        <p:sp>
          <p:nvSpPr>
            <p:cNvPr id="17" name="标题 1"/>
            <p:cNvSpPr txBox="1"/>
            <p:nvPr/>
          </p:nvSpPr>
          <p:spPr>
            <a:xfrm>
              <a:off x="149860" y="718185"/>
              <a:ext cx="510540" cy="18859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8" name="标题 1"/>
            <p:cNvSpPr txBox="1"/>
            <p:nvPr/>
          </p:nvSpPr>
          <p:spPr>
            <a:xfrm>
              <a:off x="149860" y="602933"/>
              <a:ext cx="510540" cy="18859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9" name="标题 1"/>
            <p:cNvSpPr txBox="1"/>
            <p:nvPr/>
          </p:nvSpPr>
          <p:spPr>
            <a:xfrm>
              <a:off x="149860" y="487680"/>
              <a:ext cx="510540" cy="18859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alphaModFix amt="100000"/>
          </a:blip>
          <a:srcRect t="4617" r="255" b="14685"/>
          <a:stretch>
            <a:fillRect/>
          </a:stretch>
        </p:blipFill>
        <p:spPr>
          <a:xfrm>
            <a:off x="7041770" y="786306"/>
            <a:ext cx="5152571" cy="5534308"/>
          </a:xfrm>
          <a:custGeom>
            <a:avLst/>
            <a:gdLst>
              <a:gd name="connsiteX0" fmla="*/ 2033308 w 5152571"/>
              <a:gd name="connsiteY0" fmla="*/ 0 h 5534308"/>
              <a:gd name="connsiteX1" fmla="*/ 5152571 w 5152571"/>
              <a:gd name="connsiteY1" fmla="*/ 0 h 5534308"/>
              <a:gd name="connsiteX2" fmla="*/ 5152571 w 5152571"/>
              <a:gd name="connsiteY2" fmla="*/ 3306723 h 5534308"/>
              <a:gd name="connsiteX3" fmla="*/ 5152571 w 5152571"/>
              <a:gd name="connsiteY3" fmla="*/ 3500999 h 5534308"/>
              <a:gd name="connsiteX4" fmla="*/ 5152571 w 5152571"/>
              <a:gd name="connsiteY4" fmla="*/ 5534308 h 5534308"/>
              <a:gd name="connsiteX5" fmla="*/ 1422400 w 5152571"/>
              <a:gd name="connsiteY5" fmla="*/ 5534308 h 5534308"/>
              <a:gd name="connsiteX6" fmla="*/ 1422400 w 5152571"/>
              <a:gd name="connsiteY6" fmla="*/ 5534307 h 5534308"/>
              <a:gd name="connsiteX7" fmla="*/ 0 w 5152571"/>
              <a:gd name="connsiteY7" fmla="*/ 5534307 h 5534308"/>
              <a:gd name="connsiteX8" fmla="*/ 0 w 5152571"/>
              <a:gd name="connsiteY8" fmla="*/ 2033308 h 5534308"/>
              <a:gd name="connsiteX9" fmla="*/ 2033308 w 5152571"/>
              <a:gd name="connsiteY9" fmla="*/ 0 h 5534308"/>
            </a:gdLst>
            <a:ahLst/>
            <a:cxnLst/>
            <a:rect l="l" t="t" r="r" b="b"/>
            <a:pathLst>
              <a:path w="5152571" h="5534308">
                <a:moveTo>
                  <a:pt x="2033308" y="0"/>
                </a:moveTo>
                <a:lnTo>
                  <a:pt x="5152571" y="0"/>
                </a:lnTo>
                <a:lnTo>
                  <a:pt x="5152571" y="3306723"/>
                </a:lnTo>
                <a:lnTo>
                  <a:pt x="5152571" y="3500999"/>
                </a:lnTo>
                <a:lnTo>
                  <a:pt x="5152571" y="5534308"/>
                </a:lnTo>
                <a:lnTo>
                  <a:pt x="1422400" y="5534308"/>
                </a:lnTo>
                <a:lnTo>
                  <a:pt x="1422400" y="5534307"/>
                </a:lnTo>
                <a:lnTo>
                  <a:pt x="0" y="5534307"/>
                </a:lnTo>
                <a:lnTo>
                  <a:pt x="0" y="2033308"/>
                </a:lnTo>
                <a:cubicBezTo>
                  <a:pt x="0" y="910343"/>
                  <a:pt x="910343" y="0"/>
                  <a:pt x="203330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75813 h 6858000"/>
              <a:gd name="connsiteX3" fmla="*/ 9093193 w 12192000"/>
              <a:gd name="connsiteY3" fmla="*/ 775813 h 6858000"/>
              <a:gd name="connsiteX4" fmla="*/ 7039430 w 12192000"/>
              <a:gd name="connsiteY4" fmla="*/ 2829576 h 6858000"/>
              <a:gd name="connsiteX5" fmla="*/ 7039430 w 12192000"/>
              <a:gd name="connsiteY5" fmla="*/ 3933371 h 6858000"/>
              <a:gd name="connsiteX6" fmla="*/ 7027256 w 12192000"/>
              <a:gd name="connsiteY6" fmla="*/ 3933371 h 6858000"/>
              <a:gd name="connsiteX7" fmla="*/ 7027256 w 12192000"/>
              <a:gd name="connsiteY7" fmla="*/ 6320614 h 6858000"/>
              <a:gd name="connsiteX8" fmla="*/ 12192000 w 12192000"/>
              <a:gd name="connsiteY8" fmla="*/ 6320614 h 6858000"/>
              <a:gd name="connsiteX9" fmla="*/ 12192000 w 12192000"/>
              <a:gd name="connsiteY9" fmla="*/ 6858000 h 6858000"/>
              <a:gd name="connsiteX10" fmla="*/ 0 w 12192000"/>
              <a:gd name="connsiteY10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75813"/>
                </a:lnTo>
                <a:lnTo>
                  <a:pt x="9093193" y="775813"/>
                </a:lnTo>
                <a:cubicBezTo>
                  <a:pt x="7958931" y="775813"/>
                  <a:pt x="7039430" y="1695314"/>
                  <a:pt x="7039430" y="2829576"/>
                </a:cubicBezTo>
                <a:lnTo>
                  <a:pt x="7039430" y="3933371"/>
                </a:lnTo>
                <a:lnTo>
                  <a:pt x="7027256" y="3933371"/>
                </a:lnTo>
                <a:lnTo>
                  <a:pt x="7027256" y="6320614"/>
                </a:lnTo>
                <a:lnTo>
                  <a:pt x="12192000" y="6320614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  <a:effectLst>
            <a:outerShdw blurRad="139700" dist="101600" dir="2700000" algn="tl" rotWithShape="0">
              <a:schemeClr val="accent1">
                <a:lumMod val="50000"/>
                <a:alpha val="6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351326" y="2139706"/>
            <a:ext cx="1163775" cy="1213093"/>
          </a:xfrm>
          <a:prstGeom prst="round2DiagRect">
            <a:avLst>
              <a:gd name="adj1" fmla="val 36561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63755" y="2132676"/>
            <a:ext cx="3352065" cy="14465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r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PART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9391650" y="358314"/>
            <a:ext cx="855964" cy="855985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flipV="1">
            <a:off x="-2341" y="-5273"/>
            <a:ext cx="4600122" cy="1200521"/>
          </a:xfrm>
          <a:custGeom>
            <a:avLst/>
            <a:gdLst>
              <a:gd name="connsiteX0" fmla="*/ 0 w 4600122"/>
              <a:gd name="connsiteY0" fmla="*/ 1200521 h 1200521"/>
              <a:gd name="connsiteX1" fmla="*/ 4600122 w 4600122"/>
              <a:gd name="connsiteY1" fmla="*/ 1200521 h 1200521"/>
              <a:gd name="connsiteX2" fmla="*/ 4600122 w 4600122"/>
              <a:gd name="connsiteY2" fmla="*/ 1065295 h 1200521"/>
              <a:gd name="connsiteX3" fmla="*/ 3610964 w 4600122"/>
              <a:gd name="connsiteY3" fmla="*/ 0 h 1200521"/>
              <a:gd name="connsiteX4" fmla="*/ 0 w 4600122"/>
              <a:gd name="connsiteY4" fmla="*/ 0 h 1200521"/>
            </a:gdLst>
            <a:ahLst/>
            <a:cxnLst/>
            <a:rect l="l" t="t" r="r" b="b"/>
            <a:pathLst>
              <a:path w="4600122" h="1200521">
                <a:moveTo>
                  <a:pt x="0" y="1200521"/>
                </a:moveTo>
                <a:lnTo>
                  <a:pt x="4600122" y="1200521"/>
                </a:lnTo>
                <a:lnTo>
                  <a:pt x="4600122" y="1065295"/>
                </a:lnTo>
                <a:cubicBezTo>
                  <a:pt x="4600122" y="476949"/>
                  <a:pt x="4157261" y="0"/>
                  <a:pt x="361096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  <a:alpha val="6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93267" y="5455200"/>
            <a:ext cx="5346819" cy="2000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70000">
                <a:schemeClr val="accent1"/>
              </a:gs>
            </a:gsLst>
            <a:lin ang="10800000" scaled="0"/>
          </a:gra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93955" y="3398780"/>
            <a:ext cx="5752746" cy="19331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四、行业特性对标分析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9874251" y="5464629"/>
            <a:ext cx="2625272" cy="855985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>
                  <a:alpha val="54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581326" y="2374482"/>
            <a:ext cx="735126" cy="697785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034081" y="627875"/>
            <a:ext cx="1951763" cy="29578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04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788628" y="1631713"/>
            <a:ext cx="3999158" cy="1631465"/>
          </a:xfrm>
          <a:prstGeom prst="roundRect">
            <a:avLst>
              <a:gd name="adj" fmla="val 6029"/>
            </a:avLst>
          </a:prstGeom>
          <a:solidFill>
            <a:schemeClr val="bg1"/>
          </a:solidFill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rot="5400000">
            <a:off x="660400" y="1522647"/>
            <a:ext cx="1748588" cy="1748588"/>
          </a:xfrm>
          <a:prstGeom prst="teardrop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600052" y="2331010"/>
            <a:ext cx="3052446" cy="867358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855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白酒行业：白酒行业平均毛利率超过80%，净利率较高。例如，茅台净利率超过50%，通过高端产品实现高毛利率和高净利率。
企业应用：白酒企业需关注品牌建设和市场拓展，通过提升产品附加值和市场份额，增强盈利能力。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2600052" y="1717164"/>
            <a:ext cx="3052446" cy="605789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2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白酒行业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793767" y="1656014"/>
            <a:ext cx="1481854" cy="1481854"/>
          </a:xfrm>
          <a:prstGeom prst="flowChartConnector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1272332" y="2134579"/>
            <a:ext cx="524722" cy="524722"/>
          </a:xfrm>
          <a:custGeom>
            <a:avLst/>
            <a:gdLst>
              <a:gd name="connsiteX0" fmla="*/ 457070 w 720001"/>
              <a:gd name="connsiteY0" fmla="*/ 57166 h 720001"/>
              <a:gd name="connsiteX1" fmla="*/ 457070 w 720001"/>
              <a:gd name="connsiteY1" fmla="*/ 263017 h 720001"/>
              <a:gd name="connsiteX2" fmla="*/ 662921 w 720001"/>
              <a:gd name="connsiteY2" fmla="*/ 263017 h 720001"/>
              <a:gd name="connsiteX3" fmla="*/ 647393 w 720001"/>
              <a:gd name="connsiteY3" fmla="*/ 212704 h 720001"/>
              <a:gd name="connsiteX4" fmla="*/ 591008 w 720001"/>
              <a:gd name="connsiteY4" fmla="*/ 129079 h 720001"/>
              <a:gd name="connsiteX5" fmla="*/ 507383 w 720001"/>
              <a:gd name="connsiteY5" fmla="*/ 72694 h 720001"/>
              <a:gd name="connsiteX6" fmla="*/ 457070 w 720001"/>
              <a:gd name="connsiteY6" fmla="*/ 57166 h 720001"/>
              <a:gd name="connsiteX7" fmla="*/ 307952 w 720001"/>
              <a:gd name="connsiteY7" fmla="*/ 56386 h 720001"/>
              <a:gd name="connsiteX8" fmla="*/ 240115 w 720001"/>
              <a:gd name="connsiteY8" fmla="*/ 76251 h 720001"/>
              <a:gd name="connsiteX9" fmla="*/ 142092 w 720001"/>
              <a:gd name="connsiteY9" fmla="*/ 142179 h 720001"/>
              <a:gd name="connsiteX10" fmla="*/ 76077 w 720001"/>
              <a:gd name="connsiteY10" fmla="*/ 240116 h 720001"/>
              <a:gd name="connsiteX11" fmla="*/ 51874 w 720001"/>
              <a:gd name="connsiteY11" fmla="*/ 360000 h 720001"/>
              <a:gd name="connsiteX12" fmla="*/ 76077 w 720001"/>
              <a:gd name="connsiteY12" fmla="*/ 479885 h 720001"/>
              <a:gd name="connsiteX13" fmla="*/ 142092 w 720001"/>
              <a:gd name="connsiteY13" fmla="*/ 577822 h 720001"/>
              <a:gd name="connsiteX14" fmla="*/ 240029 w 720001"/>
              <a:gd name="connsiteY14" fmla="*/ 643837 h 720001"/>
              <a:gd name="connsiteX15" fmla="*/ 359913 w 720001"/>
              <a:gd name="connsiteY15" fmla="*/ 668039 h 720001"/>
              <a:gd name="connsiteX16" fmla="*/ 479798 w 720001"/>
              <a:gd name="connsiteY16" fmla="*/ 643837 h 720001"/>
              <a:gd name="connsiteX17" fmla="*/ 577735 w 720001"/>
              <a:gd name="connsiteY17" fmla="*/ 577822 h 720001"/>
              <a:gd name="connsiteX18" fmla="*/ 643750 w 720001"/>
              <a:gd name="connsiteY18" fmla="*/ 479885 h 720001"/>
              <a:gd name="connsiteX19" fmla="*/ 663615 w 720001"/>
              <a:gd name="connsiteY19" fmla="*/ 412049 h 720001"/>
              <a:gd name="connsiteX20" fmla="*/ 360000 w 720001"/>
              <a:gd name="connsiteY20" fmla="*/ 412049 h 720001"/>
              <a:gd name="connsiteX21" fmla="*/ 307952 w 720001"/>
              <a:gd name="connsiteY21" fmla="*/ 360000 h 720001"/>
              <a:gd name="connsiteX22" fmla="*/ 405022 w 720001"/>
              <a:gd name="connsiteY22" fmla="*/ 0 h 720001"/>
              <a:gd name="connsiteX23" fmla="*/ 720001 w 720001"/>
              <a:gd name="connsiteY23" fmla="*/ 314979 h 720001"/>
              <a:gd name="connsiteX24" fmla="*/ 405022 w 720001"/>
              <a:gd name="connsiteY24" fmla="*/ 314979 h 720001"/>
              <a:gd name="connsiteX25" fmla="*/ 360000 w 720001"/>
              <a:gd name="connsiteY25" fmla="*/ 0 h 720001"/>
              <a:gd name="connsiteX26" fmla="*/ 360000 w 720001"/>
              <a:gd name="connsiteY26" fmla="*/ 360000 h 720001"/>
              <a:gd name="connsiteX27" fmla="*/ 720001 w 720001"/>
              <a:gd name="connsiteY27" fmla="*/ 360000 h 720001"/>
              <a:gd name="connsiteX28" fmla="*/ 360000 w 720001"/>
              <a:gd name="connsiteY28" fmla="*/ 720001 h 720001"/>
              <a:gd name="connsiteX29" fmla="*/ 0 w 720001"/>
              <a:gd name="connsiteY29" fmla="*/ 360000 h 720001"/>
              <a:gd name="connsiteX30" fmla="*/ 360000 w 720001"/>
              <a:gd name="connsiteY30" fmla="*/ 0 h 720001"/>
            </a:gdLst>
            <a:ahLst/>
            <a:cxnLst/>
            <a:rect l="l" t="t" r="r" b="b"/>
            <a:pathLst>
              <a:path w="720001" h="720001">
                <a:moveTo>
                  <a:pt x="457070" y="57166"/>
                </a:moveTo>
                <a:lnTo>
                  <a:pt x="457070" y="263017"/>
                </a:lnTo>
                <a:lnTo>
                  <a:pt x="662921" y="263017"/>
                </a:lnTo>
                <a:cubicBezTo>
                  <a:pt x="659451" y="245755"/>
                  <a:pt x="654246" y="229012"/>
                  <a:pt x="647393" y="212704"/>
                </a:cubicBezTo>
                <a:cubicBezTo>
                  <a:pt x="634121" y="181388"/>
                  <a:pt x="615210" y="153282"/>
                  <a:pt x="591008" y="129079"/>
                </a:cubicBezTo>
                <a:cubicBezTo>
                  <a:pt x="566806" y="104877"/>
                  <a:pt x="538699" y="85966"/>
                  <a:pt x="507383" y="72694"/>
                </a:cubicBezTo>
                <a:cubicBezTo>
                  <a:pt x="491075" y="65755"/>
                  <a:pt x="474246" y="60636"/>
                  <a:pt x="457070" y="57166"/>
                </a:cubicBezTo>
                <a:close/>
                <a:moveTo>
                  <a:pt x="307952" y="56386"/>
                </a:moveTo>
                <a:cubicBezTo>
                  <a:pt x="284703" y="60376"/>
                  <a:pt x="262062" y="66969"/>
                  <a:pt x="240115" y="76251"/>
                </a:cubicBezTo>
                <a:cubicBezTo>
                  <a:pt x="203508" y="91778"/>
                  <a:pt x="170544" y="113986"/>
                  <a:pt x="142092" y="142179"/>
                </a:cubicBezTo>
                <a:cubicBezTo>
                  <a:pt x="113812" y="170545"/>
                  <a:pt x="91605" y="203422"/>
                  <a:pt x="76077" y="240116"/>
                </a:cubicBezTo>
                <a:cubicBezTo>
                  <a:pt x="60029" y="278111"/>
                  <a:pt x="51874" y="318362"/>
                  <a:pt x="51874" y="360000"/>
                </a:cubicBezTo>
                <a:cubicBezTo>
                  <a:pt x="51874" y="401639"/>
                  <a:pt x="60029" y="441976"/>
                  <a:pt x="76077" y="479885"/>
                </a:cubicBezTo>
                <a:cubicBezTo>
                  <a:pt x="91605" y="516579"/>
                  <a:pt x="113812" y="549543"/>
                  <a:pt x="142092" y="577822"/>
                </a:cubicBezTo>
                <a:cubicBezTo>
                  <a:pt x="170458" y="606102"/>
                  <a:pt x="203335" y="628309"/>
                  <a:pt x="240029" y="643837"/>
                </a:cubicBezTo>
                <a:cubicBezTo>
                  <a:pt x="278024" y="659885"/>
                  <a:pt x="318275" y="668039"/>
                  <a:pt x="359913" y="668039"/>
                </a:cubicBezTo>
                <a:cubicBezTo>
                  <a:pt x="401552" y="668039"/>
                  <a:pt x="441890" y="659885"/>
                  <a:pt x="479798" y="643837"/>
                </a:cubicBezTo>
                <a:cubicBezTo>
                  <a:pt x="516492" y="628309"/>
                  <a:pt x="549456" y="606102"/>
                  <a:pt x="577735" y="577822"/>
                </a:cubicBezTo>
                <a:cubicBezTo>
                  <a:pt x="606015" y="549456"/>
                  <a:pt x="628222" y="516579"/>
                  <a:pt x="643750" y="479885"/>
                </a:cubicBezTo>
                <a:cubicBezTo>
                  <a:pt x="653032" y="457938"/>
                  <a:pt x="659625" y="435297"/>
                  <a:pt x="663615" y="412049"/>
                </a:cubicBezTo>
                <a:lnTo>
                  <a:pt x="360000" y="412049"/>
                </a:lnTo>
                <a:cubicBezTo>
                  <a:pt x="331287" y="412049"/>
                  <a:pt x="307952" y="388714"/>
                  <a:pt x="307952" y="360000"/>
                </a:cubicBezTo>
                <a:close/>
                <a:moveTo>
                  <a:pt x="405022" y="0"/>
                </a:moveTo>
                <a:cubicBezTo>
                  <a:pt x="578950" y="0"/>
                  <a:pt x="720001" y="141051"/>
                  <a:pt x="720001" y="314979"/>
                </a:cubicBezTo>
                <a:lnTo>
                  <a:pt x="405022" y="314979"/>
                </a:lnTo>
                <a:close/>
                <a:moveTo>
                  <a:pt x="360000" y="0"/>
                </a:moveTo>
                <a:lnTo>
                  <a:pt x="360000" y="360000"/>
                </a:lnTo>
                <a:lnTo>
                  <a:pt x="720001" y="360000"/>
                </a:lnTo>
                <a:cubicBezTo>
                  <a:pt x="720001" y="558825"/>
                  <a:pt x="558824" y="720001"/>
                  <a:pt x="360000" y="720001"/>
                </a:cubicBezTo>
                <a:cubicBezTo>
                  <a:pt x="161176" y="720001"/>
                  <a:pt x="0" y="558825"/>
                  <a:pt x="0" y="360000"/>
                </a:cubicBezTo>
                <a:cubicBezTo>
                  <a:pt x="0" y="161176"/>
                  <a:pt x="161176" y="0"/>
                  <a:pt x="360000" y="0"/>
                </a:cubicBezTo>
                <a:close/>
              </a:path>
            </a:pathLst>
          </a:custGeom>
          <a:solidFill>
            <a:schemeClr val="accent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7519743" y="1631713"/>
            <a:ext cx="3999158" cy="1631465"/>
          </a:xfrm>
          <a:prstGeom prst="roundRect">
            <a:avLst>
              <a:gd name="adj" fmla="val 6029"/>
            </a:avLst>
          </a:prstGeom>
          <a:solidFill>
            <a:schemeClr val="bg1"/>
          </a:solidFill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rot="5400000">
            <a:off x="6391514" y="1522647"/>
            <a:ext cx="1748588" cy="1748588"/>
          </a:xfrm>
          <a:prstGeom prst="teardrop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8331166" y="2331010"/>
            <a:ext cx="3052446" cy="867358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855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超市行业：超市行业毛利率在20%- 25%之间，净利率较低。例如，沃尔玛净利率仅为2.5%，通过高周转率实现盈利。
企业应用：超市企业需优化供应链管理，降低运营成本，通过高周转率实现盈利。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8331166" y="1717164"/>
            <a:ext cx="3052446" cy="605789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2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超市行业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6524881" y="1656014"/>
            <a:ext cx="1481854" cy="1481854"/>
          </a:xfrm>
          <a:prstGeom prst="flowChartConnector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7003445" y="2159079"/>
            <a:ext cx="524722" cy="475721"/>
          </a:xfrm>
          <a:custGeom>
            <a:avLst/>
            <a:gdLst>
              <a:gd name="connsiteX0" fmla="*/ 351048 w 1543905"/>
              <a:gd name="connsiteY0" fmla="*/ 523317 h 1399728"/>
              <a:gd name="connsiteX1" fmla="*/ 351048 w 1543905"/>
              <a:gd name="connsiteY1" fmla="*/ 523317 h 1399728"/>
              <a:gd name="connsiteX2" fmla="*/ 351420 w 1543905"/>
              <a:gd name="connsiteY2" fmla="*/ 523503 h 1399728"/>
              <a:gd name="connsiteX3" fmla="*/ 351420 w 1543905"/>
              <a:gd name="connsiteY3" fmla="*/ 1020031 h 1399728"/>
              <a:gd name="connsiteX4" fmla="*/ 351048 w 1543905"/>
              <a:gd name="connsiteY4" fmla="*/ 1020403 h 1399728"/>
              <a:gd name="connsiteX5" fmla="*/ 163525 w 1543905"/>
              <a:gd name="connsiteY5" fmla="*/ 1020403 h 1399728"/>
              <a:gd name="connsiteX6" fmla="*/ 163153 w 1543905"/>
              <a:gd name="connsiteY6" fmla="*/ 1020031 h 1399728"/>
              <a:gd name="connsiteX7" fmla="*/ 163153 w 1543905"/>
              <a:gd name="connsiteY7" fmla="*/ 523503 h 1399728"/>
              <a:gd name="connsiteX8" fmla="*/ 163153 w 1543905"/>
              <a:gd name="connsiteY8" fmla="*/ 523317 h 1399728"/>
              <a:gd name="connsiteX9" fmla="*/ 163339 w 1543905"/>
              <a:gd name="connsiteY9" fmla="*/ 523131 h 1399728"/>
              <a:gd name="connsiteX10" fmla="*/ 351048 w 1543905"/>
              <a:gd name="connsiteY10" fmla="*/ 523131 h 1399728"/>
              <a:gd name="connsiteX11" fmla="*/ 351048 w 1543905"/>
              <a:gd name="connsiteY11" fmla="*/ 411696 h 1399728"/>
              <a:gd name="connsiteX12" fmla="*/ 163339 w 1543905"/>
              <a:gd name="connsiteY12" fmla="*/ 411696 h 1399728"/>
              <a:gd name="connsiteX13" fmla="*/ 51346 w 1543905"/>
              <a:gd name="connsiteY13" fmla="*/ 523689 h 1399728"/>
              <a:gd name="connsiteX14" fmla="*/ 51346 w 1543905"/>
              <a:gd name="connsiteY14" fmla="*/ 1020217 h 1399728"/>
              <a:gd name="connsiteX15" fmla="*/ 163339 w 1543905"/>
              <a:gd name="connsiteY15" fmla="*/ 1132210 h 1399728"/>
              <a:gd name="connsiteX16" fmla="*/ 351048 w 1543905"/>
              <a:gd name="connsiteY16" fmla="*/ 1132210 h 1399728"/>
              <a:gd name="connsiteX17" fmla="*/ 463042 w 1543905"/>
              <a:gd name="connsiteY17" fmla="*/ 1020217 h 1399728"/>
              <a:gd name="connsiteX18" fmla="*/ 463042 w 1543905"/>
              <a:gd name="connsiteY18" fmla="*/ 523503 h 1399728"/>
              <a:gd name="connsiteX19" fmla="*/ 351048 w 1543905"/>
              <a:gd name="connsiteY19" fmla="*/ 411696 h 1399728"/>
              <a:gd name="connsiteX20" fmla="*/ 865808 w 1543905"/>
              <a:gd name="connsiteY20" fmla="*/ 111621 h 1399728"/>
              <a:gd name="connsiteX21" fmla="*/ 866180 w 1543905"/>
              <a:gd name="connsiteY21" fmla="*/ 111807 h 1399728"/>
              <a:gd name="connsiteX22" fmla="*/ 866180 w 1543905"/>
              <a:gd name="connsiteY22" fmla="*/ 1020031 h 1399728"/>
              <a:gd name="connsiteX23" fmla="*/ 865808 w 1543905"/>
              <a:gd name="connsiteY23" fmla="*/ 1020403 h 1399728"/>
              <a:gd name="connsiteX24" fmla="*/ 678284 w 1543905"/>
              <a:gd name="connsiteY24" fmla="*/ 1020403 h 1399728"/>
              <a:gd name="connsiteX25" fmla="*/ 677912 w 1543905"/>
              <a:gd name="connsiteY25" fmla="*/ 1020031 h 1399728"/>
              <a:gd name="connsiteX26" fmla="*/ 677912 w 1543905"/>
              <a:gd name="connsiteY26" fmla="*/ 111993 h 1399728"/>
              <a:gd name="connsiteX27" fmla="*/ 677912 w 1543905"/>
              <a:gd name="connsiteY27" fmla="*/ 111807 h 1399728"/>
              <a:gd name="connsiteX28" fmla="*/ 678098 w 1543905"/>
              <a:gd name="connsiteY28" fmla="*/ 111621 h 1399728"/>
              <a:gd name="connsiteX29" fmla="*/ 865808 w 1543905"/>
              <a:gd name="connsiteY29" fmla="*/ 111621 h 1399728"/>
              <a:gd name="connsiteX30" fmla="*/ 865808 w 1543905"/>
              <a:gd name="connsiteY30" fmla="*/ 0 h 1399728"/>
              <a:gd name="connsiteX31" fmla="*/ 677912 w 1543905"/>
              <a:gd name="connsiteY31" fmla="*/ 0 h 1399728"/>
              <a:gd name="connsiteX32" fmla="*/ 565919 w 1543905"/>
              <a:gd name="connsiteY32" fmla="*/ 111993 h 1399728"/>
              <a:gd name="connsiteX33" fmla="*/ 565919 w 1543905"/>
              <a:gd name="connsiteY33" fmla="*/ 1020217 h 1399728"/>
              <a:gd name="connsiteX34" fmla="*/ 677912 w 1543905"/>
              <a:gd name="connsiteY34" fmla="*/ 1132210 h 1399728"/>
              <a:gd name="connsiteX35" fmla="*/ 865622 w 1543905"/>
              <a:gd name="connsiteY35" fmla="*/ 1132210 h 1399728"/>
              <a:gd name="connsiteX36" fmla="*/ 977615 w 1543905"/>
              <a:gd name="connsiteY36" fmla="*/ 1020217 h 1399728"/>
              <a:gd name="connsiteX37" fmla="*/ 977615 w 1543905"/>
              <a:gd name="connsiteY37" fmla="*/ 111993 h 1399728"/>
              <a:gd name="connsiteX38" fmla="*/ 865808 w 1543905"/>
              <a:gd name="connsiteY38" fmla="*/ 0 h 1399728"/>
              <a:gd name="connsiteX39" fmla="*/ 1380381 w 1543905"/>
              <a:gd name="connsiteY39" fmla="*/ 729072 h 1399728"/>
              <a:gd name="connsiteX40" fmla="*/ 1380753 w 1543905"/>
              <a:gd name="connsiteY40" fmla="*/ 729258 h 1399728"/>
              <a:gd name="connsiteX41" fmla="*/ 1380753 w 1543905"/>
              <a:gd name="connsiteY41" fmla="*/ 1020031 h 1399728"/>
              <a:gd name="connsiteX42" fmla="*/ 1380381 w 1543905"/>
              <a:gd name="connsiteY42" fmla="*/ 1020403 h 1399728"/>
              <a:gd name="connsiteX43" fmla="*/ 1192858 w 1543905"/>
              <a:gd name="connsiteY43" fmla="*/ 1020403 h 1399728"/>
              <a:gd name="connsiteX44" fmla="*/ 1192485 w 1543905"/>
              <a:gd name="connsiteY44" fmla="*/ 1020031 h 1399728"/>
              <a:gd name="connsiteX45" fmla="*/ 1192485 w 1543905"/>
              <a:gd name="connsiteY45" fmla="*/ 729444 h 1399728"/>
              <a:gd name="connsiteX46" fmla="*/ 1192485 w 1543905"/>
              <a:gd name="connsiteY46" fmla="*/ 729258 h 1399728"/>
              <a:gd name="connsiteX47" fmla="*/ 1192671 w 1543905"/>
              <a:gd name="connsiteY47" fmla="*/ 729072 h 1399728"/>
              <a:gd name="connsiteX48" fmla="*/ 1380381 w 1543905"/>
              <a:gd name="connsiteY48" fmla="*/ 729072 h 1399728"/>
              <a:gd name="connsiteX49" fmla="*/ 1380381 w 1543905"/>
              <a:gd name="connsiteY49" fmla="*/ 617451 h 1399728"/>
              <a:gd name="connsiteX50" fmla="*/ 1192671 w 1543905"/>
              <a:gd name="connsiteY50" fmla="*/ 617451 h 1399728"/>
              <a:gd name="connsiteX51" fmla="*/ 1080678 w 1543905"/>
              <a:gd name="connsiteY51" fmla="*/ 729444 h 1399728"/>
              <a:gd name="connsiteX52" fmla="*/ 1080678 w 1543905"/>
              <a:gd name="connsiteY52" fmla="*/ 1020031 h 1399728"/>
              <a:gd name="connsiteX53" fmla="*/ 1192671 w 1543905"/>
              <a:gd name="connsiteY53" fmla="*/ 1132024 h 1399728"/>
              <a:gd name="connsiteX54" fmla="*/ 1380381 w 1543905"/>
              <a:gd name="connsiteY54" fmla="*/ 1132024 h 1399728"/>
              <a:gd name="connsiteX55" fmla="*/ 1492374 w 1543905"/>
              <a:gd name="connsiteY55" fmla="*/ 1020031 h 1399728"/>
              <a:gd name="connsiteX56" fmla="*/ 1492374 w 1543905"/>
              <a:gd name="connsiteY56" fmla="*/ 729444 h 1399728"/>
              <a:gd name="connsiteX57" fmla="*/ 1380381 w 1543905"/>
              <a:gd name="connsiteY57" fmla="*/ 617451 h 1399728"/>
              <a:gd name="connsiteX58" fmla="*/ 1481956 w 1543905"/>
              <a:gd name="connsiteY58" fmla="*/ 1276201 h 1399728"/>
              <a:gd name="connsiteX59" fmla="*/ 61764 w 1543905"/>
              <a:gd name="connsiteY59" fmla="*/ 1276201 h 1399728"/>
              <a:gd name="connsiteX60" fmla="*/ 0 w 1543905"/>
              <a:gd name="connsiteY60" fmla="*/ 1337965 h 1399728"/>
              <a:gd name="connsiteX61" fmla="*/ 61764 w 1543905"/>
              <a:gd name="connsiteY61" fmla="*/ 1399729 h 1399728"/>
              <a:gd name="connsiteX62" fmla="*/ 1482142 w 1543905"/>
              <a:gd name="connsiteY62" fmla="*/ 1399729 h 1399728"/>
              <a:gd name="connsiteX63" fmla="*/ 1543906 w 1543905"/>
              <a:gd name="connsiteY63" fmla="*/ 1337965 h 1399728"/>
              <a:gd name="connsiteX64" fmla="*/ 1481956 w 1543905"/>
              <a:gd name="connsiteY64" fmla="*/ 1276201 h 1399728"/>
            </a:gdLst>
            <a:ahLst/>
            <a:cxnLst/>
            <a:rect l="l" t="t" r="r" b="b"/>
            <a:pathLst>
              <a:path w="1543905" h="1399728">
                <a:moveTo>
                  <a:pt x="351048" y="523317"/>
                </a:moveTo>
                <a:cubicBezTo>
                  <a:pt x="351234" y="523317"/>
                  <a:pt x="351234" y="523317"/>
                  <a:pt x="351048" y="523317"/>
                </a:cubicBezTo>
                <a:cubicBezTo>
                  <a:pt x="351234" y="523317"/>
                  <a:pt x="351420" y="523503"/>
                  <a:pt x="351420" y="523503"/>
                </a:cubicBezTo>
                <a:lnTo>
                  <a:pt x="351420" y="1020031"/>
                </a:lnTo>
                <a:lnTo>
                  <a:pt x="351048" y="1020403"/>
                </a:lnTo>
                <a:lnTo>
                  <a:pt x="163525" y="1020403"/>
                </a:lnTo>
                <a:lnTo>
                  <a:pt x="163153" y="1020031"/>
                </a:lnTo>
                <a:lnTo>
                  <a:pt x="163153" y="523503"/>
                </a:lnTo>
                <a:lnTo>
                  <a:pt x="163153" y="523317"/>
                </a:lnTo>
                <a:lnTo>
                  <a:pt x="163339" y="523131"/>
                </a:lnTo>
                <a:lnTo>
                  <a:pt x="351048" y="523131"/>
                </a:lnTo>
                <a:moveTo>
                  <a:pt x="351048" y="411696"/>
                </a:moveTo>
                <a:lnTo>
                  <a:pt x="163339" y="411696"/>
                </a:lnTo>
                <a:cubicBezTo>
                  <a:pt x="101575" y="411696"/>
                  <a:pt x="51346" y="461739"/>
                  <a:pt x="51346" y="523689"/>
                </a:cubicBezTo>
                <a:lnTo>
                  <a:pt x="51346" y="1020217"/>
                </a:lnTo>
                <a:cubicBezTo>
                  <a:pt x="51346" y="1081795"/>
                  <a:pt x="101761" y="1132210"/>
                  <a:pt x="163339" y="1132210"/>
                </a:cubicBezTo>
                <a:lnTo>
                  <a:pt x="351048" y="1132210"/>
                </a:lnTo>
                <a:cubicBezTo>
                  <a:pt x="412626" y="1132210"/>
                  <a:pt x="463042" y="1081795"/>
                  <a:pt x="463042" y="1020217"/>
                </a:cubicBezTo>
                <a:lnTo>
                  <a:pt x="463042" y="523503"/>
                </a:lnTo>
                <a:cubicBezTo>
                  <a:pt x="463042" y="461739"/>
                  <a:pt x="412998" y="411696"/>
                  <a:pt x="351048" y="411696"/>
                </a:cubicBezTo>
                <a:close/>
                <a:moveTo>
                  <a:pt x="865808" y="111621"/>
                </a:moveTo>
                <a:cubicBezTo>
                  <a:pt x="865994" y="111621"/>
                  <a:pt x="866180" y="111807"/>
                  <a:pt x="866180" y="111807"/>
                </a:cubicBezTo>
                <a:lnTo>
                  <a:pt x="866180" y="1020031"/>
                </a:lnTo>
                <a:lnTo>
                  <a:pt x="865808" y="1020403"/>
                </a:lnTo>
                <a:lnTo>
                  <a:pt x="678284" y="1020403"/>
                </a:lnTo>
                <a:lnTo>
                  <a:pt x="677912" y="1020031"/>
                </a:lnTo>
                <a:lnTo>
                  <a:pt x="677912" y="111993"/>
                </a:lnTo>
                <a:lnTo>
                  <a:pt x="677912" y="111807"/>
                </a:lnTo>
                <a:lnTo>
                  <a:pt x="678098" y="111621"/>
                </a:lnTo>
                <a:lnTo>
                  <a:pt x="865808" y="111621"/>
                </a:lnTo>
                <a:moveTo>
                  <a:pt x="865808" y="0"/>
                </a:moveTo>
                <a:lnTo>
                  <a:pt x="677912" y="0"/>
                </a:lnTo>
                <a:cubicBezTo>
                  <a:pt x="616148" y="0"/>
                  <a:pt x="565919" y="50043"/>
                  <a:pt x="565919" y="111993"/>
                </a:cubicBezTo>
                <a:lnTo>
                  <a:pt x="565919" y="1020217"/>
                </a:lnTo>
                <a:cubicBezTo>
                  <a:pt x="565919" y="1081795"/>
                  <a:pt x="616335" y="1132210"/>
                  <a:pt x="677912" y="1132210"/>
                </a:cubicBezTo>
                <a:lnTo>
                  <a:pt x="865622" y="1132210"/>
                </a:lnTo>
                <a:cubicBezTo>
                  <a:pt x="927199" y="1132210"/>
                  <a:pt x="977615" y="1081795"/>
                  <a:pt x="977615" y="1020217"/>
                </a:cubicBezTo>
                <a:lnTo>
                  <a:pt x="977615" y="111993"/>
                </a:lnTo>
                <a:cubicBezTo>
                  <a:pt x="977615" y="50043"/>
                  <a:pt x="927571" y="0"/>
                  <a:pt x="865808" y="0"/>
                </a:cubicBezTo>
                <a:close/>
                <a:moveTo>
                  <a:pt x="1380381" y="729072"/>
                </a:moveTo>
                <a:cubicBezTo>
                  <a:pt x="1380567" y="729072"/>
                  <a:pt x="1380753" y="729258"/>
                  <a:pt x="1380753" y="729258"/>
                </a:cubicBezTo>
                <a:lnTo>
                  <a:pt x="1380753" y="1020031"/>
                </a:lnTo>
                <a:lnTo>
                  <a:pt x="1380381" y="1020403"/>
                </a:lnTo>
                <a:lnTo>
                  <a:pt x="1192858" y="1020403"/>
                </a:lnTo>
                <a:lnTo>
                  <a:pt x="1192485" y="1020031"/>
                </a:lnTo>
                <a:lnTo>
                  <a:pt x="1192485" y="729444"/>
                </a:lnTo>
                <a:lnTo>
                  <a:pt x="1192485" y="729258"/>
                </a:lnTo>
                <a:lnTo>
                  <a:pt x="1192671" y="729072"/>
                </a:lnTo>
                <a:lnTo>
                  <a:pt x="1380381" y="729072"/>
                </a:lnTo>
                <a:moveTo>
                  <a:pt x="1380381" y="617451"/>
                </a:moveTo>
                <a:lnTo>
                  <a:pt x="1192671" y="617451"/>
                </a:lnTo>
                <a:cubicBezTo>
                  <a:pt x="1130908" y="617451"/>
                  <a:pt x="1080678" y="667494"/>
                  <a:pt x="1080678" y="729444"/>
                </a:cubicBezTo>
                <a:lnTo>
                  <a:pt x="1080678" y="1020031"/>
                </a:lnTo>
                <a:cubicBezTo>
                  <a:pt x="1080678" y="1081608"/>
                  <a:pt x="1131094" y="1132024"/>
                  <a:pt x="1192671" y="1132024"/>
                </a:cubicBezTo>
                <a:lnTo>
                  <a:pt x="1380381" y="1132024"/>
                </a:lnTo>
                <a:cubicBezTo>
                  <a:pt x="1441959" y="1132024"/>
                  <a:pt x="1492374" y="1081608"/>
                  <a:pt x="1492374" y="1020031"/>
                </a:cubicBezTo>
                <a:lnTo>
                  <a:pt x="1492374" y="729444"/>
                </a:lnTo>
                <a:cubicBezTo>
                  <a:pt x="1492374" y="667680"/>
                  <a:pt x="1442145" y="617451"/>
                  <a:pt x="1380381" y="617451"/>
                </a:cubicBezTo>
                <a:close/>
                <a:moveTo>
                  <a:pt x="1481956" y="1276201"/>
                </a:moveTo>
                <a:lnTo>
                  <a:pt x="61764" y="1276201"/>
                </a:lnTo>
                <a:cubicBezTo>
                  <a:pt x="27719" y="1276201"/>
                  <a:pt x="0" y="1303920"/>
                  <a:pt x="0" y="1337965"/>
                </a:cubicBezTo>
                <a:cubicBezTo>
                  <a:pt x="0" y="1372009"/>
                  <a:pt x="27719" y="1399729"/>
                  <a:pt x="61764" y="1399729"/>
                </a:cubicBezTo>
                <a:lnTo>
                  <a:pt x="1482142" y="1399729"/>
                </a:lnTo>
                <a:cubicBezTo>
                  <a:pt x="1516187" y="1399729"/>
                  <a:pt x="1543906" y="1372009"/>
                  <a:pt x="1543906" y="1337965"/>
                </a:cubicBezTo>
                <a:cubicBezTo>
                  <a:pt x="1543720" y="1303734"/>
                  <a:pt x="1516187" y="1276201"/>
                  <a:pt x="1481956" y="1276201"/>
                </a:cubicBezTo>
                <a:close/>
              </a:path>
            </a:pathLst>
          </a:custGeom>
          <a:solidFill>
            <a:schemeClr val="accent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2926986" y="3917747"/>
            <a:ext cx="7669458" cy="1631465"/>
          </a:xfrm>
          <a:prstGeom prst="roundRect">
            <a:avLst>
              <a:gd name="adj" fmla="val 6029"/>
            </a:avLst>
          </a:prstGeom>
          <a:solidFill>
            <a:schemeClr val="bg1"/>
          </a:solidFill>
          <a:ln w="12700" cap="sq">
            <a:solidFill>
              <a:schemeClr val="accent2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 rot="5400000">
            <a:off x="1798756" y="3808681"/>
            <a:ext cx="1748588" cy="1748588"/>
          </a:xfrm>
          <a:prstGeom prst="teardrop">
            <a:avLst/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3738408" y="4617044"/>
            <a:ext cx="6570346" cy="867358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06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互联网企业：互联网企业用户增长与盈利兑现期的平衡至关重要。例如，某互联网企业用户增长迅速，但短期内盈利有限，需关注其盈利模式的可持续性。
企业应用：互联网企业需通过优化商业模式、提升用户活跃度和变现能力，实现盈利增长。</a:t>
            </a: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3738408" y="4003198"/>
            <a:ext cx="6573992" cy="605789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2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833C0B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互联网企业</a:t>
            </a: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1932123" y="3942048"/>
            <a:ext cx="1481854" cy="1481854"/>
          </a:xfrm>
          <a:prstGeom prst="flowChartConnector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2410688" y="4435693"/>
            <a:ext cx="524722" cy="494562"/>
          </a:xfrm>
          <a:custGeom>
            <a:avLst/>
            <a:gdLst>
              <a:gd name="connsiteX0" fmla="*/ 1110072 w 1498885"/>
              <a:gd name="connsiteY0" fmla="*/ 1039039 h 1412736"/>
              <a:gd name="connsiteX1" fmla="*/ 1149511 w 1498885"/>
              <a:gd name="connsiteY1" fmla="*/ 1055363 h 1412736"/>
              <a:gd name="connsiteX2" fmla="*/ 1371451 w 1498885"/>
              <a:gd name="connsiteY2" fmla="*/ 1277303 h 1412736"/>
              <a:gd name="connsiteX3" fmla="*/ 1371451 w 1498885"/>
              <a:gd name="connsiteY3" fmla="*/ 1356182 h 1412736"/>
              <a:gd name="connsiteX4" fmla="*/ 1332012 w 1498885"/>
              <a:gd name="connsiteY4" fmla="*/ 1372553 h 1412736"/>
              <a:gd name="connsiteX5" fmla="*/ 1292572 w 1498885"/>
              <a:gd name="connsiteY5" fmla="*/ 1356182 h 1412736"/>
              <a:gd name="connsiteX6" fmla="*/ 1070632 w 1498885"/>
              <a:gd name="connsiteY6" fmla="*/ 1134242 h 1412736"/>
              <a:gd name="connsiteX7" fmla="*/ 1070632 w 1498885"/>
              <a:gd name="connsiteY7" fmla="*/ 1055363 h 1412736"/>
              <a:gd name="connsiteX8" fmla="*/ 1110072 w 1498885"/>
              <a:gd name="connsiteY8" fmla="*/ 1039039 h 1412736"/>
              <a:gd name="connsiteX9" fmla="*/ 1110072 w 1498885"/>
              <a:gd name="connsiteY9" fmla="*/ 705989 h 1412736"/>
              <a:gd name="connsiteX10" fmla="*/ 1443075 w 1498885"/>
              <a:gd name="connsiteY10" fmla="*/ 705989 h 1412736"/>
              <a:gd name="connsiteX11" fmla="*/ 1498885 w 1498885"/>
              <a:gd name="connsiteY11" fmla="*/ 761800 h 1412736"/>
              <a:gd name="connsiteX12" fmla="*/ 1443075 w 1498885"/>
              <a:gd name="connsiteY12" fmla="*/ 817611 h 1412736"/>
              <a:gd name="connsiteX13" fmla="*/ 1110072 w 1498885"/>
              <a:gd name="connsiteY13" fmla="*/ 817611 h 1412736"/>
              <a:gd name="connsiteX14" fmla="*/ 1054261 w 1498885"/>
              <a:gd name="connsiteY14" fmla="*/ 761800 h 1412736"/>
              <a:gd name="connsiteX15" fmla="*/ 1110072 w 1498885"/>
              <a:gd name="connsiteY15" fmla="*/ 705989 h 1412736"/>
              <a:gd name="connsiteX16" fmla="*/ 1332012 w 1498885"/>
              <a:gd name="connsiteY16" fmla="*/ 151093 h 1412736"/>
              <a:gd name="connsiteX17" fmla="*/ 1371451 w 1498885"/>
              <a:gd name="connsiteY17" fmla="*/ 167418 h 1412736"/>
              <a:gd name="connsiteX18" fmla="*/ 1371451 w 1498885"/>
              <a:gd name="connsiteY18" fmla="*/ 246297 h 1412736"/>
              <a:gd name="connsiteX19" fmla="*/ 1149511 w 1498885"/>
              <a:gd name="connsiteY19" fmla="*/ 468236 h 1412736"/>
              <a:gd name="connsiteX20" fmla="*/ 1110072 w 1498885"/>
              <a:gd name="connsiteY20" fmla="*/ 484608 h 1412736"/>
              <a:gd name="connsiteX21" fmla="*/ 1070632 w 1498885"/>
              <a:gd name="connsiteY21" fmla="*/ 468236 h 1412736"/>
              <a:gd name="connsiteX22" fmla="*/ 1070632 w 1498885"/>
              <a:gd name="connsiteY22" fmla="*/ 389358 h 1412736"/>
              <a:gd name="connsiteX23" fmla="*/ 1292572 w 1498885"/>
              <a:gd name="connsiteY23" fmla="*/ 167418 h 1412736"/>
              <a:gd name="connsiteX24" fmla="*/ 1332012 w 1498885"/>
              <a:gd name="connsiteY24" fmla="*/ 151093 h 1412736"/>
              <a:gd name="connsiteX25" fmla="*/ 709724 w 1498885"/>
              <a:gd name="connsiteY25" fmla="*/ 111607 h 1412736"/>
              <a:gd name="connsiteX26" fmla="*/ 649635 w 1498885"/>
              <a:gd name="connsiteY26" fmla="*/ 127420 h 1412736"/>
              <a:gd name="connsiteX27" fmla="*/ 174129 w 1498885"/>
              <a:gd name="connsiteY27" fmla="*/ 394752 h 1412736"/>
              <a:gd name="connsiteX28" fmla="*/ 111621 w 1498885"/>
              <a:gd name="connsiteY28" fmla="*/ 501536 h 1412736"/>
              <a:gd name="connsiteX29" fmla="*/ 111621 w 1498885"/>
              <a:gd name="connsiteY29" fmla="*/ 910814 h 1412736"/>
              <a:gd name="connsiteX30" fmla="*/ 174129 w 1498885"/>
              <a:gd name="connsiteY30" fmla="*/ 1017598 h 1412736"/>
              <a:gd name="connsiteX31" fmla="*/ 649821 w 1498885"/>
              <a:gd name="connsiteY31" fmla="*/ 1284930 h 1412736"/>
              <a:gd name="connsiteX32" fmla="*/ 771674 w 1498885"/>
              <a:gd name="connsiteY32" fmla="*/ 1283814 h 1412736"/>
              <a:gd name="connsiteX33" fmla="*/ 832321 w 1498885"/>
              <a:gd name="connsiteY33" fmla="*/ 1178146 h 1412736"/>
              <a:gd name="connsiteX34" fmla="*/ 832321 w 1498885"/>
              <a:gd name="connsiteY34" fmla="*/ 234204 h 1412736"/>
              <a:gd name="connsiteX35" fmla="*/ 771674 w 1498885"/>
              <a:gd name="connsiteY35" fmla="*/ 128536 h 1412736"/>
              <a:gd name="connsiteX36" fmla="*/ 709724 w 1498885"/>
              <a:gd name="connsiteY36" fmla="*/ 111607 h 1412736"/>
              <a:gd name="connsiteX37" fmla="*/ 711864 w 1498885"/>
              <a:gd name="connsiteY37" fmla="*/ 9 h 1412736"/>
              <a:gd name="connsiteX38" fmla="*/ 828043 w 1498885"/>
              <a:gd name="connsiteY38" fmla="*/ 32356 h 1412736"/>
              <a:gd name="connsiteX39" fmla="*/ 943942 w 1498885"/>
              <a:gd name="connsiteY39" fmla="*/ 234390 h 1412736"/>
              <a:gd name="connsiteX40" fmla="*/ 943942 w 1498885"/>
              <a:gd name="connsiteY40" fmla="*/ 1178518 h 1412736"/>
              <a:gd name="connsiteX41" fmla="*/ 828043 w 1498885"/>
              <a:gd name="connsiteY41" fmla="*/ 1380552 h 1412736"/>
              <a:gd name="connsiteX42" fmla="*/ 709910 w 1498885"/>
              <a:gd name="connsiteY42" fmla="*/ 1412736 h 1412736"/>
              <a:gd name="connsiteX43" fmla="*/ 595126 w 1498885"/>
              <a:gd name="connsiteY43" fmla="*/ 1382413 h 1412736"/>
              <a:gd name="connsiteX44" fmla="*/ 119435 w 1498885"/>
              <a:gd name="connsiteY44" fmla="*/ 1115080 h 1412736"/>
              <a:gd name="connsiteX45" fmla="*/ 0 w 1498885"/>
              <a:gd name="connsiteY45" fmla="*/ 911000 h 1412736"/>
              <a:gd name="connsiteX46" fmla="*/ 0 w 1498885"/>
              <a:gd name="connsiteY46" fmla="*/ 501722 h 1412736"/>
              <a:gd name="connsiteX47" fmla="*/ 119435 w 1498885"/>
              <a:gd name="connsiteY47" fmla="*/ 297642 h 1412736"/>
              <a:gd name="connsiteX48" fmla="*/ 595126 w 1498885"/>
              <a:gd name="connsiteY48" fmla="*/ 30309 h 1412736"/>
              <a:gd name="connsiteX49" fmla="*/ 711864 w 1498885"/>
              <a:gd name="connsiteY49" fmla="*/ 9 h 1412736"/>
            </a:gdLst>
            <a:ahLst/>
            <a:cxnLst/>
            <a:rect l="l" t="t" r="r" b="b"/>
            <a:pathLst>
              <a:path w="1498885" h="1412736">
                <a:moveTo>
                  <a:pt x="1110072" y="1039039"/>
                </a:moveTo>
                <a:cubicBezTo>
                  <a:pt x="1124350" y="1039039"/>
                  <a:pt x="1138628" y="1044480"/>
                  <a:pt x="1149511" y="1055363"/>
                </a:cubicBezTo>
                <a:lnTo>
                  <a:pt x="1371451" y="1277303"/>
                </a:lnTo>
                <a:cubicBezTo>
                  <a:pt x="1393217" y="1299070"/>
                  <a:pt x="1393217" y="1334416"/>
                  <a:pt x="1371451" y="1356182"/>
                </a:cubicBezTo>
                <a:cubicBezTo>
                  <a:pt x="1360661" y="1366972"/>
                  <a:pt x="1346336" y="1372553"/>
                  <a:pt x="1332012" y="1372553"/>
                </a:cubicBezTo>
                <a:cubicBezTo>
                  <a:pt x="1317687" y="1372553"/>
                  <a:pt x="1303362" y="1367158"/>
                  <a:pt x="1292572" y="1356182"/>
                </a:cubicBezTo>
                <a:lnTo>
                  <a:pt x="1070632" y="1134242"/>
                </a:lnTo>
                <a:cubicBezTo>
                  <a:pt x="1048866" y="1112476"/>
                  <a:pt x="1048866" y="1077130"/>
                  <a:pt x="1070632" y="1055363"/>
                </a:cubicBezTo>
                <a:cubicBezTo>
                  <a:pt x="1081515" y="1044480"/>
                  <a:pt x="1095793" y="1039039"/>
                  <a:pt x="1110072" y="1039039"/>
                </a:cubicBezTo>
                <a:close/>
                <a:moveTo>
                  <a:pt x="1110072" y="705989"/>
                </a:moveTo>
                <a:lnTo>
                  <a:pt x="1443075" y="705989"/>
                </a:lnTo>
                <a:cubicBezTo>
                  <a:pt x="1473956" y="705989"/>
                  <a:pt x="1498885" y="730918"/>
                  <a:pt x="1498885" y="761800"/>
                </a:cubicBezTo>
                <a:cubicBezTo>
                  <a:pt x="1498885" y="792682"/>
                  <a:pt x="1473770" y="817611"/>
                  <a:pt x="1443075" y="817611"/>
                </a:cubicBezTo>
                <a:lnTo>
                  <a:pt x="1110072" y="817611"/>
                </a:lnTo>
                <a:cubicBezTo>
                  <a:pt x="1079190" y="817611"/>
                  <a:pt x="1054261" y="792682"/>
                  <a:pt x="1054261" y="761800"/>
                </a:cubicBezTo>
                <a:cubicBezTo>
                  <a:pt x="1054261" y="730918"/>
                  <a:pt x="1079190" y="705989"/>
                  <a:pt x="1110072" y="705989"/>
                </a:cubicBezTo>
                <a:close/>
                <a:moveTo>
                  <a:pt x="1332012" y="151093"/>
                </a:moveTo>
                <a:cubicBezTo>
                  <a:pt x="1346290" y="151093"/>
                  <a:pt x="1360568" y="156535"/>
                  <a:pt x="1371451" y="167418"/>
                </a:cubicBezTo>
                <a:cubicBezTo>
                  <a:pt x="1393217" y="189184"/>
                  <a:pt x="1393217" y="224530"/>
                  <a:pt x="1371451" y="246297"/>
                </a:cubicBezTo>
                <a:lnTo>
                  <a:pt x="1149511" y="468236"/>
                </a:lnTo>
                <a:cubicBezTo>
                  <a:pt x="1138721" y="479213"/>
                  <a:pt x="1124396" y="484608"/>
                  <a:pt x="1110072" y="484608"/>
                </a:cubicBezTo>
                <a:cubicBezTo>
                  <a:pt x="1095747" y="484608"/>
                  <a:pt x="1081422" y="479213"/>
                  <a:pt x="1070632" y="468236"/>
                </a:cubicBezTo>
                <a:cubicBezTo>
                  <a:pt x="1048866" y="446470"/>
                  <a:pt x="1048866" y="411124"/>
                  <a:pt x="1070632" y="389358"/>
                </a:cubicBezTo>
                <a:lnTo>
                  <a:pt x="1292572" y="167418"/>
                </a:lnTo>
                <a:cubicBezTo>
                  <a:pt x="1303455" y="156535"/>
                  <a:pt x="1317733" y="151093"/>
                  <a:pt x="1332012" y="151093"/>
                </a:cubicBezTo>
                <a:close/>
                <a:moveTo>
                  <a:pt x="709724" y="111607"/>
                </a:moveTo>
                <a:cubicBezTo>
                  <a:pt x="689074" y="111607"/>
                  <a:pt x="668610" y="116816"/>
                  <a:pt x="649635" y="127420"/>
                </a:cubicBezTo>
                <a:lnTo>
                  <a:pt x="174129" y="394752"/>
                </a:lnTo>
                <a:cubicBezTo>
                  <a:pt x="135620" y="416332"/>
                  <a:pt x="111621" y="457260"/>
                  <a:pt x="111621" y="501536"/>
                </a:cubicBezTo>
                <a:lnTo>
                  <a:pt x="111621" y="910814"/>
                </a:lnTo>
                <a:cubicBezTo>
                  <a:pt x="111621" y="955090"/>
                  <a:pt x="135620" y="996018"/>
                  <a:pt x="174129" y="1017598"/>
                </a:cubicBezTo>
                <a:lnTo>
                  <a:pt x="649821" y="1284930"/>
                </a:lnTo>
                <a:cubicBezTo>
                  <a:pt x="688144" y="1306510"/>
                  <a:pt x="733723" y="1306138"/>
                  <a:pt x="771674" y="1283814"/>
                </a:cubicBezTo>
                <a:cubicBezTo>
                  <a:pt x="809625" y="1261676"/>
                  <a:pt x="832321" y="1222050"/>
                  <a:pt x="832321" y="1178146"/>
                </a:cubicBezTo>
                <a:lnTo>
                  <a:pt x="832321" y="234204"/>
                </a:lnTo>
                <a:cubicBezTo>
                  <a:pt x="832321" y="190113"/>
                  <a:pt x="809625" y="150674"/>
                  <a:pt x="771674" y="128536"/>
                </a:cubicBezTo>
                <a:cubicBezTo>
                  <a:pt x="752326" y="117188"/>
                  <a:pt x="731118" y="111607"/>
                  <a:pt x="709724" y="111607"/>
                </a:cubicBezTo>
                <a:close/>
                <a:moveTo>
                  <a:pt x="711864" y="9"/>
                </a:moveTo>
                <a:cubicBezTo>
                  <a:pt x="751861" y="358"/>
                  <a:pt x="791766" y="11148"/>
                  <a:pt x="828043" y="32356"/>
                </a:cubicBezTo>
                <a:cubicBezTo>
                  <a:pt x="900596" y="74772"/>
                  <a:pt x="943942" y="150302"/>
                  <a:pt x="943942" y="234390"/>
                </a:cubicBezTo>
                <a:lnTo>
                  <a:pt x="943942" y="1178518"/>
                </a:lnTo>
                <a:cubicBezTo>
                  <a:pt x="943942" y="1262606"/>
                  <a:pt x="900596" y="1338136"/>
                  <a:pt x="828043" y="1380552"/>
                </a:cubicBezTo>
                <a:cubicBezTo>
                  <a:pt x="791208" y="1401946"/>
                  <a:pt x="750466" y="1412736"/>
                  <a:pt x="709910" y="1412736"/>
                </a:cubicBezTo>
                <a:cubicBezTo>
                  <a:pt x="670471" y="1412736"/>
                  <a:pt x="631217" y="1402691"/>
                  <a:pt x="595126" y="1382413"/>
                </a:cubicBezTo>
                <a:lnTo>
                  <a:pt x="119435" y="1115080"/>
                </a:lnTo>
                <a:cubicBezTo>
                  <a:pt x="45765" y="1073594"/>
                  <a:pt x="0" y="995460"/>
                  <a:pt x="0" y="911000"/>
                </a:cubicBezTo>
                <a:lnTo>
                  <a:pt x="0" y="501722"/>
                </a:lnTo>
                <a:cubicBezTo>
                  <a:pt x="0" y="417262"/>
                  <a:pt x="45765" y="338942"/>
                  <a:pt x="119435" y="297642"/>
                </a:cubicBezTo>
                <a:lnTo>
                  <a:pt x="595126" y="30309"/>
                </a:lnTo>
                <a:cubicBezTo>
                  <a:pt x="631775" y="9752"/>
                  <a:pt x="671866" y="-340"/>
                  <a:pt x="711864" y="9"/>
                </a:cubicBezTo>
                <a:close/>
              </a:path>
            </a:pathLst>
          </a:custGeom>
          <a:solidFill>
            <a:schemeClr val="accent2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787215" y="45099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跨行业数据池</a:t>
            </a:r>
            <a:endParaRPr kumimoji="1" lang="zh-CN" altLang="en-US"/>
          </a:p>
        </p:txBody>
      </p:sp>
      <p:grpSp>
        <p:nvGrpSpPr>
          <p:cNvPr id="22" name="组合 21"/>
          <p:cNvGrpSpPr/>
          <p:nvPr/>
        </p:nvGrpSpPr>
        <p:grpSpPr>
          <a:xfrm>
            <a:off x="149860" y="487680"/>
            <a:ext cx="510540" cy="419100"/>
            <a:chOff x="149860" y="487680"/>
            <a:chExt cx="510540" cy="419100"/>
          </a:xfrm>
        </p:grpSpPr>
        <p:sp>
          <p:nvSpPr>
            <p:cNvPr id="23" name="标题 1"/>
            <p:cNvSpPr txBox="1"/>
            <p:nvPr/>
          </p:nvSpPr>
          <p:spPr>
            <a:xfrm>
              <a:off x="149860" y="718185"/>
              <a:ext cx="510540" cy="18859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24" name="标题 1"/>
            <p:cNvSpPr txBox="1"/>
            <p:nvPr/>
          </p:nvSpPr>
          <p:spPr>
            <a:xfrm>
              <a:off x="149860" y="602933"/>
              <a:ext cx="510540" cy="18859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25" name="标题 1"/>
            <p:cNvSpPr txBox="1"/>
            <p:nvPr/>
          </p:nvSpPr>
          <p:spPr>
            <a:xfrm>
              <a:off x="149860" y="487680"/>
              <a:ext cx="510540" cy="18859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347332" y="1415272"/>
            <a:ext cx="4320000" cy="4433857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  <a:effectLst>
            <a:outerShdw blurRad="88900" sx="99000" sy="99000" algn="ctr" rotWithShape="0">
              <a:schemeClr val="accent1">
                <a:lumMod val="75000"/>
                <a:alpha val="24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1347332" y="1415271"/>
            <a:ext cx="4320000" cy="98532"/>
          </a:xfrm>
          <a:prstGeom prst="rect">
            <a:avLst/>
          </a:prstGeom>
          <a:gradFill>
            <a:gsLst>
              <a:gs pos="0">
                <a:schemeClr val="accent1"/>
              </a:gs>
              <a:gs pos="98000">
                <a:schemeClr val="accent1">
                  <a:lumMod val="75000"/>
                </a:schemeClr>
              </a:gs>
            </a:gsLst>
            <a:lin ang="2700000" scaled="0"/>
          </a:gradFill>
          <a:ln cap="flat">
            <a:noFill/>
            <a:prstDash val="solid"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707332" y="2702895"/>
            <a:ext cx="3600000" cy="72000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gradFill>
                  <a:gsLst>
                    <a:gs pos="0">
                      <a:srgbClr val="C55A11">
                        <a:alpha val="100000"/>
                      </a:srgbClr>
                    </a:gs>
                    <a:gs pos="100000">
                      <a:srgbClr val="632D08">
                        <a:alpha val="100000"/>
                      </a:srgbClr>
                    </a:gs>
                  </a:gsLst>
                  <a:lin ang="0" scaled="0"/>
                </a:gra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资源类企业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1707332" y="3741579"/>
            <a:ext cx="3600000" cy="173108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资源类企业：资源类企业如煤炭，价格波动对利润影响较大。例如，煤炭价格下跌时，企业利润大幅下降，需关注其应对策略。
企业应用：资源类企业需通过优化生产成本、调整销售策略等方式应对价格波动，增强抗风险能力。</a:t>
            </a:r>
            <a:endParaRPr kumimoji="1" lang="zh-CN" altLang="en-US"/>
          </a:p>
        </p:txBody>
      </p:sp>
      <p:cxnSp>
        <p:nvCxnSpPr>
          <p:cNvPr id="7" name="标题 1"/>
          <p:cNvCxnSpPr/>
          <p:nvPr/>
        </p:nvCxnSpPr>
        <p:spPr>
          <a:xfrm>
            <a:off x="3315881" y="3546006"/>
            <a:ext cx="382905" cy="0"/>
          </a:xfrm>
          <a:prstGeom prst="line">
            <a:avLst/>
          </a:prstGeom>
          <a:noFill/>
          <a:ln w="28575" cap="sq">
            <a:solidFill>
              <a:schemeClr val="accent1"/>
            </a:solidFill>
            <a:miter/>
          </a:ln>
        </p:spPr>
      </p:cxnSp>
      <p:sp>
        <p:nvSpPr>
          <p:cNvPr id="8" name="标题 1"/>
          <p:cNvSpPr txBox="1"/>
          <p:nvPr/>
        </p:nvSpPr>
        <p:spPr>
          <a:xfrm>
            <a:off x="6511968" y="1415272"/>
            <a:ext cx="4320000" cy="4433857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  <a:effectLst>
            <a:outerShdw blurRad="88900" sx="99000" sy="99000" algn="ctr" rotWithShape="0">
              <a:schemeClr val="accent1">
                <a:lumMod val="75000"/>
                <a:alpha val="24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6511968" y="1415271"/>
            <a:ext cx="4320000" cy="98532"/>
          </a:xfrm>
          <a:prstGeom prst="rect">
            <a:avLst/>
          </a:prstGeom>
          <a:gradFill>
            <a:gsLst>
              <a:gs pos="0">
                <a:schemeClr val="accent1"/>
              </a:gs>
              <a:gs pos="98000">
                <a:schemeClr val="accent1">
                  <a:lumMod val="75000"/>
                </a:schemeClr>
              </a:gs>
            </a:gsLst>
            <a:lin ang="2700000" scaled="0"/>
          </a:gradFill>
          <a:ln cap="flat">
            <a:noFill/>
            <a:prstDash val="solid"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871967" y="2702895"/>
            <a:ext cx="3600000" cy="72000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gradFill>
                  <a:gsLst>
                    <a:gs pos="0">
                      <a:srgbClr val="C55A11">
                        <a:alpha val="100000"/>
                      </a:srgbClr>
                    </a:gs>
                    <a:gs pos="100000">
                      <a:srgbClr val="632D08">
                        <a:alpha val="100000"/>
                      </a:srgbClr>
                    </a:gs>
                  </a:gsLst>
                  <a:lin ang="0" scaled="0"/>
                </a:gra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新兴行业评估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6871967" y="3741579"/>
            <a:ext cx="3600000" cy="173108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生物医药企业：生物医药企业研发投入资本化对利润有扭曲效应。例如，某生物医药企业研发投入资本化，导致利润虚高，需关注其实际盈利能力。
企业应用：生物医药企业需合理处理研发投入，确保财务报表真实反映盈利能力。</a:t>
            </a:r>
            <a:endParaRPr kumimoji="1" lang="zh-CN" altLang="en-US"/>
          </a:p>
        </p:txBody>
      </p:sp>
      <p:cxnSp>
        <p:nvCxnSpPr>
          <p:cNvPr id="12" name="标题 1"/>
          <p:cNvCxnSpPr/>
          <p:nvPr/>
        </p:nvCxnSpPr>
        <p:spPr>
          <a:xfrm>
            <a:off x="8480516" y="3546006"/>
            <a:ext cx="382905" cy="0"/>
          </a:xfrm>
          <a:prstGeom prst="line">
            <a:avLst/>
          </a:prstGeom>
          <a:noFill/>
          <a:ln w="28575" cap="sq">
            <a:solidFill>
              <a:schemeClr val="accent1"/>
            </a:solidFill>
            <a:miter/>
          </a:ln>
        </p:spPr>
      </p:cxnSp>
      <p:sp>
        <p:nvSpPr>
          <p:cNvPr id="13" name="标题 1"/>
          <p:cNvSpPr txBox="1"/>
          <p:nvPr/>
        </p:nvSpPr>
        <p:spPr>
          <a:xfrm>
            <a:off x="3174997" y="1880897"/>
            <a:ext cx="664672" cy="720001"/>
          </a:xfrm>
          <a:custGeom>
            <a:avLst/>
            <a:gdLst>
              <a:gd name="connsiteX0" fmla="*/ 332293 w 664672"/>
              <a:gd name="connsiteY0" fmla="*/ 387672 h 720001"/>
              <a:gd name="connsiteX1" fmla="*/ 660804 w 664672"/>
              <a:gd name="connsiteY1" fmla="*/ 598902 h 720001"/>
              <a:gd name="connsiteX2" fmla="*/ 563560 w 664672"/>
              <a:gd name="connsiteY2" fmla="*/ 720001 h 720001"/>
              <a:gd name="connsiteX3" fmla="*/ 101112 w 664672"/>
              <a:gd name="connsiteY3" fmla="*/ 720001 h 720001"/>
              <a:gd name="connsiteX4" fmla="*/ 3868 w 664672"/>
              <a:gd name="connsiteY4" fmla="*/ 598902 h 720001"/>
              <a:gd name="connsiteX5" fmla="*/ 332293 w 664672"/>
              <a:gd name="connsiteY5" fmla="*/ 387672 h 720001"/>
              <a:gd name="connsiteX6" fmla="*/ 332293 w 664672"/>
              <a:gd name="connsiteY6" fmla="*/ 0 h 720001"/>
              <a:gd name="connsiteX7" fmla="*/ 509517 w 664672"/>
              <a:gd name="connsiteY7" fmla="*/ 177224 h 720001"/>
              <a:gd name="connsiteX8" fmla="*/ 332293 w 664672"/>
              <a:gd name="connsiteY8" fmla="*/ 354448 h 720001"/>
              <a:gd name="connsiteX9" fmla="*/ 155069 w 664672"/>
              <a:gd name="connsiteY9" fmla="*/ 177224 h 720001"/>
              <a:gd name="connsiteX10" fmla="*/ 332293 w 664672"/>
              <a:gd name="connsiteY10" fmla="*/ 0 h 720001"/>
            </a:gdLst>
            <a:ahLst/>
            <a:cxnLst/>
            <a:rect l="l" t="t" r="r" b="b"/>
            <a:pathLst>
              <a:path w="664672" h="720001">
                <a:moveTo>
                  <a:pt x="332293" y="387672"/>
                </a:moveTo>
                <a:cubicBezTo>
                  <a:pt x="550549" y="387672"/>
                  <a:pt x="628448" y="491162"/>
                  <a:pt x="660804" y="598902"/>
                </a:cubicBezTo>
                <a:cubicBezTo>
                  <a:pt x="679021" y="659624"/>
                  <a:pt x="630616" y="720001"/>
                  <a:pt x="563560" y="720001"/>
                </a:cubicBezTo>
                <a:lnTo>
                  <a:pt x="101112" y="720001"/>
                </a:lnTo>
                <a:cubicBezTo>
                  <a:pt x="34057" y="720001"/>
                  <a:pt x="-14348" y="659624"/>
                  <a:pt x="3868" y="598902"/>
                </a:cubicBezTo>
                <a:cubicBezTo>
                  <a:pt x="36138" y="491162"/>
                  <a:pt x="114037" y="387672"/>
                  <a:pt x="332293" y="387672"/>
                </a:cubicBezTo>
                <a:close/>
                <a:moveTo>
                  <a:pt x="332293" y="0"/>
                </a:moveTo>
                <a:cubicBezTo>
                  <a:pt x="430230" y="0"/>
                  <a:pt x="509604" y="79287"/>
                  <a:pt x="509517" y="177224"/>
                </a:cubicBezTo>
                <a:cubicBezTo>
                  <a:pt x="509517" y="275074"/>
                  <a:pt x="430144" y="354448"/>
                  <a:pt x="332293" y="354448"/>
                </a:cubicBezTo>
                <a:cubicBezTo>
                  <a:pt x="234442" y="354448"/>
                  <a:pt x="155069" y="275074"/>
                  <a:pt x="155069" y="177224"/>
                </a:cubicBezTo>
                <a:cubicBezTo>
                  <a:pt x="155069" y="79287"/>
                  <a:pt x="234442" y="0"/>
                  <a:pt x="332293" y="0"/>
                </a:cubicBezTo>
                <a:close/>
              </a:path>
            </a:pathLst>
          </a:custGeom>
          <a:solidFill>
            <a:schemeClr val="accent1"/>
          </a:solidFill>
          <a:ln cap="flat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 flipH="1" flipV="1">
            <a:off x="8299965" y="1880897"/>
            <a:ext cx="744004" cy="720001"/>
          </a:xfrm>
          <a:custGeom>
            <a:avLst/>
            <a:gdLst>
              <a:gd name="connsiteX0" fmla="*/ 311954 w 744004"/>
              <a:gd name="connsiteY0" fmla="*/ 337123 h 720001"/>
              <a:gd name="connsiteX1" fmla="*/ 168770 w 744004"/>
              <a:gd name="connsiteY1" fmla="*/ 337123 h 720001"/>
              <a:gd name="connsiteX2" fmla="*/ 49673 w 744004"/>
              <a:gd name="connsiteY2" fmla="*/ 287618 h 720001"/>
              <a:gd name="connsiteX3" fmla="*/ 167 w 744004"/>
              <a:gd name="connsiteY3" fmla="*/ 168520 h 720001"/>
              <a:gd name="connsiteX4" fmla="*/ 49590 w 744004"/>
              <a:gd name="connsiteY4" fmla="*/ 49507 h 720001"/>
              <a:gd name="connsiteX5" fmla="*/ 168687 w 744004"/>
              <a:gd name="connsiteY5" fmla="*/ 0 h 720001"/>
              <a:gd name="connsiteX6" fmla="*/ 287784 w 744004"/>
              <a:gd name="connsiteY6" fmla="*/ 49507 h 720001"/>
              <a:gd name="connsiteX7" fmla="*/ 337290 w 744004"/>
              <a:gd name="connsiteY7" fmla="*/ 168604 h 720001"/>
              <a:gd name="connsiteX8" fmla="*/ 337290 w 744004"/>
              <a:gd name="connsiteY8" fmla="*/ 311787 h 720001"/>
              <a:gd name="connsiteX9" fmla="*/ 311954 w 744004"/>
              <a:gd name="connsiteY9" fmla="*/ 337123 h 720001"/>
              <a:gd name="connsiteX10" fmla="*/ 575401 w 744004"/>
              <a:gd name="connsiteY10" fmla="*/ 337207 h 720001"/>
              <a:gd name="connsiteX11" fmla="*/ 432218 w 744004"/>
              <a:gd name="connsiteY11" fmla="*/ 337207 h 720001"/>
              <a:gd name="connsiteX12" fmla="*/ 406882 w 744004"/>
              <a:gd name="connsiteY12" fmla="*/ 311870 h 720001"/>
              <a:gd name="connsiteX13" fmla="*/ 406882 w 744004"/>
              <a:gd name="connsiteY13" fmla="*/ 168687 h 720001"/>
              <a:gd name="connsiteX14" fmla="*/ 456387 w 744004"/>
              <a:gd name="connsiteY14" fmla="*/ 49590 h 720001"/>
              <a:gd name="connsiteX15" fmla="*/ 575401 w 744004"/>
              <a:gd name="connsiteY15" fmla="*/ 0 h 720001"/>
              <a:gd name="connsiteX16" fmla="*/ 694498 w 744004"/>
              <a:gd name="connsiteY16" fmla="*/ 49507 h 720001"/>
              <a:gd name="connsiteX17" fmla="*/ 744004 w 744004"/>
              <a:gd name="connsiteY17" fmla="*/ 168604 h 720001"/>
              <a:gd name="connsiteX18" fmla="*/ 694498 w 744004"/>
              <a:gd name="connsiteY18" fmla="*/ 287701 h 720001"/>
              <a:gd name="connsiteX19" fmla="*/ 575401 w 744004"/>
              <a:gd name="connsiteY19" fmla="*/ 337207 h 720001"/>
              <a:gd name="connsiteX20" fmla="*/ 168604 w 744004"/>
              <a:gd name="connsiteY20" fmla="*/ 720001 h 720001"/>
              <a:gd name="connsiteX21" fmla="*/ 49507 w 744004"/>
              <a:gd name="connsiteY21" fmla="*/ 670495 h 720001"/>
              <a:gd name="connsiteX22" fmla="*/ 0 w 744004"/>
              <a:gd name="connsiteY22" fmla="*/ 551398 h 720001"/>
              <a:gd name="connsiteX23" fmla="*/ 49507 w 744004"/>
              <a:gd name="connsiteY23" fmla="*/ 432301 h 720001"/>
              <a:gd name="connsiteX24" fmla="*/ 168687 w 744004"/>
              <a:gd name="connsiteY24" fmla="*/ 382879 h 720001"/>
              <a:gd name="connsiteX25" fmla="*/ 311871 w 744004"/>
              <a:gd name="connsiteY25" fmla="*/ 382879 h 720001"/>
              <a:gd name="connsiteX26" fmla="*/ 337207 w 744004"/>
              <a:gd name="connsiteY26" fmla="*/ 408215 h 720001"/>
              <a:gd name="connsiteX27" fmla="*/ 337207 w 744004"/>
              <a:gd name="connsiteY27" fmla="*/ 551398 h 720001"/>
              <a:gd name="connsiteX28" fmla="*/ 287701 w 744004"/>
              <a:gd name="connsiteY28" fmla="*/ 670495 h 720001"/>
              <a:gd name="connsiteX29" fmla="*/ 168604 w 744004"/>
              <a:gd name="connsiteY29" fmla="*/ 720001 h 720001"/>
              <a:gd name="connsiteX30" fmla="*/ 575401 w 744004"/>
              <a:gd name="connsiteY30" fmla="*/ 720001 h 720001"/>
              <a:gd name="connsiteX31" fmla="*/ 456304 w 744004"/>
              <a:gd name="connsiteY31" fmla="*/ 670495 h 720001"/>
              <a:gd name="connsiteX32" fmla="*/ 406798 w 744004"/>
              <a:gd name="connsiteY32" fmla="*/ 551398 h 720001"/>
              <a:gd name="connsiteX33" fmla="*/ 406798 w 744004"/>
              <a:gd name="connsiteY33" fmla="*/ 408215 h 720001"/>
              <a:gd name="connsiteX34" fmla="*/ 432218 w 744004"/>
              <a:gd name="connsiteY34" fmla="*/ 382879 h 720001"/>
              <a:gd name="connsiteX35" fmla="*/ 575401 w 744004"/>
              <a:gd name="connsiteY35" fmla="*/ 382879 h 720001"/>
              <a:gd name="connsiteX36" fmla="*/ 694498 w 744004"/>
              <a:gd name="connsiteY36" fmla="*/ 432385 h 720001"/>
              <a:gd name="connsiteX37" fmla="*/ 744004 w 744004"/>
              <a:gd name="connsiteY37" fmla="*/ 551398 h 720001"/>
              <a:gd name="connsiteX38" fmla="*/ 694498 w 744004"/>
              <a:gd name="connsiteY38" fmla="*/ 670495 h 720001"/>
              <a:gd name="connsiteX39" fmla="*/ 575401 w 744004"/>
              <a:gd name="connsiteY39" fmla="*/ 720001 h 720001"/>
            </a:gdLst>
            <a:ahLst/>
            <a:cxnLst/>
            <a:rect l="l" t="t" r="r" b="b"/>
            <a:pathLst>
              <a:path w="744004" h="720001">
                <a:moveTo>
                  <a:pt x="311954" y="337123"/>
                </a:moveTo>
                <a:lnTo>
                  <a:pt x="168770" y="337123"/>
                </a:lnTo>
                <a:cubicBezTo>
                  <a:pt x="123932" y="337123"/>
                  <a:pt x="81594" y="319538"/>
                  <a:pt x="49673" y="287618"/>
                </a:cubicBezTo>
                <a:cubicBezTo>
                  <a:pt x="17753" y="255697"/>
                  <a:pt x="167" y="213442"/>
                  <a:pt x="167" y="168520"/>
                </a:cubicBezTo>
                <a:cubicBezTo>
                  <a:pt x="167" y="123598"/>
                  <a:pt x="17669" y="81427"/>
                  <a:pt x="49590" y="49507"/>
                </a:cubicBezTo>
                <a:cubicBezTo>
                  <a:pt x="81510" y="17586"/>
                  <a:pt x="123848" y="0"/>
                  <a:pt x="168687" y="0"/>
                </a:cubicBezTo>
                <a:cubicBezTo>
                  <a:pt x="213526" y="0"/>
                  <a:pt x="255864" y="17586"/>
                  <a:pt x="287784" y="49507"/>
                </a:cubicBezTo>
                <a:cubicBezTo>
                  <a:pt x="319705" y="81427"/>
                  <a:pt x="337290" y="123682"/>
                  <a:pt x="337290" y="168604"/>
                </a:cubicBezTo>
                <a:lnTo>
                  <a:pt x="337290" y="311787"/>
                </a:lnTo>
                <a:cubicBezTo>
                  <a:pt x="337290" y="325789"/>
                  <a:pt x="325956" y="337123"/>
                  <a:pt x="311954" y="337123"/>
                </a:cubicBezTo>
                <a:close/>
                <a:moveTo>
                  <a:pt x="575401" y="337207"/>
                </a:moveTo>
                <a:lnTo>
                  <a:pt x="432218" y="337207"/>
                </a:lnTo>
                <a:cubicBezTo>
                  <a:pt x="418216" y="337207"/>
                  <a:pt x="406882" y="325872"/>
                  <a:pt x="406882" y="311870"/>
                </a:cubicBezTo>
                <a:lnTo>
                  <a:pt x="406882" y="168687"/>
                </a:lnTo>
                <a:cubicBezTo>
                  <a:pt x="406882" y="123849"/>
                  <a:pt x="424467" y="81510"/>
                  <a:pt x="456387" y="49590"/>
                </a:cubicBezTo>
                <a:cubicBezTo>
                  <a:pt x="488308" y="17669"/>
                  <a:pt x="530563" y="0"/>
                  <a:pt x="575401" y="0"/>
                </a:cubicBezTo>
                <a:cubicBezTo>
                  <a:pt x="620240" y="0"/>
                  <a:pt x="662578" y="17586"/>
                  <a:pt x="694498" y="49507"/>
                </a:cubicBezTo>
                <a:cubicBezTo>
                  <a:pt x="726419" y="81427"/>
                  <a:pt x="744004" y="123765"/>
                  <a:pt x="744004" y="168604"/>
                </a:cubicBezTo>
                <a:cubicBezTo>
                  <a:pt x="744004" y="213442"/>
                  <a:pt x="726419" y="255780"/>
                  <a:pt x="694498" y="287701"/>
                </a:cubicBezTo>
                <a:cubicBezTo>
                  <a:pt x="662578" y="319621"/>
                  <a:pt x="620323" y="337207"/>
                  <a:pt x="575401" y="337207"/>
                </a:cubicBezTo>
                <a:close/>
                <a:moveTo>
                  <a:pt x="168604" y="720001"/>
                </a:moveTo>
                <a:cubicBezTo>
                  <a:pt x="123682" y="720001"/>
                  <a:pt x="81427" y="702416"/>
                  <a:pt x="49507" y="670495"/>
                </a:cubicBezTo>
                <a:cubicBezTo>
                  <a:pt x="17586" y="638575"/>
                  <a:pt x="0" y="596320"/>
                  <a:pt x="0" y="551398"/>
                </a:cubicBezTo>
                <a:cubicBezTo>
                  <a:pt x="0" y="506476"/>
                  <a:pt x="17586" y="464221"/>
                  <a:pt x="49507" y="432301"/>
                </a:cubicBezTo>
                <a:cubicBezTo>
                  <a:pt x="81510" y="400464"/>
                  <a:pt x="123848" y="382879"/>
                  <a:pt x="168687" y="382879"/>
                </a:cubicBezTo>
                <a:lnTo>
                  <a:pt x="311871" y="382879"/>
                </a:lnTo>
                <a:cubicBezTo>
                  <a:pt x="325872" y="382879"/>
                  <a:pt x="337207" y="394297"/>
                  <a:pt x="337207" y="408215"/>
                </a:cubicBezTo>
                <a:lnTo>
                  <a:pt x="337207" y="551398"/>
                </a:lnTo>
                <a:cubicBezTo>
                  <a:pt x="337207" y="596237"/>
                  <a:pt x="319621" y="638575"/>
                  <a:pt x="287701" y="670495"/>
                </a:cubicBezTo>
                <a:cubicBezTo>
                  <a:pt x="255781" y="702416"/>
                  <a:pt x="213526" y="720001"/>
                  <a:pt x="168604" y="720001"/>
                </a:cubicBezTo>
                <a:close/>
                <a:moveTo>
                  <a:pt x="575401" y="720001"/>
                </a:moveTo>
                <a:cubicBezTo>
                  <a:pt x="530563" y="720001"/>
                  <a:pt x="488224" y="702416"/>
                  <a:pt x="456304" y="670495"/>
                </a:cubicBezTo>
                <a:cubicBezTo>
                  <a:pt x="424383" y="638575"/>
                  <a:pt x="406798" y="596320"/>
                  <a:pt x="406798" y="551398"/>
                </a:cubicBezTo>
                <a:lnTo>
                  <a:pt x="406798" y="408215"/>
                </a:lnTo>
                <a:cubicBezTo>
                  <a:pt x="406882" y="394213"/>
                  <a:pt x="418216" y="382879"/>
                  <a:pt x="432218" y="382879"/>
                </a:cubicBezTo>
                <a:lnTo>
                  <a:pt x="575401" y="382879"/>
                </a:lnTo>
                <a:cubicBezTo>
                  <a:pt x="620240" y="382879"/>
                  <a:pt x="662578" y="400464"/>
                  <a:pt x="694498" y="432385"/>
                </a:cubicBezTo>
                <a:cubicBezTo>
                  <a:pt x="726419" y="464305"/>
                  <a:pt x="744004" y="506560"/>
                  <a:pt x="744004" y="551398"/>
                </a:cubicBezTo>
                <a:cubicBezTo>
                  <a:pt x="744004" y="596237"/>
                  <a:pt x="726419" y="638575"/>
                  <a:pt x="694498" y="670495"/>
                </a:cubicBezTo>
                <a:cubicBezTo>
                  <a:pt x="662578" y="702416"/>
                  <a:pt x="620323" y="720001"/>
                  <a:pt x="575401" y="720001"/>
                </a:cubicBezTo>
                <a:close/>
              </a:path>
            </a:pathLst>
          </a:custGeom>
          <a:solidFill>
            <a:schemeClr val="accent1"/>
          </a:solidFill>
          <a:ln cap="flat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787215" y="45099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周期波动影响</a:t>
            </a:r>
            <a:endParaRPr kumimoji="1"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149860" y="487680"/>
            <a:ext cx="510540" cy="419100"/>
            <a:chOff x="149860" y="487680"/>
            <a:chExt cx="510540" cy="419100"/>
          </a:xfrm>
        </p:grpSpPr>
        <p:sp>
          <p:nvSpPr>
            <p:cNvPr id="17" name="标题 1"/>
            <p:cNvSpPr txBox="1"/>
            <p:nvPr/>
          </p:nvSpPr>
          <p:spPr>
            <a:xfrm>
              <a:off x="149860" y="718185"/>
              <a:ext cx="510540" cy="18859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8" name="标题 1"/>
            <p:cNvSpPr txBox="1"/>
            <p:nvPr/>
          </p:nvSpPr>
          <p:spPr>
            <a:xfrm>
              <a:off x="149860" y="602933"/>
              <a:ext cx="510540" cy="18859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9" name="标题 1"/>
            <p:cNvSpPr txBox="1"/>
            <p:nvPr/>
          </p:nvSpPr>
          <p:spPr>
            <a:xfrm>
              <a:off x="149860" y="487680"/>
              <a:ext cx="510540" cy="18859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alphaModFix amt="100000"/>
          </a:blip>
          <a:srcRect t="4617" r="255" b="14685"/>
          <a:stretch>
            <a:fillRect/>
          </a:stretch>
        </p:blipFill>
        <p:spPr>
          <a:xfrm>
            <a:off x="7041770" y="786306"/>
            <a:ext cx="5152571" cy="5534308"/>
          </a:xfrm>
          <a:custGeom>
            <a:avLst/>
            <a:gdLst>
              <a:gd name="connsiteX0" fmla="*/ 2033308 w 5152571"/>
              <a:gd name="connsiteY0" fmla="*/ 0 h 5534308"/>
              <a:gd name="connsiteX1" fmla="*/ 5152571 w 5152571"/>
              <a:gd name="connsiteY1" fmla="*/ 0 h 5534308"/>
              <a:gd name="connsiteX2" fmla="*/ 5152571 w 5152571"/>
              <a:gd name="connsiteY2" fmla="*/ 3306723 h 5534308"/>
              <a:gd name="connsiteX3" fmla="*/ 5152571 w 5152571"/>
              <a:gd name="connsiteY3" fmla="*/ 3500999 h 5534308"/>
              <a:gd name="connsiteX4" fmla="*/ 5152571 w 5152571"/>
              <a:gd name="connsiteY4" fmla="*/ 5534308 h 5534308"/>
              <a:gd name="connsiteX5" fmla="*/ 1422400 w 5152571"/>
              <a:gd name="connsiteY5" fmla="*/ 5534308 h 5534308"/>
              <a:gd name="connsiteX6" fmla="*/ 1422400 w 5152571"/>
              <a:gd name="connsiteY6" fmla="*/ 5534307 h 5534308"/>
              <a:gd name="connsiteX7" fmla="*/ 0 w 5152571"/>
              <a:gd name="connsiteY7" fmla="*/ 5534307 h 5534308"/>
              <a:gd name="connsiteX8" fmla="*/ 0 w 5152571"/>
              <a:gd name="connsiteY8" fmla="*/ 2033308 h 5534308"/>
              <a:gd name="connsiteX9" fmla="*/ 2033308 w 5152571"/>
              <a:gd name="connsiteY9" fmla="*/ 0 h 5534308"/>
            </a:gdLst>
            <a:ahLst/>
            <a:cxnLst/>
            <a:rect l="l" t="t" r="r" b="b"/>
            <a:pathLst>
              <a:path w="5152571" h="5534308">
                <a:moveTo>
                  <a:pt x="2033308" y="0"/>
                </a:moveTo>
                <a:lnTo>
                  <a:pt x="5152571" y="0"/>
                </a:lnTo>
                <a:lnTo>
                  <a:pt x="5152571" y="3306723"/>
                </a:lnTo>
                <a:lnTo>
                  <a:pt x="5152571" y="3500999"/>
                </a:lnTo>
                <a:lnTo>
                  <a:pt x="5152571" y="5534308"/>
                </a:lnTo>
                <a:lnTo>
                  <a:pt x="1422400" y="5534308"/>
                </a:lnTo>
                <a:lnTo>
                  <a:pt x="1422400" y="5534307"/>
                </a:lnTo>
                <a:lnTo>
                  <a:pt x="0" y="5534307"/>
                </a:lnTo>
                <a:lnTo>
                  <a:pt x="0" y="2033308"/>
                </a:lnTo>
                <a:cubicBezTo>
                  <a:pt x="0" y="910343"/>
                  <a:pt x="910343" y="0"/>
                  <a:pt x="203330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75813 h 6858000"/>
              <a:gd name="connsiteX3" fmla="*/ 9093193 w 12192000"/>
              <a:gd name="connsiteY3" fmla="*/ 775813 h 6858000"/>
              <a:gd name="connsiteX4" fmla="*/ 7039430 w 12192000"/>
              <a:gd name="connsiteY4" fmla="*/ 2829576 h 6858000"/>
              <a:gd name="connsiteX5" fmla="*/ 7039430 w 12192000"/>
              <a:gd name="connsiteY5" fmla="*/ 3933371 h 6858000"/>
              <a:gd name="connsiteX6" fmla="*/ 7027256 w 12192000"/>
              <a:gd name="connsiteY6" fmla="*/ 3933371 h 6858000"/>
              <a:gd name="connsiteX7" fmla="*/ 7027256 w 12192000"/>
              <a:gd name="connsiteY7" fmla="*/ 6320614 h 6858000"/>
              <a:gd name="connsiteX8" fmla="*/ 12192000 w 12192000"/>
              <a:gd name="connsiteY8" fmla="*/ 6320614 h 6858000"/>
              <a:gd name="connsiteX9" fmla="*/ 12192000 w 12192000"/>
              <a:gd name="connsiteY9" fmla="*/ 6858000 h 6858000"/>
              <a:gd name="connsiteX10" fmla="*/ 0 w 12192000"/>
              <a:gd name="connsiteY10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75813"/>
                </a:lnTo>
                <a:lnTo>
                  <a:pt x="9093193" y="775813"/>
                </a:lnTo>
                <a:cubicBezTo>
                  <a:pt x="7958931" y="775813"/>
                  <a:pt x="7039430" y="1695314"/>
                  <a:pt x="7039430" y="2829576"/>
                </a:cubicBezTo>
                <a:lnTo>
                  <a:pt x="7039430" y="3933371"/>
                </a:lnTo>
                <a:lnTo>
                  <a:pt x="7027256" y="3933371"/>
                </a:lnTo>
                <a:lnTo>
                  <a:pt x="7027256" y="6320614"/>
                </a:lnTo>
                <a:lnTo>
                  <a:pt x="12192000" y="6320614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  <a:effectLst>
            <a:outerShdw blurRad="139700" dist="101600" dir="2700000" algn="tl" rotWithShape="0">
              <a:schemeClr val="accent1">
                <a:lumMod val="50000"/>
                <a:alpha val="6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351326" y="2139706"/>
            <a:ext cx="1163775" cy="1213093"/>
          </a:xfrm>
          <a:prstGeom prst="round2DiagRect">
            <a:avLst>
              <a:gd name="adj1" fmla="val 36561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63755" y="2132676"/>
            <a:ext cx="3352065" cy="14465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r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PART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9391650" y="358314"/>
            <a:ext cx="855964" cy="855985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flipV="1">
            <a:off x="-2341" y="-5273"/>
            <a:ext cx="4600122" cy="1200521"/>
          </a:xfrm>
          <a:custGeom>
            <a:avLst/>
            <a:gdLst>
              <a:gd name="connsiteX0" fmla="*/ 0 w 4600122"/>
              <a:gd name="connsiteY0" fmla="*/ 1200521 h 1200521"/>
              <a:gd name="connsiteX1" fmla="*/ 4600122 w 4600122"/>
              <a:gd name="connsiteY1" fmla="*/ 1200521 h 1200521"/>
              <a:gd name="connsiteX2" fmla="*/ 4600122 w 4600122"/>
              <a:gd name="connsiteY2" fmla="*/ 1065295 h 1200521"/>
              <a:gd name="connsiteX3" fmla="*/ 3610964 w 4600122"/>
              <a:gd name="connsiteY3" fmla="*/ 0 h 1200521"/>
              <a:gd name="connsiteX4" fmla="*/ 0 w 4600122"/>
              <a:gd name="connsiteY4" fmla="*/ 0 h 1200521"/>
            </a:gdLst>
            <a:ahLst/>
            <a:cxnLst/>
            <a:rect l="l" t="t" r="r" b="b"/>
            <a:pathLst>
              <a:path w="4600122" h="1200521">
                <a:moveTo>
                  <a:pt x="0" y="1200521"/>
                </a:moveTo>
                <a:lnTo>
                  <a:pt x="4600122" y="1200521"/>
                </a:lnTo>
                <a:lnTo>
                  <a:pt x="4600122" y="1065295"/>
                </a:lnTo>
                <a:cubicBezTo>
                  <a:pt x="4600122" y="476949"/>
                  <a:pt x="4157261" y="0"/>
                  <a:pt x="361096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  <a:alpha val="6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93267" y="5455200"/>
            <a:ext cx="5346819" cy="2000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70000">
                <a:schemeClr val="accent1"/>
              </a:gs>
            </a:gsLst>
            <a:lin ang="10800000" scaled="0"/>
          </a:gra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93955" y="3398780"/>
            <a:ext cx="5752746" cy="19331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五、天海生物实战案例分析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9874251" y="5464629"/>
            <a:ext cx="2625272" cy="855985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>
                  <a:alpha val="54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581326" y="2374482"/>
            <a:ext cx="735126" cy="697785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034081" y="627875"/>
            <a:ext cx="1951763" cy="29578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05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229650" y="1221168"/>
            <a:ext cx="6480000" cy="540000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bg1">
              <a:lumMod val="95000"/>
              <a:alpha val="80000"/>
            </a:schemeClr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935894" y="1221168"/>
            <a:ext cx="864000" cy="540000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1000">
                <a:schemeClr val="accent1">
                  <a:lumMod val="60000"/>
                  <a:lumOff val="40000"/>
                </a:schemeClr>
              </a:gs>
              <a:gs pos="100000">
                <a:schemeClr val="accent1"/>
              </a:gs>
            </a:gsLst>
            <a:lin ang="3000000" scaled="0"/>
          </a:gradFill>
          <a:ln cap="flat">
            <a:noFill/>
            <a:prstDash val="solid"/>
            <a:miter/>
          </a:ln>
          <a:effectLst>
            <a:outerShdw blurRad="317500" dist="127000" dir="2400000" algn="t" rotWithShape="0">
              <a:schemeClr val="accent1"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160893" y="1884118"/>
            <a:ext cx="6300000" cy="82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050">
                <a:ln w="12700">
                  <a:noFill/>
                </a:ln>
                <a:solidFill>
                  <a:srgbClr val="595959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营收增长：天海生物营收增长30%，但经营活动现金流下降15%，表明其销售回款能力下降，需关注应收账款管理。
企业应用：企业可通过优化销售政策、加强应收账款管理等方式提升销售收现率，增强资金流动性。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2005439" y="1311168"/>
            <a:ext cx="5400000" cy="36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营收增长与现金流下降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1097894" y="1311168"/>
            <a:ext cx="540000" cy="36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01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2989506" y="2886723"/>
            <a:ext cx="6480000" cy="540000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bg1">
              <a:lumMod val="95000"/>
              <a:alpha val="80000"/>
            </a:schemeClr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2709795" y="2886723"/>
            <a:ext cx="864000" cy="540000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1000">
                <a:schemeClr val="accent1">
                  <a:lumMod val="60000"/>
                  <a:lumOff val="40000"/>
                </a:schemeClr>
              </a:gs>
              <a:gs pos="100000">
                <a:schemeClr val="accent1"/>
              </a:gs>
            </a:gsLst>
            <a:lin ang="3000000" scaled="0"/>
          </a:gradFill>
          <a:ln cap="flat">
            <a:noFill/>
            <a:prstDash val="solid"/>
            <a:miter/>
          </a:ln>
          <a:effectLst>
            <a:outerShdw blurRad="317500" dist="127000" dir="2400000" algn="t" rotWithShape="0">
              <a:schemeClr val="accent1"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2844795" y="3549673"/>
            <a:ext cx="6300000" cy="82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050">
                <a:ln w="12700">
                  <a:noFill/>
                </a:ln>
                <a:solidFill>
                  <a:srgbClr val="595959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销售费用率：天海生物销售费用率从25%骤降至12%，表明其销售费用控制较好，但需关注其对销售增长的影响。
企业应用：企业需平衡销售费用与销售增长的关系，通过优化销售策略、提升销售效率等方式实现可持续增长。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3779339" y="2976723"/>
            <a:ext cx="5400000" cy="36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销售费用率骤降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2871794" y="2976723"/>
            <a:ext cx="540000" cy="36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02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4763406" y="4552279"/>
            <a:ext cx="6480000" cy="540000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bg1">
              <a:lumMod val="95000"/>
              <a:alpha val="80000"/>
            </a:schemeClr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469650" y="4552279"/>
            <a:ext cx="864000" cy="540000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1000">
                <a:schemeClr val="accent1">
                  <a:lumMod val="60000"/>
                  <a:lumOff val="40000"/>
                </a:schemeClr>
              </a:gs>
              <a:gs pos="100000">
                <a:schemeClr val="accent1"/>
              </a:gs>
            </a:gsLst>
            <a:lin ang="3000000" scaled="0"/>
          </a:gradFill>
          <a:ln cap="flat">
            <a:noFill/>
            <a:prstDash val="solid"/>
            <a:miter/>
          </a:ln>
          <a:effectLst>
            <a:outerShdw blurRad="317500" dist="127000" dir="2400000" algn="t" rotWithShape="0">
              <a:schemeClr val="accent1"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4694649" y="5215232"/>
            <a:ext cx="6300000" cy="82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050">
                <a:ln w="12700">
                  <a:noFill/>
                </a:ln>
                <a:solidFill>
                  <a:srgbClr val="595959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带量采购政策：带量采购政策对天海生物毛利率的压缩效应显著。例如，某产品毛利率从50%降至30%，需关注其应对策略。
企业应用：医药企业需通过优化成本结构、提升产品附加值等方式应对政策变化，增强盈利能力。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5539195" y="4642280"/>
            <a:ext cx="5400000" cy="36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医药行业特性</a:t>
            </a: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4631650" y="4642280"/>
            <a:ext cx="540000" cy="36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03</a:t>
            </a: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787215" y="45099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异常指标定位</a:t>
            </a:r>
            <a:endParaRPr kumimoji="1"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149860" y="487680"/>
            <a:ext cx="510540" cy="419100"/>
            <a:chOff x="149860" y="487680"/>
            <a:chExt cx="510540" cy="419100"/>
          </a:xfrm>
        </p:grpSpPr>
        <p:sp>
          <p:nvSpPr>
            <p:cNvPr id="20" name="标题 1"/>
            <p:cNvSpPr txBox="1"/>
            <p:nvPr/>
          </p:nvSpPr>
          <p:spPr>
            <a:xfrm>
              <a:off x="149860" y="718185"/>
              <a:ext cx="510540" cy="18859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21" name="标题 1"/>
            <p:cNvSpPr txBox="1"/>
            <p:nvPr/>
          </p:nvSpPr>
          <p:spPr>
            <a:xfrm>
              <a:off x="149860" y="602933"/>
              <a:ext cx="510540" cy="18859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22" name="标题 1"/>
            <p:cNvSpPr txBox="1"/>
            <p:nvPr/>
          </p:nvSpPr>
          <p:spPr>
            <a:xfrm>
              <a:off x="149860" y="487680"/>
              <a:ext cx="510540" cy="18859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 rot="5400000">
            <a:off x="8711865" y="1527012"/>
            <a:ext cx="1796718" cy="1886953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lumMod val="20000"/>
              <a:lumOff val="80000"/>
            </a:schemeClr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rot="5400000">
            <a:off x="5249782" y="-1911014"/>
            <a:ext cx="1620251" cy="8763001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rot="5400000">
            <a:off x="1670717" y="1527015"/>
            <a:ext cx="1475880" cy="1886953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lumMod val="40000"/>
              <a:lumOff val="60000"/>
            </a:schemeClr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1893119" y="2067989"/>
            <a:ext cx="925463" cy="805006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44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B" panose="00020600040101010101" charset="-122"/>
                <a:ea typeface="OPPOSans B" panose="00020600040101010101" charset="-122"/>
                <a:cs typeface="OPPOSans B" panose="00020600040101010101" charset="-122"/>
              </a:rPr>
              <a:t>01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3565358" y="2374231"/>
            <a:ext cx="6501062" cy="790073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035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客户集中度：天海生物客户集中度变化显著，需关注其对销售稳定性和应收账款的影响。
企业应用：企业可通过优化客户结构、拓展新客户等方式降低客户集中度风险，增强销售稳定性。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3565361" y="1945103"/>
            <a:ext cx="6501060" cy="429128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客户集中度变化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rot="5400000">
            <a:off x="8711865" y="3680656"/>
            <a:ext cx="1796718" cy="1886953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lumMod val="20000"/>
              <a:lumOff val="80000"/>
            </a:schemeClr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rot="5400000">
            <a:off x="5249782" y="242630"/>
            <a:ext cx="1620251" cy="8763001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 rot="5400000">
            <a:off x="1670717" y="3680659"/>
            <a:ext cx="1475880" cy="1886953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lumMod val="40000"/>
              <a:lumOff val="60000"/>
            </a:schemeClr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1893119" y="4221633"/>
            <a:ext cx="925463" cy="805006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44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B" panose="00020600040101010101" charset="-122"/>
                <a:ea typeface="OPPOSans B" panose="00020600040101010101" charset="-122"/>
                <a:cs typeface="OPPOSans B" panose="00020600040101010101" charset="-122"/>
              </a:rPr>
              <a:t>02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3565358" y="4527875"/>
            <a:ext cx="6501062" cy="790073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035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应收账款账龄结构：天海生物应收账款账龄结构变化显著，需关注其对资金周转的影响。
企业应用：企业可通过优化应收账款管理、加强催收力度等方式提升资金周转效率，增强资金流动性。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3565361" y="4098747"/>
            <a:ext cx="6501060" cy="429128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应收账款账龄结构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787215" y="45099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多维度验证</a:t>
            </a:r>
            <a:endParaRPr kumimoji="1"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149860" y="487680"/>
            <a:ext cx="510540" cy="419100"/>
            <a:chOff x="149860" y="487680"/>
            <a:chExt cx="510540" cy="419100"/>
          </a:xfrm>
        </p:grpSpPr>
        <p:sp>
          <p:nvSpPr>
            <p:cNvPr id="17" name="标题 1"/>
            <p:cNvSpPr txBox="1"/>
            <p:nvPr/>
          </p:nvSpPr>
          <p:spPr>
            <a:xfrm>
              <a:off x="149860" y="718185"/>
              <a:ext cx="510540" cy="18859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8" name="标题 1"/>
            <p:cNvSpPr txBox="1"/>
            <p:nvPr/>
          </p:nvSpPr>
          <p:spPr>
            <a:xfrm>
              <a:off x="149860" y="602933"/>
              <a:ext cx="510540" cy="18859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9" name="标题 1"/>
            <p:cNvSpPr txBox="1"/>
            <p:nvPr/>
          </p:nvSpPr>
          <p:spPr>
            <a:xfrm>
              <a:off x="149860" y="487680"/>
              <a:ext cx="510540" cy="18859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alphaModFix amt="100000"/>
          </a:blip>
          <a:srcRect t="4617" r="255" b="14685"/>
          <a:stretch>
            <a:fillRect/>
          </a:stretch>
        </p:blipFill>
        <p:spPr>
          <a:xfrm>
            <a:off x="7041770" y="786306"/>
            <a:ext cx="5152571" cy="5534308"/>
          </a:xfrm>
          <a:custGeom>
            <a:avLst/>
            <a:gdLst>
              <a:gd name="connsiteX0" fmla="*/ 2033308 w 5152571"/>
              <a:gd name="connsiteY0" fmla="*/ 0 h 5534308"/>
              <a:gd name="connsiteX1" fmla="*/ 5152571 w 5152571"/>
              <a:gd name="connsiteY1" fmla="*/ 0 h 5534308"/>
              <a:gd name="connsiteX2" fmla="*/ 5152571 w 5152571"/>
              <a:gd name="connsiteY2" fmla="*/ 3306723 h 5534308"/>
              <a:gd name="connsiteX3" fmla="*/ 5152571 w 5152571"/>
              <a:gd name="connsiteY3" fmla="*/ 3500999 h 5534308"/>
              <a:gd name="connsiteX4" fmla="*/ 5152571 w 5152571"/>
              <a:gd name="connsiteY4" fmla="*/ 5534308 h 5534308"/>
              <a:gd name="connsiteX5" fmla="*/ 1422400 w 5152571"/>
              <a:gd name="connsiteY5" fmla="*/ 5534308 h 5534308"/>
              <a:gd name="connsiteX6" fmla="*/ 1422400 w 5152571"/>
              <a:gd name="connsiteY6" fmla="*/ 5534307 h 5534308"/>
              <a:gd name="connsiteX7" fmla="*/ 0 w 5152571"/>
              <a:gd name="connsiteY7" fmla="*/ 5534307 h 5534308"/>
              <a:gd name="connsiteX8" fmla="*/ 0 w 5152571"/>
              <a:gd name="connsiteY8" fmla="*/ 2033308 h 5534308"/>
              <a:gd name="connsiteX9" fmla="*/ 2033308 w 5152571"/>
              <a:gd name="connsiteY9" fmla="*/ 0 h 5534308"/>
            </a:gdLst>
            <a:ahLst/>
            <a:cxnLst/>
            <a:rect l="l" t="t" r="r" b="b"/>
            <a:pathLst>
              <a:path w="5152571" h="5534308">
                <a:moveTo>
                  <a:pt x="2033308" y="0"/>
                </a:moveTo>
                <a:lnTo>
                  <a:pt x="5152571" y="0"/>
                </a:lnTo>
                <a:lnTo>
                  <a:pt x="5152571" y="3306723"/>
                </a:lnTo>
                <a:lnTo>
                  <a:pt x="5152571" y="3500999"/>
                </a:lnTo>
                <a:lnTo>
                  <a:pt x="5152571" y="5534308"/>
                </a:lnTo>
                <a:lnTo>
                  <a:pt x="1422400" y="5534308"/>
                </a:lnTo>
                <a:lnTo>
                  <a:pt x="1422400" y="5534307"/>
                </a:lnTo>
                <a:lnTo>
                  <a:pt x="0" y="5534307"/>
                </a:lnTo>
                <a:lnTo>
                  <a:pt x="0" y="2033308"/>
                </a:lnTo>
                <a:cubicBezTo>
                  <a:pt x="0" y="910343"/>
                  <a:pt x="910343" y="0"/>
                  <a:pt x="203330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75813 h 6858000"/>
              <a:gd name="connsiteX3" fmla="*/ 9093193 w 12192000"/>
              <a:gd name="connsiteY3" fmla="*/ 775813 h 6858000"/>
              <a:gd name="connsiteX4" fmla="*/ 7039430 w 12192000"/>
              <a:gd name="connsiteY4" fmla="*/ 2829576 h 6858000"/>
              <a:gd name="connsiteX5" fmla="*/ 7039430 w 12192000"/>
              <a:gd name="connsiteY5" fmla="*/ 3933371 h 6858000"/>
              <a:gd name="connsiteX6" fmla="*/ 7027256 w 12192000"/>
              <a:gd name="connsiteY6" fmla="*/ 3933371 h 6858000"/>
              <a:gd name="connsiteX7" fmla="*/ 7027256 w 12192000"/>
              <a:gd name="connsiteY7" fmla="*/ 6320614 h 6858000"/>
              <a:gd name="connsiteX8" fmla="*/ 12192000 w 12192000"/>
              <a:gd name="connsiteY8" fmla="*/ 6320614 h 6858000"/>
              <a:gd name="connsiteX9" fmla="*/ 12192000 w 12192000"/>
              <a:gd name="connsiteY9" fmla="*/ 6858000 h 6858000"/>
              <a:gd name="connsiteX10" fmla="*/ 0 w 12192000"/>
              <a:gd name="connsiteY10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75813"/>
                </a:lnTo>
                <a:lnTo>
                  <a:pt x="9093193" y="775813"/>
                </a:lnTo>
                <a:cubicBezTo>
                  <a:pt x="7958931" y="775813"/>
                  <a:pt x="7039430" y="1695314"/>
                  <a:pt x="7039430" y="2829576"/>
                </a:cubicBezTo>
                <a:lnTo>
                  <a:pt x="7039430" y="3933371"/>
                </a:lnTo>
                <a:lnTo>
                  <a:pt x="7027256" y="3933371"/>
                </a:lnTo>
                <a:lnTo>
                  <a:pt x="7027256" y="6320614"/>
                </a:lnTo>
                <a:lnTo>
                  <a:pt x="12192000" y="6320614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  <a:effectLst>
            <a:outerShdw blurRad="139700" dist="101600" dir="2700000" algn="tl" rotWithShape="0">
              <a:schemeClr val="accent1">
                <a:lumMod val="50000"/>
                <a:alpha val="6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351326" y="2139706"/>
            <a:ext cx="1163775" cy="1213093"/>
          </a:xfrm>
          <a:prstGeom prst="round2DiagRect">
            <a:avLst>
              <a:gd name="adj1" fmla="val 36561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63755" y="2132676"/>
            <a:ext cx="3352065" cy="14465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r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PART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9391650" y="358314"/>
            <a:ext cx="855964" cy="855985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flipV="1">
            <a:off x="-2341" y="-5273"/>
            <a:ext cx="4600122" cy="1200521"/>
          </a:xfrm>
          <a:custGeom>
            <a:avLst/>
            <a:gdLst>
              <a:gd name="connsiteX0" fmla="*/ 0 w 4600122"/>
              <a:gd name="connsiteY0" fmla="*/ 1200521 h 1200521"/>
              <a:gd name="connsiteX1" fmla="*/ 4600122 w 4600122"/>
              <a:gd name="connsiteY1" fmla="*/ 1200521 h 1200521"/>
              <a:gd name="connsiteX2" fmla="*/ 4600122 w 4600122"/>
              <a:gd name="connsiteY2" fmla="*/ 1065295 h 1200521"/>
              <a:gd name="connsiteX3" fmla="*/ 3610964 w 4600122"/>
              <a:gd name="connsiteY3" fmla="*/ 0 h 1200521"/>
              <a:gd name="connsiteX4" fmla="*/ 0 w 4600122"/>
              <a:gd name="connsiteY4" fmla="*/ 0 h 1200521"/>
            </a:gdLst>
            <a:ahLst/>
            <a:cxnLst/>
            <a:rect l="l" t="t" r="r" b="b"/>
            <a:pathLst>
              <a:path w="4600122" h="1200521">
                <a:moveTo>
                  <a:pt x="0" y="1200521"/>
                </a:moveTo>
                <a:lnTo>
                  <a:pt x="4600122" y="1200521"/>
                </a:lnTo>
                <a:lnTo>
                  <a:pt x="4600122" y="1065295"/>
                </a:lnTo>
                <a:cubicBezTo>
                  <a:pt x="4600122" y="476949"/>
                  <a:pt x="4157261" y="0"/>
                  <a:pt x="361096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  <a:alpha val="6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93267" y="5455200"/>
            <a:ext cx="5346819" cy="2000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70000">
                <a:schemeClr val="accent1"/>
              </a:gs>
            </a:gsLst>
            <a:lin ang="10800000" scaled="0"/>
          </a:gra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93955" y="3398780"/>
            <a:ext cx="5752746" cy="19331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六、教学难点总结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9874251" y="5464629"/>
            <a:ext cx="2625272" cy="855985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>
                  <a:alpha val="54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581326" y="2374482"/>
            <a:ext cx="735126" cy="697785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034081" y="627875"/>
            <a:ext cx="1951763" cy="29578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06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574001" y="2743353"/>
            <a:ext cx="1418491" cy="1418491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1574000" y="4330768"/>
            <a:ext cx="3663264" cy="161209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0" bIns="36000" rtlCol="0" anchor="t"/>
          <a:lstStyle/>
          <a:p>
            <a:pPr algn="just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预付款项与关联交易：通过预付款项、关联交易等渠道虚增利润的手段需拆解。例如，某企业通过关联交易虚增收入，需通过多维度分析识别。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6954735" y="2743352"/>
            <a:ext cx="1418491" cy="1418491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6954736" y="4330768"/>
            <a:ext cx="3663264" cy="161209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0" bIns="36000" rtlCol="0" anchor="t"/>
          <a:lstStyle/>
          <a:p>
            <a:pPr algn="just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企业应用：企业需加强内部控制，规范关联交易，确保财务报表真实反映盈利能力。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4845489" y="3396321"/>
            <a:ext cx="256249" cy="256249"/>
          </a:xfrm>
          <a:prstGeom prst="chevron">
            <a:avLst/>
          </a:prstGeom>
          <a:solidFill>
            <a:schemeClr val="accent1">
              <a:lumMod val="20000"/>
              <a:lumOff val="80000"/>
            </a:schemeClr>
          </a:solidFill>
          <a:ln w="12700" cap="sq">
            <a:noFill/>
            <a:miter/>
          </a:ln>
          <a:effectLst>
            <a:outerShdw blurRad="38100" dist="12700" dir="54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0" tIns="0" rIns="0" bIns="0" rtlCol="0" anchor="t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1991146" y="3160499"/>
            <a:ext cx="584200" cy="584200"/>
          </a:xfrm>
          <a:prstGeom prst="chevron">
            <a:avLst/>
          </a:prstGeom>
          <a:solidFill>
            <a:schemeClr val="bg1"/>
          </a:solidFill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7439446" y="3160499"/>
            <a:ext cx="584200" cy="584200"/>
          </a:xfrm>
          <a:prstGeom prst="chevron">
            <a:avLst/>
          </a:prstGeom>
          <a:solidFill>
            <a:schemeClr val="bg1"/>
          </a:solidFill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787215" y="45099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利润操纵识别</a:t>
            </a:r>
            <a:endParaRPr kumimoji="1"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149860" y="487680"/>
            <a:ext cx="510540" cy="419100"/>
            <a:chOff x="149860" y="487680"/>
            <a:chExt cx="510540" cy="419100"/>
          </a:xfrm>
        </p:grpSpPr>
        <p:sp>
          <p:nvSpPr>
            <p:cNvPr id="14" name="标题 1"/>
            <p:cNvSpPr txBox="1"/>
            <p:nvPr/>
          </p:nvSpPr>
          <p:spPr>
            <a:xfrm>
              <a:off x="149860" y="718185"/>
              <a:ext cx="510540" cy="18859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5" name="标题 1"/>
            <p:cNvSpPr txBox="1"/>
            <p:nvPr/>
          </p:nvSpPr>
          <p:spPr>
            <a:xfrm>
              <a:off x="149860" y="602933"/>
              <a:ext cx="510540" cy="18859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6" name="标题 1"/>
            <p:cNvSpPr txBox="1"/>
            <p:nvPr/>
          </p:nvSpPr>
          <p:spPr>
            <a:xfrm>
              <a:off x="149860" y="487680"/>
              <a:ext cx="510540" cy="18859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787835" y="1614772"/>
            <a:ext cx="935560" cy="935560"/>
          </a:xfrm>
          <a:prstGeom prst="ellipse">
            <a:avLst/>
          </a:prstGeom>
          <a:noFill/>
          <a:ln w="12700" cap="sq">
            <a:solidFill>
              <a:schemeClr val="accent1">
                <a:alpha val="100000"/>
              </a:schemeClr>
            </a:solidFill>
            <a:prstDash val="dash"/>
            <a:miter/>
          </a:ln>
          <a:effectLst>
            <a:outerShdw blurRad="129921" dist="35433" dir="2700000" algn="tl" rotWithShape="0">
              <a:schemeClr val="accent1">
                <a:lumMod val="75000"/>
                <a:alpha val="30000"/>
              </a:schemeClr>
            </a:outerShdw>
          </a:effectLst>
        </p:spPr>
        <p:txBody>
          <a:bodyPr vert="horz" wrap="square" lIns="85039" tIns="42520" rIns="85039" bIns="425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0" y="-1"/>
            <a:ext cx="1828272" cy="1450393"/>
          </a:xfrm>
          <a:custGeom>
            <a:avLst/>
            <a:gdLst>
              <a:gd name="connsiteX0" fmla="*/ 565974 w 845816"/>
              <a:gd name="connsiteY0" fmla="*/ 0 h 763906"/>
              <a:gd name="connsiteX1" fmla="*/ 843485 w 845816"/>
              <a:gd name="connsiteY1" fmla="*/ 0 h 763906"/>
              <a:gd name="connsiteX2" fmla="*/ 845816 w 845816"/>
              <a:gd name="connsiteY2" fmla="*/ 23126 h 763906"/>
              <a:gd name="connsiteX3" fmla="*/ 105036 w 845816"/>
              <a:gd name="connsiteY3" fmla="*/ 763906 h 763906"/>
              <a:gd name="connsiteX4" fmla="*/ 29296 w 845816"/>
              <a:gd name="connsiteY4" fmla="*/ 760082 h 763906"/>
              <a:gd name="connsiteX5" fmla="*/ 0 w 845816"/>
              <a:gd name="connsiteY5" fmla="*/ 755611 h 763906"/>
              <a:gd name="connsiteX6" fmla="*/ 0 w 845816"/>
              <a:gd name="connsiteY6" fmla="*/ 473360 h 763906"/>
              <a:gd name="connsiteX7" fmla="*/ 11672 w 845816"/>
              <a:gd name="connsiteY7" fmla="*/ 476983 h 763906"/>
              <a:gd name="connsiteX8" fmla="*/ 105036 w 845816"/>
              <a:gd name="connsiteY8" fmla="*/ 486395 h 763906"/>
              <a:gd name="connsiteX9" fmla="*/ 568305 w 845816"/>
              <a:gd name="connsiteY9" fmla="*/ 23126 h 763906"/>
            </a:gdLst>
            <a:ahLst/>
            <a:cxnLst/>
            <a:rect l="l" t="t" r="r" b="b"/>
            <a:pathLst>
              <a:path w="845816" h="763906">
                <a:moveTo>
                  <a:pt x="565974" y="0"/>
                </a:moveTo>
                <a:lnTo>
                  <a:pt x="843485" y="0"/>
                </a:lnTo>
                <a:lnTo>
                  <a:pt x="845816" y="23126"/>
                </a:lnTo>
                <a:cubicBezTo>
                  <a:pt x="845816" y="432247"/>
                  <a:pt x="514157" y="763906"/>
                  <a:pt x="105036" y="763906"/>
                </a:cubicBezTo>
                <a:cubicBezTo>
                  <a:pt x="79466" y="763906"/>
                  <a:pt x="54199" y="762611"/>
                  <a:pt x="29296" y="760082"/>
                </a:cubicBezTo>
                <a:lnTo>
                  <a:pt x="0" y="755611"/>
                </a:lnTo>
                <a:lnTo>
                  <a:pt x="0" y="473360"/>
                </a:lnTo>
                <a:lnTo>
                  <a:pt x="11672" y="476983"/>
                </a:lnTo>
                <a:cubicBezTo>
                  <a:pt x="41829" y="483154"/>
                  <a:pt x="73054" y="486395"/>
                  <a:pt x="105036" y="486395"/>
                </a:cubicBezTo>
                <a:cubicBezTo>
                  <a:pt x="360892" y="486395"/>
                  <a:pt x="568305" y="278982"/>
                  <a:pt x="568305" y="23126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  <a:alpha val="3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11293675" y="6099082"/>
            <a:ext cx="765006" cy="778577"/>
            <a:chOff x="11293675" y="6099082"/>
            <a:chExt cx="765006" cy="778577"/>
          </a:xfrm>
        </p:grpSpPr>
        <p:sp>
          <p:nvSpPr>
            <p:cNvPr id="6" name="标题 1"/>
            <p:cNvSpPr txBox="1"/>
            <p:nvPr/>
          </p:nvSpPr>
          <p:spPr>
            <a:xfrm rot="7958377">
              <a:off x="11576624" y="6395601"/>
              <a:ext cx="399548" cy="399548"/>
            </a:xfrm>
            <a:prstGeom prst="ellipse">
              <a:avLst/>
            </a:prstGeom>
            <a:gradFill>
              <a:gsLst>
                <a:gs pos="46000">
                  <a:schemeClr val="accent1"/>
                </a:gs>
                <a:gs pos="95000">
                  <a:schemeClr val="accent2"/>
                </a:gs>
              </a:gsLst>
              <a:path path="circle">
                <a:fillToRect r="100000" b="100000"/>
              </a:path>
              <a:tileRect l="-100000" t="-100000"/>
            </a:gradFill>
            <a:ln w="12700" cap="sq">
              <a:noFill/>
              <a:miter/>
            </a:ln>
            <a:effectLst>
              <a:outerShdw blurRad="139700" dist="38100" dir="2700000" algn="tl" rotWithShape="0">
                <a:schemeClr val="accent1">
                  <a:alpha val="30000"/>
                </a:schemeClr>
              </a:outerShdw>
            </a:effectLst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7" name="标题 1"/>
            <p:cNvSpPr txBox="1"/>
            <p:nvPr/>
          </p:nvSpPr>
          <p:spPr>
            <a:xfrm rot="7958377">
              <a:off x="11319695" y="6450193"/>
              <a:ext cx="126000" cy="126000"/>
            </a:xfrm>
            <a:prstGeom prst="ellipse">
              <a:avLst/>
            </a:prstGeom>
            <a:gradFill>
              <a:gsLst>
                <a:gs pos="46000">
                  <a:schemeClr val="accent1"/>
                </a:gs>
                <a:gs pos="95000">
                  <a:schemeClr val="accent2"/>
                </a:gs>
              </a:gsLst>
              <a:path path="circle">
                <a:fillToRect r="100000" b="100000"/>
              </a:path>
              <a:tileRect l="-100000" t="-100000"/>
            </a:gradFill>
            <a:ln w="12700" cap="sq">
              <a:noFill/>
              <a:miter/>
            </a:ln>
            <a:effectLst>
              <a:outerShdw blurRad="139700" dist="38100" dir="2700000" algn="tl" rotWithShape="0">
                <a:schemeClr val="accent1">
                  <a:alpha val="30000"/>
                </a:schemeClr>
              </a:outerShdw>
            </a:effectLst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8" name="标题 1"/>
            <p:cNvSpPr txBox="1"/>
            <p:nvPr/>
          </p:nvSpPr>
          <p:spPr>
            <a:xfrm rot="7958377">
              <a:off x="11461095" y="6203176"/>
              <a:ext cx="152200" cy="152200"/>
            </a:xfrm>
            <a:prstGeom prst="ellipse">
              <a:avLst/>
            </a:prstGeom>
            <a:gradFill>
              <a:gsLst>
                <a:gs pos="46000">
                  <a:schemeClr val="accent1"/>
                </a:gs>
                <a:gs pos="95000">
                  <a:schemeClr val="accent2"/>
                </a:gs>
              </a:gsLst>
              <a:path path="circle">
                <a:fillToRect r="100000" b="100000"/>
              </a:path>
              <a:tileRect l="-100000" t="-100000"/>
            </a:gradFill>
            <a:ln w="12700" cap="sq">
              <a:noFill/>
              <a:miter/>
            </a:ln>
            <a:effectLst>
              <a:outerShdw blurRad="139700" dist="38100" dir="2700000" algn="tl" rotWithShape="0">
                <a:schemeClr val="accent1">
                  <a:alpha val="30000"/>
                </a:schemeClr>
              </a:outerShdw>
            </a:effectLst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9" name="标题 1"/>
            <p:cNvSpPr txBox="1"/>
            <p:nvPr/>
          </p:nvSpPr>
          <p:spPr>
            <a:xfrm rot="7958377">
              <a:off x="11713606" y="6125101"/>
              <a:ext cx="126000" cy="126000"/>
            </a:xfrm>
            <a:prstGeom prst="ellipse">
              <a:avLst/>
            </a:prstGeom>
            <a:gradFill>
              <a:gsLst>
                <a:gs pos="46000">
                  <a:schemeClr val="accent1"/>
                </a:gs>
                <a:gs pos="95000">
                  <a:schemeClr val="accent2"/>
                </a:gs>
              </a:gsLst>
              <a:path path="circle">
                <a:fillToRect r="100000" b="100000"/>
              </a:path>
              <a:tileRect l="-100000" t="-100000"/>
            </a:gradFill>
            <a:ln w="12700" cap="sq">
              <a:noFill/>
              <a:miter/>
            </a:ln>
            <a:effectLst>
              <a:outerShdw blurRad="139700" dist="38100" dir="2700000" algn="tl" rotWithShape="0">
                <a:schemeClr val="accent1">
                  <a:alpha val="30000"/>
                </a:schemeClr>
              </a:outerShdw>
            </a:effectLst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  <p:sp>
        <p:nvSpPr>
          <p:cNvPr id="10" name="标题 1"/>
          <p:cNvSpPr txBox="1"/>
          <p:nvPr/>
        </p:nvSpPr>
        <p:spPr>
          <a:xfrm>
            <a:off x="720522" y="496102"/>
            <a:ext cx="2373059" cy="79562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10000"/>
              </a:lnSpc>
            </a:pPr>
            <a:r>
              <a:rPr kumimoji="1" lang="en-US" altLang="zh-CN" sz="6000">
                <a:ln w="25400">
                  <a:noFill/>
                </a:ln>
                <a:solidFill>
                  <a:srgbClr val="C55A11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目录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1828271" y="1615400"/>
            <a:ext cx="4267729" cy="93556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2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一、盈利能力基础指标解析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861429" y="1693750"/>
            <a:ext cx="778861" cy="778861"/>
          </a:xfrm>
          <a:prstGeom prst="ellipse">
            <a:avLst/>
          </a:prstGeom>
          <a:gradFill>
            <a:gsLst>
              <a:gs pos="46000">
                <a:schemeClr val="accent1">
                  <a:lumMod val="100000"/>
                </a:schemeClr>
              </a:gs>
              <a:gs pos="100000">
                <a:schemeClr val="accent2">
                  <a:lumMod val="10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6350" cap="sq">
            <a:noFill/>
            <a:miter/>
          </a:ln>
          <a:effectLst>
            <a:outerShdw blurRad="129921" dist="35433" dir="2700000" algn="tl" rotWithShape="0">
              <a:schemeClr val="accent1">
                <a:lumMod val="75000"/>
                <a:alpha val="30000"/>
              </a:schemeClr>
            </a:outerShdw>
          </a:effectLst>
        </p:spPr>
        <p:txBody>
          <a:bodyPr vert="horz" wrap="square" lIns="85039" tIns="42520" rIns="85039" bIns="425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1828271" y="2793073"/>
            <a:ext cx="4267729" cy="93556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2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二、利润质量深度诊断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861429" y="2871423"/>
            <a:ext cx="778861" cy="778861"/>
          </a:xfrm>
          <a:prstGeom prst="ellipse">
            <a:avLst/>
          </a:prstGeom>
          <a:gradFill>
            <a:gsLst>
              <a:gs pos="46000">
                <a:schemeClr val="accent1">
                  <a:lumMod val="100000"/>
                </a:schemeClr>
              </a:gs>
              <a:gs pos="100000">
                <a:schemeClr val="accent2">
                  <a:lumMod val="10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6350" cap="sq">
            <a:noFill/>
            <a:miter/>
          </a:ln>
          <a:effectLst>
            <a:outerShdw blurRad="129921" dist="35433" dir="2700000" algn="tl" rotWithShape="0">
              <a:schemeClr val="accent1">
                <a:lumMod val="75000"/>
                <a:alpha val="30000"/>
              </a:schemeClr>
            </a:outerShdw>
          </a:effectLst>
        </p:spPr>
        <p:txBody>
          <a:bodyPr vert="horz" wrap="square" lIns="85039" tIns="42520" rIns="85039" bIns="425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1828271" y="3970746"/>
            <a:ext cx="4267729" cy="93556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2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三、盈利模式拆解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861429" y="4049096"/>
            <a:ext cx="778861" cy="778861"/>
          </a:xfrm>
          <a:prstGeom prst="ellipse">
            <a:avLst/>
          </a:prstGeom>
          <a:gradFill>
            <a:gsLst>
              <a:gs pos="46000">
                <a:schemeClr val="accent1">
                  <a:lumMod val="100000"/>
                </a:schemeClr>
              </a:gs>
              <a:gs pos="100000">
                <a:schemeClr val="accent2">
                  <a:lumMod val="10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6350" cap="sq">
            <a:noFill/>
            <a:miter/>
          </a:ln>
          <a:effectLst>
            <a:outerShdw blurRad="129921" dist="35433" dir="2700000" algn="tl" rotWithShape="0">
              <a:schemeClr val="accent1">
                <a:lumMod val="75000"/>
                <a:alpha val="30000"/>
              </a:schemeClr>
            </a:outerShdw>
          </a:effectLst>
        </p:spPr>
        <p:txBody>
          <a:bodyPr vert="horz" wrap="square" lIns="85039" tIns="42520" rIns="85039" bIns="425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1828271" y="5148420"/>
            <a:ext cx="4267729" cy="93556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2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四、行业特性对标分析</a:t>
            </a: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861429" y="5226770"/>
            <a:ext cx="778861" cy="778861"/>
          </a:xfrm>
          <a:prstGeom prst="ellipse">
            <a:avLst/>
          </a:prstGeom>
          <a:gradFill>
            <a:gsLst>
              <a:gs pos="46000">
                <a:schemeClr val="accent1">
                  <a:lumMod val="100000"/>
                </a:schemeClr>
              </a:gs>
              <a:gs pos="100000">
                <a:schemeClr val="accent2">
                  <a:lumMod val="10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6350" cap="sq">
            <a:noFill/>
            <a:miter/>
          </a:ln>
          <a:effectLst>
            <a:outerShdw blurRad="129921" dist="35433" dir="2700000" algn="tl" rotWithShape="0">
              <a:schemeClr val="accent1">
                <a:lumMod val="75000"/>
                <a:alpha val="30000"/>
              </a:schemeClr>
            </a:outerShdw>
          </a:effectLst>
        </p:spPr>
        <p:txBody>
          <a:bodyPr vert="horz" wrap="square" lIns="85039" tIns="42520" rIns="85039" bIns="425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7295276" y="1615400"/>
            <a:ext cx="4267729" cy="93556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2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五、天海生物实战案例分析</a:t>
            </a: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6328434" y="1693750"/>
            <a:ext cx="778861" cy="778861"/>
          </a:xfrm>
          <a:prstGeom prst="ellipse">
            <a:avLst/>
          </a:prstGeom>
          <a:gradFill>
            <a:gsLst>
              <a:gs pos="46000">
                <a:schemeClr val="accent1">
                  <a:lumMod val="100000"/>
                </a:schemeClr>
              </a:gs>
              <a:gs pos="100000">
                <a:schemeClr val="accent2">
                  <a:lumMod val="10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6350" cap="sq">
            <a:noFill/>
            <a:miter/>
          </a:ln>
          <a:effectLst>
            <a:outerShdw blurRad="129921" dist="35433" dir="2700000" algn="tl" rotWithShape="0">
              <a:schemeClr val="accent1">
                <a:lumMod val="75000"/>
                <a:alpha val="30000"/>
              </a:schemeClr>
            </a:outerShdw>
          </a:effectLst>
        </p:spPr>
        <p:txBody>
          <a:bodyPr vert="horz" wrap="square" lIns="85039" tIns="42520" rIns="85039" bIns="425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7295276" y="2793073"/>
            <a:ext cx="4267729" cy="93556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2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六、教学难点总结</a:t>
            </a: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6328434" y="2871423"/>
            <a:ext cx="778861" cy="778861"/>
          </a:xfrm>
          <a:prstGeom prst="ellipse">
            <a:avLst/>
          </a:prstGeom>
          <a:gradFill>
            <a:gsLst>
              <a:gs pos="46000">
                <a:schemeClr val="accent1">
                  <a:lumMod val="100000"/>
                </a:schemeClr>
              </a:gs>
              <a:gs pos="100000">
                <a:schemeClr val="accent2">
                  <a:lumMod val="10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6350" cap="sq">
            <a:noFill/>
            <a:miter/>
          </a:ln>
          <a:effectLst>
            <a:outerShdw blurRad="129921" dist="35433" dir="2700000" algn="tl" rotWithShape="0">
              <a:schemeClr val="accent1">
                <a:lumMod val="75000"/>
                <a:alpha val="30000"/>
              </a:schemeClr>
            </a:outerShdw>
          </a:effectLst>
        </p:spPr>
        <p:txBody>
          <a:bodyPr vert="horz" wrap="square" lIns="85039" tIns="42520" rIns="85039" bIns="425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3" name="标题 1"/>
          <p:cNvSpPr txBox="1"/>
          <p:nvPr/>
        </p:nvSpPr>
        <p:spPr>
          <a:xfrm>
            <a:off x="7295276" y="3970746"/>
            <a:ext cx="4267729" cy="93556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2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七、教学建议</a:t>
            </a:r>
            <a:endParaRPr kumimoji="1" lang="zh-CN" altLang="en-US"/>
          </a:p>
        </p:txBody>
      </p:sp>
      <p:sp>
        <p:nvSpPr>
          <p:cNvPr id="24" name="标题 1"/>
          <p:cNvSpPr txBox="1"/>
          <p:nvPr/>
        </p:nvSpPr>
        <p:spPr>
          <a:xfrm>
            <a:off x="6328434" y="4049096"/>
            <a:ext cx="778861" cy="778861"/>
          </a:xfrm>
          <a:prstGeom prst="ellipse">
            <a:avLst/>
          </a:prstGeom>
          <a:gradFill>
            <a:gsLst>
              <a:gs pos="46000">
                <a:schemeClr val="accent1">
                  <a:lumMod val="100000"/>
                </a:schemeClr>
              </a:gs>
              <a:gs pos="100000">
                <a:schemeClr val="accent2">
                  <a:lumMod val="10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6350" cap="sq">
            <a:noFill/>
            <a:miter/>
          </a:ln>
          <a:effectLst>
            <a:outerShdw blurRad="129921" dist="35433" dir="2700000" algn="tl" rotWithShape="0">
              <a:schemeClr val="accent1">
                <a:lumMod val="75000"/>
                <a:alpha val="30000"/>
              </a:schemeClr>
            </a:outerShdw>
          </a:effectLst>
        </p:spPr>
        <p:txBody>
          <a:bodyPr vert="horz" wrap="square" lIns="85039" tIns="42520" rIns="85039" bIns="425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5" name="标题 1"/>
          <p:cNvSpPr txBox="1"/>
          <p:nvPr/>
        </p:nvSpPr>
        <p:spPr>
          <a:xfrm>
            <a:off x="6234237" y="1607255"/>
            <a:ext cx="935560" cy="935560"/>
          </a:xfrm>
          <a:prstGeom prst="ellipse">
            <a:avLst/>
          </a:prstGeom>
          <a:noFill/>
          <a:ln w="12700" cap="sq">
            <a:solidFill>
              <a:schemeClr val="accent1">
                <a:alpha val="100000"/>
              </a:schemeClr>
            </a:solidFill>
            <a:prstDash val="dash"/>
            <a:miter/>
          </a:ln>
          <a:effectLst>
            <a:outerShdw blurRad="129921" dist="35433" dir="2700000" algn="tl" rotWithShape="0">
              <a:schemeClr val="accent1">
                <a:lumMod val="75000"/>
                <a:alpha val="30000"/>
              </a:schemeClr>
            </a:outerShdw>
          </a:effectLst>
        </p:spPr>
        <p:txBody>
          <a:bodyPr vert="horz" wrap="square" lIns="85039" tIns="42520" rIns="85039" bIns="425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6" name="标题 1"/>
          <p:cNvSpPr txBox="1"/>
          <p:nvPr/>
        </p:nvSpPr>
        <p:spPr>
          <a:xfrm>
            <a:off x="6244264" y="2778040"/>
            <a:ext cx="935560" cy="935560"/>
          </a:xfrm>
          <a:prstGeom prst="ellipse">
            <a:avLst/>
          </a:prstGeom>
          <a:noFill/>
          <a:ln w="12700" cap="sq">
            <a:solidFill>
              <a:schemeClr val="accent1">
                <a:alpha val="100000"/>
              </a:schemeClr>
            </a:solidFill>
            <a:prstDash val="dash"/>
            <a:miter/>
          </a:ln>
          <a:effectLst>
            <a:outerShdw blurRad="129921" dist="35433" dir="2700000" algn="tl" rotWithShape="0">
              <a:schemeClr val="accent1">
                <a:lumMod val="75000"/>
                <a:alpha val="30000"/>
              </a:schemeClr>
            </a:outerShdw>
          </a:effectLst>
        </p:spPr>
        <p:txBody>
          <a:bodyPr vert="horz" wrap="square" lIns="85039" tIns="42520" rIns="85039" bIns="425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7" name="标题 1"/>
          <p:cNvSpPr txBox="1"/>
          <p:nvPr/>
        </p:nvSpPr>
        <p:spPr>
          <a:xfrm>
            <a:off x="6241012" y="3965334"/>
            <a:ext cx="935560" cy="935560"/>
          </a:xfrm>
          <a:prstGeom prst="ellipse">
            <a:avLst/>
          </a:prstGeom>
          <a:noFill/>
          <a:ln w="12700" cap="sq">
            <a:solidFill>
              <a:schemeClr val="accent1">
                <a:alpha val="100000"/>
              </a:schemeClr>
            </a:solidFill>
            <a:prstDash val="dash"/>
            <a:miter/>
          </a:ln>
          <a:effectLst>
            <a:outerShdw blurRad="129921" dist="35433" dir="2700000" algn="tl" rotWithShape="0">
              <a:schemeClr val="accent1">
                <a:lumMod val="75000"/>
                <a:alpha val="30000"/>
              </a:schemeClr>
            </a:outerShdw>
          </a:effectLst>
        </p:spPr>
        <p:txBody>
          <a:bodyPr vert="horz" wrap="square" lIns="85039" tIns="42520" rIns="85039" bIns="425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8" name="标题 1"/>
          <p:cNvSpPr txBox="1"/>
          <p:nvPr/>
        </p:nvSpPr>
        <p:spPr>
          <a:xfrm>
            <a:off x="786364" y="5158740"/>
            <a:ext cx="935560" cy="935560"/>
          </a:xfrm>
          <a:prstGeom prst="ellipse">
            <a:avLst/>
          </a:prstGeom>
          <a:noFill/>
          <a:ln w="12700" cap="sq">
            <a:solidFill>
              <a:schemeClr val="accent1">
                <a:alpha val="100000"/>
              </a:schemeClr>
            </a:solidFill>
            <a:prstDash val="dash"/>
            <a:miter/>
          </a:ln>
          <a:effectLst>
            <a:outerShdw blurRad="129921" dist="35433" dir="2700000" algn="tl" rotWithShape="0">
              <a:schemeClr val="accent1">
                <a:lumMod val="75000"/>
                <a:alpha val="30000"/>
              </a:schemeClr>
            </a:outerShdw>
          </a:effectLst>
        </p:spPr>
        <p:txBody>
          <a:bodyPr vert="horz" wrap="square" lIns="85039" tIns="42520" rIns="85039" bIns="425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9" name="标题 1"/>
          <p:cNvSpPr txBox="1"/>
          <p:nvPr/>
        </p:nvSpPr>
        <p:spPr>
          <a:xfrm>
            <a:off x="785567" y="3968710"/>
            <a:ext cx="935560" cy="935560"/>
          </a:xfrm>
          <a:prstGeom prst="ellipse">
            <a:avLst/>
          </a:prstGeom>
          <a:noFill/>
          <a:ln w="12700" cap="sq">
            <a:solidFill>
              <a:schemeClr val="accent1">
                <a:alpha val="100000"/>
              </a:schemeClr>
            </a:solidFill>
            <a:prstDash val="dash"/>
            <a:miter/>
          </a:ln>
          <a:effectLst>
            <a:outerShdw blurRad="129921" dist="35433" dir="2700000" algn="tl" rotWithShape="0">
              <a:schemeClr val="accent1">
                <a:lumMod val="75000"/>
                <a:alpha val="30000"/>
              </a:schemeClr>
            </a:outerShdw>
          </a:effectLst>
        </p:spPr>
        <p:txBody>
          <a:bodyPr vert="horz" wrap="square" lIns="85039" tIns="42520" rIns="85039" bIns="425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0" name="标题 1"/>
          <p:cNvSpPr txBox="1"/>
          <p:nvPr/>
        </p:nvSpPr>
        <p:spPr>
          <a:xfrm>
            <a:off x="778872" y="2793489"/>
            <a:ext cx="935560" cy="935560"/>
          </a:xfrm>
          <a:prstGeom prst="ellipse">
            <a:avLst/>
          </a:prstGeom>
          <a:noFill/>
          <a:ln w="12700" cap="sq">
            <a:solidFill>
              <a:schemeClr val="accent1">
                <a:alpha val="100000"/>
              </a:schemeClr>
            </a:solidFill>
            <a:prstDash val="dash"/>
            <a:miter/>
          </a:ln>
          <a:effectLst>
            <a:outerShdw blurRad="129921" dist="35433" dir="2700000" algn="tl" rotWithShape="0">
              <a:schemeClr val="accent1">
                <a:lumMod val="75000"/>
                <a:alpha val="30000"/>
              </a:schemeClr>
            </a:outerShdw>
          </a:effectLst>
        </p:spPr>
        <p:txBody>
          <a:bodyPr vert="horz" wrap="square" lIns="85039" tIns="42520" rIns="85039" bIns="425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1" name="标题 1"/>
          <p:cNvSpPr txBox="1"/>
          <p:nvPr/>
        </p:nvSpPr>
        <p:spPr>
          <a:xfrm>
            <a:off x="858779" y="1817575"/>
            <a:ext cx="784157" cy="50649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3350">
                <a:ln w="254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01</a:t>
            </a:r>
            <a:endParaRPr kumimoji="1" lang="zh-CN" altLang="en-US"/>
          </a:p>
        </p:txBody>
      </p:sp>
      <p:sp>
        <p:nvSpPr>
          <p:cNvPr id="32" name="标题 1"/>
          <p:cNvSpPr txBox="1"/>
          <p:nvPr/>
        </p:nvSpPr>
        <p:spPr>
          <a:xfrm>
            <a:off x="858779" y="2995248"/>
            <a:ext cx="784157" cy="50649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3350">
                <a:ln w="254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02</a:t>
            </a:r>
            <a:endParaRPr kumimoji="1" lang="zh-CN" altLang="en-US"/>
          </a:p>
        </p:txBody>
      </p:sp>
      <p:sp>
        <p:nvSpPr>
          <p:cNvPr id="33" name="标题 1"/>
          <p:cNvSpPr txBox="1"/>
          <p:nvPr/>
        </p:nvSpPr>
        <p:spPr>
          <a:xfrm>
            <a:off x="858779" y="4172921"/>
            <a:ext cx="784157" cy="50649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3350">
                <a:ln w="254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03</a:t>
            </a:r>
            <a:endParaRPr kumimoji="1" lang="zh-CN" altLang="en-US"/>
          </a:p>
        </p:txBody>
      </p:sp>
      <p:sp>
        <p:nvSpPr>
          <p:cNvPr id="34" name="标题 1"/>
          <p:cNvSpPr txBox="1"/>
          <p:nvPr/>
        </p:nvSpPr>
        <p:spPr>
          <a:xfrm>
            <a:off x="858779" y="5350595"/>
            <a:ext cx="784157" cy="50649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3350">
                <a:ln w="254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04</a:t>
            </a:r>
            <a:endParaRPr kumimoji="1" lang="zh-CN" altLang="en-US"/>
          </a:p>
        </p:txBody>
      </p:sp>
      <p:sp>
        <p:nvSpPr>
          <p:cNvPr id="35" name="标题 1"/>
          <p:cNvSpPr txBox="1"/>
          <p:nvPr/>
        </p:nvSpPr>
        <p:spPr>
          <a:xfrm>
            <a:off x="6325784" y="1817575"/>
            <a:ext cx="784157" cy="50649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3350">
                <a:ln w="254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05</a:t>
            </a:r>
            <a:endParaRPr kumimoji="1" lang="zh-CN" altLang="en-US"/>
          </a:p>
        </p:txBody>
      </p:sp>
      <p:sp>
        <p:nvSpPr>
          <p:cNvPr id="36" name="标题 1"/>
          <p:cNvSpPr txBox="1"/>
          <p:nvPr/>
        </p:nvSpPr>
        <p:spPr>
          <a:xfrm>
            <a:off x="6325784" y="2995248"/>
            <a:ext cx="784157" cy="50649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3350">
                <a:ln w="254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06</a:t>
            </a:r>
            <a:endParaRPr kumimoji="1" lang="zh-CN" altLang="en-US"/>
          </a:p>
        </p:txBody>
      </p:sp>
      <p:sp>
        <p:nvSpPr>
          <p:cNvPr id="37" name="标题 1"/>
          <p:cNvSpPr txBox="1"/>
          <p:nvPr/>
        </p:nvSpPr>
        <p:spPr>
          <a:xfrm>
            <a:off x="6325784" y="4172921"/>
            <a:ext cx="784157" cy="50649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3350">
                <a:ln w="254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07</a:t>
            </a:r>
            <a:endParaRPr kumimoji="1" lang="zh-CN" alt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2363492" y="1549400"/>
            <a:ext cx="3491208" cy="2828581"/>
          </a:xfrm>
          <a:prstGeom prst="round2DiagRect">
            <a:avLst>
              <a:gd name="adj1" fmla="val 29083"/>
              <a:gd name="adj2" fmla="val 0"/>
            </a:avLst>
          </a:prstGeom>
          <a:solidFill>
            <a:schemeClr val="tx1">
              <a:lumMod val="25000"/>
              <a:lumOff val="75000"/>
              <a:alpha val="20000"/>
            </a:schemeClr>
          </a:solidFill>
          <a:ln w="605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2708271" y="1978184"/>
            <a:ext cx="2873477" cy="2073116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业务模式变革：业务模式变革如新零售转型对财务指标的影响滞后性需关注。例如，某企业新零售转型后，财务指标短期内未见明显改善，需关注其长期影响。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138023" y="1895443"/>
            <a:ext cx="474393" cy="47439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txBody>
          <a:bodyPr vert="horz" wrap="none" lIns="108000" tIns="108000" rIns="108000" bIns="10800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01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6918361" y="1555422"/>
            <a:ext cx="3554716" cy="2783661"/>
          </a:xfrm>
          <a:prstGeom prst="round2DiagRect">
            <a:avLst>
              <a:gd name="adj1" fmla="val 29083"/>
              <a:gd name="adj2" fmla="val 0"/>
            </a:avLst>
          </a:prstGeom>
          <a:solidFill>
            <a:schemeClr val="accent1">
              <a:alpha val="10000"/>
            </a:schemeClr>
          </a:solidFill>
          <a:ln w="605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7263140" y="1981200"/>
            <a:ext cx="3013177" cy="2067379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企业应用：企业需加强业务与财务的融合，通过优化业务模式、提升运营效率等方式实现财务指标的改善。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692892" y="1856545"/>
            <a:ext cx="474393" cy="47439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txBody>
          <a:bodyPr vert="horz" wrap="none" lIns="108000" tIns="108000" rIns="108000" bIns="10800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02</a:t>
            </a:r>
            <a:endParaRPr kumimoji="1" lang="zh-CN" altLang="en-US"/>
          </a:p>
        </p:txBody>
      </p:sp>
      <p:cxnSp>
        <p:nvCxnSpPr>
          <p:cNvPr id="10" name="标题 1"/>
          <p:cNvCxnSpPr/>
          <p:nvPr/>
        </p:nvCxnSpPr>
        <p:spPr>
          <a:xfrm>
            <a:off x="5854700" y="4766419"/>
            <a:ext cx="406400" cy="0"/>
          </a:xfrm>
          <a:prstGeom prst="line">
            <a:avLst/>
          </a:prstGeom>
          <a:noFill/>
          <a:ln w="12700" cap="sq">
            <a:solidFill>
              <a:schemeClr val="accent1"/>
            </a:solidFill>
            <a:miter/>
            <a:headEnd type="oval"/>
            <a:tailEnd type="oval"/>
          </a:ln>
        </p:spPr>
      </p:cxnSp>
      <p:sp>
        <p:nvSpPr>
          <p:cNvPr id="11" name="标题 1"/>
          <p:cNvSpPr txBox="1"/>
          <p:nvPr/>
        </p:nvSpPr>
        <p:spPr>
          <a:xfrm>
            <a:off x="787215" y="45099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业财融合障碍</a:t>
            </a:r>
            <a:endParaRPr kumimoji="1"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149860" y="487680"/>
            <a:ext cx="510540" cy="419100"/>
            <a:chOff x="149860" y="487680"/>
            <a:chExt cx="510540" cy="419100"/>
          </a:xfrm>
        </p:grpSpPr>
        <p:sp>
          <p:nvSpPr>
            <p:cNvPr id="13" name="标题 1"/>
            <p:cNvSpPr txBox="1"/>
            <p:nvPr/>
          </p:nvSpPr>
          <p:spPr>
            <a:xfrm>
              <a:off x="149860" y="718185"/>
              <a:ext cx="510540" cy="18859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4" name="标题 1"/>
            <p:cNvSpPr txBox="1"/>
            <p:nvPr/>
          </p:nvSpPr>
          <p:spPr>
            <a:xfrm>
              <a:off x="149860" y="602933"/>
              <a:ext cx="510540" cy="18859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5" name="标题 1"/>
            <p:cNvSpPr txBox="1"/>
            <p:nvPr/>
          </p:nvSpPr>
          <p:spPr>
            <a:xfrm>
              <a:off x="149860" y="487680"/>
              <a:ext cx="510540" cy="18859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cxnSp>
        <p:nvCxnSpPr>
          <p:cNvPr id="3" name="标题 1"/>
          <p:cNvCxnSpPr/>
          <p:nvPr/>
        </p:nvCxnSpPr>
        <p:spPr>
          <a:xfrm>
            <a:off x="2250336" y="3419712"/>
            <a:ext cx="5733481" cy="0"/>
          </a:xfrm>
          <a:prstGeom prst="line">
            <a:avLst/>
          </a:prstGeom>
          <a:noFill/>
          <a:ln w="9525" cap="sq">
            <a:solidFill>
              <a:schemeClr val="bg1">
                <a:lumMod val="85000"/>
              </a:schemeClr>
            </a:solidFill>
            <a:miter/>
          </a:ln>
        </p:spPr>
      </p:cxnSp>
      <p:sp>
        <p:nvSpPr>
          <p:cNvPr id="4" name="标题 1"/>
          <p:cNvSpPr txBox="1"/>
          <p:nvPr/>
        </p:nvSpPr>
        <p:spPr>
          <a:xfrm>
            <a:off x="6536854" y="4343830"/>
            <a:ext cx="4220046" cy="172676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216000" bIns="3600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企业应用：企业需根据发展阶段选择合适的评估标准，通过优化业务布局、提升核心竞争力等方式实现可持续发展。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6531021" y="2693314"/>
            <a:ext cx="1452796" cy="145279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sq">
            <a:noFill/>
            <a:miter/>
          </a:ln>
          <a:effectLst>
            <a:outerShdw blurRad="38100" dist="12700" dir="54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0" tIns="0" rIns="0" bIns="0" rtlCol="0" anchor="t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7034533" y="3165169"/>
            <a:ext cx="445770" cy="509086"/>
          </a:xfrm>
          <a:custGeom>
            <a:avLst/>
            <a:gdLst>
              <a:gd name="connsiteX0" fmla="*/ 1449958 w 1449958"/>
              <a:gd name="connsiteY0" fmla="*/ 669913 h 1655898"/>
              <a:gd name="connsiteX1" fmla="*/ 1449586 w 1449958"/>
              <a:gd name="connsiteY1" fmla="*/ 666192 h 1655898"/>
              <a:gd name="connsiteX2" fmla="*/ 1449586 w 1449958"/>
              <a:gd name="connsiteY2" fmla="*/ 665634 h 1655898"/>
              <a:gd name="connsiteX3" fmla="*/ 1448098 w 1449958"/>
              <a:gd name="connsiteY3" fmla="*/ 658006 h 1655898"/>
              <a:gd name="connsiteX4" fmla="*/ 1445307 w 1449958"/>
              <a:gd name="connsiteY4" fmla="*/ 650379 h 1655898"/>
              <a:gd name="connsiteX5" fmla="*/ 1443633 w 1449958"/>
              <a:gd name="connsiteY5" fmla="*/ 646844 h 1655898"/>
              <a:gd name="connsiteX6" fmla="*/ 1441772 w 1449958"/>
              <a:gd name="connsiteY6" fmla="*/ 643496 h 1655898"/>
              <a:gd name="connsiteX7" fmla="*/ 1441400 w 1449958"/>
              <a:gd name="connsiteY7" fmla="*/ 643124 h 1655898"/>
              <a:gd name="connsiteX8" fmla="*/ 1439354 w 1449958"/>
              <a:gd name="connsiteY8" fmla="*/ 640147 h 1655898"/>
              <a:gd name="connsiteX9" fmla="*/ 1439168 w 1449958"/>
              <a:gd name="connsiteY9" fmla="*/ 639775 h 1655898"/>
              <a:gd name="connsiteX10" fmla="*/ 1436936 w 1449958"/>
              <a:gd name="connsiteY10" fmla="*/ 636798 h 1655898"/>
              <a:gd name="connsiteX11" fmla="*/ 1436378 w 1449958"/>
              <a:gd name="connsiteY11" fmla="*/ 636240 h 1655898"/>
              <a:gd name="connsiteX12" fmla="*/ 1433773 w 1449958"/>
              <a:gd name="connsiteY12" fmla="*/ 633450 h 1655898"/>
              <a:gd name="connsiteX13" fmla="*/ 816136 w 1449958"/>
              <a:gd name="connsiteY13" fmla="*/ 15813 h 1655898"/>
              <a:gd name="connsiteX14" fmla="*/ 813346 w 1449958"/>
              <a:gd name="connsiteY14" fmla="*/ 13208 h 1655898"/>
              <a:gd name="connsiteX15" fmla="*/ 812788 w 1449958"/>
              <a:gd name="connsiteY15" fmla="*/ 12650 h 1655898"/>
              <a:gd name="connsiteX16" fmla="*/ 809997 w 1449958"/>
              <a:gd name="connsiteY16" fmla="*/ 10418 h 1655898"/>
              <a:gd name="connsiteX17" fmla="*/ 809625 w 1449958"/>
              <a:gd name="connsiteY17" fmla="*/ 10232 h 1655898"/>
              <a:gd name="connsiteX18" fmla="*/ 806834 w 1449958"/>
              <a:gd name="connsiteY18" fmla="*/ 8372 h 1655898"/>
              <a:gd name="connsiteX19" fmla="*/ 806276 w 1449958"/>
              <a:gd name="connsiteY19" fmla="*/ 8000 h 1655898"/>
              <a:gd name="connsiteX20" fmla="*/ 802928 w 1449958"/>
              <a:gd name="connsiteY20" fmla="*/ 6139 h 1655898"/>
              <a:gd name="connsiteX21" fmla="*/ 802742 w 1449958"/>
              <a:gd name="connsiteY21" fmla="*/ 6139 h 1655898"/>
              <a:gd name="connsiteX22" fmla="*/ 799207 w 1449958"/>
              <a:gd name="connsiteY22" fmla="*/ 4465 h 1655898"/>
              <a:gd name="connsiteX23" fmla="*/ 799021 w 1449958"/>
              <a:gd name="connsiteY23" fmla="*/ 4465 h 1655898"/>
              <a:gd name="connsiteX24" fmla="*/ 791580 w 1449958"/>
              <a:gd name="connsiteY24" fmla="*/ 1860 h 1655898"/>
              <a:gd name="connsiteX25" fmla="*/ 791394 w 1449958"/>
              <a:gd name="connsiteY25" fmla="*/ 1860 h 1655898"/>
              <a:gd name="connsiteX26" fmla="*/ 783766 w 1449958"/>
              <a:gd name="connsiteY26" fmla="*/ 372 h 1655898"/>
              <a:gd name="connsiteX27" fmla="*/ 783022 w 1449958"/>
              <a:gd name="connsiteY27" fmla="*/ 372 h 1655898"/>
              <a:gd name="connsiteX28" fmla="*/ 779301 w 1449958"/>
              <a:gd name="connsiteY28" fmla="*/ 0 h 1655898"/>
              <a:gd name="connsiteX29" fmla="*/ 261751 w 1449958"/>
              <a:gd name="connsiteY29" fmla="*/ 0 h 1655898"/>
              <a:gd name="connsiteX30" fmla="*/ 0 w 1449958"/>
              <a:gd name="connsiteY30" fmla="*/ 261751 h 1655898"/>
              <a:gd name="connsiteX31" fmla="*/ 0 w 1449958"/>
              <a:gd name="connsiteY31" fmla="*/ 1394148 h 1655898"/>
              <a:gd name="connsiteX32" fmla="*/ 261751 w 1449958"/>
              <a:gd name="connsiteY32" fmla="*/ 1655899 h 1655898"/>
              <a:gd name="connsiteX33" fmla="*/ 1188207 w 1449958"/>
              <a:gd name="connsiteY33" fmla="*/ 1655899 h 1655898"/>
              <a:gd name="connsiteX34" fmla="*/ 1449958 w 1449958"/>
              <a:gd name="connsiteY34" fmla="*/ 1394148 h 1655898"/>
              <a:gd name="connsiteX35" fmla="*/ 1449958 w 1449958"/>
              <a:gd name="connsiteY35" fmla="*/ 672889 h 1655898"/>
              <a:gd name="connsiteX36" fmla="*/ 1449958 w 1449958"/>
              <a:gd name="connsiteY36" fmla="*/ 669913 h 1655898"/>
              <a:gd name="connsiteX37" fmla="*/ 832321 w 1449958"/>
              <a:gd name="connsiteY37" fmla="*/ 466948 h 1655898"/>
              <a:gd name="connsiteX38" fmla="*/ 832321 w 1449958"/>
              <a:gd name="connsiteY38" fmla="*/ 189942 h 1655898"/>
              <a:gd name="connsiteX39" fmla="*/ 1259458 w 1449958"/>
              <a:gd name="connsiteY39" fmla="*/ 617079 h 1655898"/>
              <a:gd name="connsiteX40" fmla="*/ 982452 w 1449958"/>
              <a:gd name="connsiteY40" fmla="*/ 617079 h 1655898"/>
              <a:gd name="connsiteX41" fmla="*/ 832321 w 1449958"/>
              <a:gd name="connsiteY41" fmla="*/ 466948 h 1655898"/>
              <a:gd name="connsiteX42" fmla="*/ 1338337 w 1449958"/>
              <a:gd name="connsiteY42" fmla="*/ 1393403 h 1655898"/>
              <a:gd name="connsiteX43" fmla="*/ 1188207 w 1449958"/>
              <a:gd name="connsiteY43" fmla="*/ 1543534 h 1655898"/>
              <a:gd name="connsiteX44" fmla="*/ 261751 w 1449958"/>
              <a:gd name="connsiteY44" fmla="*/ 1543534 h 1655898"/>
              <a:gd name="connsiteX45" fmla="*/ 111621 w 1449958"/>
              <a:gd name="connsiteY45" fmla="*/ 1393403 h 1655898"/>
              <a:gd name="connsiteX46" fmla="*/ 111621 w 1449958"/>
              <a:gd name="connsiteY46" fmla="*/ 261007 h 1655898"/>
              <a:gd name="connsiteX47" fmla="*/ 261751 w 1449958"/>
              <a:gd name="connsiteY47" fmla="*/ 110877 h 1655898"/>
              <a:gd name="connsiteX48" fmla="*/ 720700 w 1449958"/>
              <a:gd name="connsiteY48" fmla="*/ 110877 h 1655898"/>
              <a:gd name="connsiteX49" fmla="*/ 720700 w 1449958"/>
              <a:gd name="connsiteY49" fmla="*/ 466948 h 1655898"/>
              <a:gd name="connsiteX50" fmla="*/ 982452 w 1449958"/>
              <a:gd name="connsiteY50" fmla="*/ 728700 h 1655898"/>
              <a:gd name="connsiteX51" fmla="*/ 1338523 w 1449958"/>
              <a:gd name="connsiteY51" fmla="*/ 728700 h 1655898"/>
              <a:gd name="connsiteX52" fmla="*/ 1338523 w 1449958"/>
              <a:gd name="connsiteY52" fmla="*/ 1393403 h 1655898"/>
            </a:gdLst>
            <a:ahLst/>
            <a:cxnLst/>
            <a:rect l="l" t="t" r="r" b="b"/>
            <a:pathLst>
              <a:path w="1449958" h="1655898">
                <a:moveTo>
                  <a:pt x="1449958" y="669913"/>
                </a:moveTo>
                <a:cubicBezTo>
                  <a:pt x="1449958" y="668610"/>
                  <a:pt x="1449772" y="667308"/>
                  <a:pt x="1449586" y="666192"/>
                </a:cubicBezTo>
                <a:lnTo>
                  <a:pt x="1449586" y="665634"/>
                </a:lnTo>
                <a:cubicBezTo>
                  <a:pt x="1449214" y="663029"/>
                  <a:pt x="1448656" y="660425"/>
                  <a:pt x="1448098" y="658006"/>
                </a:cubicBezTo>
                <a:cubicBezTo>
                  <a:pt x="1447354" y="655402"/>
                  <a:pt x="1446423" y="652797"/>
                  <a:pt x="1445307" y="650379"/>
                </a:cubicBezTo>
                <a:cubicBezTo>
                  <a:pt x="1444749" y="649077"/>
                  <a:pt x="1444191" y="647960"/>
                  <a:pt x="1443633" y="646844"/>
                </a:cubicBezTo>
                <a:cubicBezTo>
                  <a:pt x="1443075" y="645728"/>
                  <a:pt x="1442331" y="644612"/>
                  <a:pt x="1441772" y="643496"/>
                </a:cubicBezTo>
                <a:cubicBezTo>
                  <a:pt x="1441587" y="643310"/>
                  <a:pt x="1441587" y="643124"/>
                  <a:pt x="1441400" y="643124"/>
                </a:cubicBezTo>
                <a:cubicBezTo>
                  <a:pt x="1440842" y="642193"/>
                  <a:pt x="1440098" y="641077"/>
                  <a:pt x="1439354" y="640147"/>
                </a:cubicBezTo>
                <a:cubicBezTo>
                  <a:pt x="1439354" y="640147"/>
                  <a:pt x="1439168" y="639961"/>
                  <a:pt x="1439168" y="639775"/>
                </a:cubicBezTo>
                <a:cubicBezTo>
                  <a:pt x="1438424" y="638845"/>
                  <a:pt x="1437680" y="637729"/>
                  <a:pt x="1436936" y="636798"/>
                </a:cubicBezTo>
                <a:lnTo>
                  <a:pt x="1436378" y="636240"/>
                </a:lnTo>
                <a:cubicBezTo>
                  <a:pt x="1435633" y="635310"/>
                  <a:pt x="1434703" y="634380"/>
                  <a:pt x="1433773" y="633450"/>
                </a:cubicBezTo>
                <a:lnTo>
                  <a:pt x="816136" y="15813"/>
                </a:lnTo>
                <a:cubicBezTo>
                  <a:pt x="815206" y="14883"/>
                  <a:pt x="814276" y="14139"/>
                  <a:pt x="813346" y="13208"/>
                </a:cubicBezTo>
                <a:lnTo>
                  <a:pt x="812788" y="12650"/>
                </a:lnTo>
                <a:lnTo>
                  <a:pt x="809997" y="10418"/>
                </a:lnTo>
                <a:cubicBezTo>
                  <a:pt x="809811" y="10418"/>
                  <a:pt x="809811" y="10232"/>
                  <a:pt x="809625" y="10232"/>
                </a:cubicBezTo>
                <a:cubicBezTo>
                  <a:pt x="808695" y="9488"/>
                  <a:pt x="807765" y="8930"/>
                  <a:pt x="806834" y="8372"/>
                </a:cubicBezTo>
                <a:cubicBezTo>
                  <a:pt x="806649" y="8186"/>
                  <a:pt x="806462" y="8186"/>
                  <a:pt x="806276" y="8000"/>
                </a:cubicBezTo>
                <a:cubicBezTo>
                  <a:pt x="805160" y="7255"/>
                  <a:pt x="804044" y="6697"/>
                  <a:pt x="802928" y="6139"/>
                </a:cubicBezTo>
                <a:lnTo>
                  <a:pt x="802742" y="6139"/>
                </a:lnTo>
                <a:cubicBezTo>
                  <a:pt x="801626" y="5581"/>
                  <a:pt x="800509" y="5023"/>
                  <a:pt x="799207" y="4465"/>
                </a:cubicBezTo>
                <a:lnTo>
                  <a:pt x="799021" y="4465"/>
                </a:lnTo>
                <a:cubicBezTo>
                  <a:pt x="796603" y="3349"/>
                  <a:pt x="793998" y="2418"/>
                  <a:pt x="791580" y="1860"/>
                </a:cubicBezTo>
                <a:lnTo>
                  <a:pt x="791394" y="1860"/>
                </a:lnTo>
                <a:cubicBezTo>
                  <a:pt x="788975" y="1116"/>
                  <a:pt x="786371" y="744"/>
                  <a:pt x="783766" y="372"/>
                </a:cubicBezTo>
                <a:lnTo>
                  <a:pt x="783022" y="372"/>
                </a:lnTo>
                <a:cubicBezTo>
                  <a:pt x="781720" y="186"/>
                  <a:pt x="780604" y="186"/>
                  <a:pt x="779301" y="0"/>
                </a:cubicBezTo>
                <a:lnTo>
                  <a:pt x="261751" y="0"/>
                </a:lnTo>
                <a:cubicBezTo>
                  <a:pt x="117388" y="0"/>
                  <a:pt x="0" y="117388"/>
                  <a:pt x="0" y="261751"/>
                </a:cubicBezTo>
                <a:lnTo>
                  <a:pt x="0" y="1394148"/>
                </a:lnTo>
                <a:cubicBezTo>
                  <a:pt x="0" y="1538511"/>
                  <a:pt x="117388" y="1655899"/>
                  <a:pt x="261751" y="1655899"/>
                </a:cubicBezTo>
                <a:lnTo>
                  <a:pt x="1188207" y="1655899"/>
                </a:lnTo>
                <a:cubicBezTo>
                  <a:pt x="1332570" y="1655899"/>
                  <a:pt x="1449958" y="1538511"/>
                  <a:pt x="1449958" y="1394148"/>
                </a:cubicBezTo>
                <a:lnTo>
                  <a:pt x="1449958" y="672889"/>
                </a:lnTo>
                <a:lnTo>
                  <a:pt x="1449958" y="669913"/>
                </a:lnTo>
                <a:close/>
                <a:moveTo>
                  <a:pt x="832321" y="466948"/>
                </a:moveTo>
                <a:lnTo>
                  <a:pt x="832321" y="189942"/>
                </a:lnTo>
                <a:lnTo>
                  <a:pt x="1259458" y="617079"/>
                </a:lnTo>
                <a:lnTo>
                  <a:pt x="982452" y="617079"/>
                </a:lnTo>
                <a:cubicBezTo>
                  <a:pt x="899666" y="617079"/>
                  <a:pt x="832321" y="549734"/>
                  <a:pt x="832321" y="466948"/>
                </a:cubicBezTo>
                <a:close/>
                <a:moveTo>
                  <a:pt x="1338337" y="1393403"/>
                </a:moveTo>
                <a:cubicBezTo>
                  <a:pt x="1338337" y="1476189"/>
                  <a:pt x="1270992" y="1543534"/>
                  <a:pt x="1188207" y="1543534"/>
                </a:cubicBezTo>
                <a:lnTo>
                  <a:pt x="261751" y="1543534"/>
                </a:lnTo>
                <a:cubicBezTo>
                  <a:pt x="178966" y="1543534"/>
                  <a:pt x="111621" y="1476189"/>
                  <a:pt x="111621" y="1393403"/>
                </a:cubicBezTo>
                <a:lnTo>
                  <a:pt x="111621" y="261007"/>
                </a:lnTo>
                <a:cubicBezTo>
                  <a:pt x="111621" y="178222"/>
                  <a:pt x="178966" y="110877"/>
                  <a:pt x="261751" y="110877"/>
                </a:cubicBezTo>
                <a:lnTo>
                  <a:pt x="720700" y="110877"/>
                </a:lnTo>
                <a:lnTo>
                  <a:pt x="720700" y="466948"/>
                </a:lnTo>
                <a:cubicBezTo>
                  <a:pt x="720700" y="611312"/>
                  <a:pt x="838088" y="728700"/>
                  <a:pt x="982452" y="728700"/>
                </a:cubicBezTo>
                <a:lnTo>
                  <a:pt x="1338523" y="728700"/>
                </a:lnTo>
                <a:lnTo>
                  <a:pt x="1338523" y="139340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12700" cap="sq">
            <a:noFill/>
            <a:miter/>
          </a:ln>
        </p:spPr>
        <p:txBody>
          <a:bodyPr vert="horz" wrap="square" lIns="38100" tIns="38100" rIns="38100" bIns="3810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1716936" y="4343830"/>
            <a:ext cx="4220046" cy="172676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216000" bIns="3600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初创期与成熟期企业：初创期企业（高增长负利润）与成熟期企业的评估标准差异需关注。例如，初创期企业需关注其增长潜力，成熟期企业需关注其盈利能力的稳定性。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1716936" y="2693314"/>
            <a:ext cx="1452796" cy="145279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sq">
            <a:noFill/>
            <a:miter/>
          </a:ln>
          <a:effectLst>
            <a:outerShdw blurRad="38100" dist="12700" dir="54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0" tIns="0" rIns="0" bIns="0" rtlCol="0" anchor="t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2206644" y="3165166"/>
            <a:ext cx="469964" cy="509086"/>
          </a:xfrm>
          <a:custGeom>
            <a:avLst/>
            <a:gdLst>
              <a:gd name="connsiteX0" fmla="*/ 712625 w 1425436"/>
              <a:gd name="connsiteY0" fmla="*/ 111621 h 1544091"/>
              <a:gd name="connsiteX1" fmla="*/ 902567 w 1425436"/>
              <a:gd name="connsiteY1" fmla="*/ 190314 h 1544091"/>
              <a:gd name="connsiteX2" fmla="*/ 981260 w 1425436"/>
              <a:gd name="connsiteY2" fmla="*/ 380256 h 1544091"/>
              <a:gd name="connsiteX3" fmla="*/ 902567 w 1425436"/>
              <a:gd name="connsiteY3" fmla="*/ 570198 h 1544091"/>
              <a:gd name="connsiteX4" fmla="*/ 712625 w 1425436"/>
              <a:gd name="connsiteY4" fmla="*/ 648891 h 1544091"/>
              <a:gd name="connsiteX5" fmla="*/ 522684 w 1425436"/>
              <a:gd name="connsiteY5" fmla="*/ 570198 h 1544091"/>
              <a:gd name="connsiteX6" fmla="*/ 444177 w 1425436"/>
              <a:gd name="connsiteY6" fmla="*/ 380070 h 1544091"/>
              <a:gd name="connsiteX7" fmla="*/ 522870 w 1425436"/>
              <a:gd name="connsiteY7" fmla="*/ 190128 h 1544091"/>
              <a:gd name="connsiteX8" fmla="*/ 712625 w 1425436"/>
              <a:gd name="connsiteY8" fmla="*/ 111621 h 1544091"/>
              <a:gd name="connsiteX9" fmla="*/ 712625 w 1425436"/>
              <a:gd name="connsiteY9" fmla="*/ 0 h 1544091"/>
              <a:gd name="connsiteX10" fmla="*/ 332556 w 1425436"/>
              <a:gd name="connsiteY10" fmla="*/ 380070 h 1544091"/>
              <a:gd name="connsiteX11" fmla="*/ 712625 w 1425436"/>
              <a:gd name="connsiteY11" fmla="*/ 760140 h 1544091"/>
              <a:gd name="connsiteX12" fmla="*/ 1092695 w 1425436"/>
              <a:gd name="connsiteY12" fmla="*/ 380070 h 1544091"/>
              <a:gd name="connsiteX13" fmla="*/ 712625 w 1425436"/>
              <a:gd name="connsiteY13" fmla="*/ 0 h 1544091"/>
              <a:gd name="connsiteX14" fmla="*/ 712625 w 1425436"/>
              <a:gd name="connsiteY14" fmla="*/ 943012 h 1544091"/>
              <a:gd name="connsiteX15" fmla="*/ 978842 w 1425436"/>
              <a:gd name="connsiteY15" fmla="*/ 976685 h 1544091"/>
              <a:gd name="connsiteX16" fmla="*/ 1146087 w 1425436"/>
              <a:gd name="connsiteY16" fmla="*/ 1059470 h 1544091"/>
              <a:gd name="connsiteX17" fmla="*/ 1248593 w 1425436"/>
              <a:gd name="connsiteY17" fmla="*/ 1174440 h 1544091"/>
              <a:gd name="connsiteX18" fmla="*/ 1310356 w 1425436"/>
              <a:gd name="connsiteY18" fmla="*/ 1316385 h 1544091"/>
              <a:gd name="connsiteX19" fmla="*/ 1296590 w 1425436"/>
              <a:gd name="connsiteY19" fmla="*/ 1390241 h 1544091"/>
              <a:gd name="connsiteX20" fmla="*/ 1208595 w 1425436"/>
              <a:gd name="connsiteY20" fmla="*/ 1432285 h 1544091"/>
              <a:gd name="connsiteX21" fmla="*/ 216842 w 1425436"/>
              <a:gd name="connsiteY21" fmla="*/ 1432285 h 1544091"/>
              <a:gd name="connsiteX22" fmla="*/ 128847 w 1425436"/>
              <a:gd name="connsiteY22" fmla="*/ 1390241 h 1544091"/>
              <a:gd name="connsiteX23" fmla="*/ 115081 w 1425436"/>
              <a:gd name="connsiteY23" fmla="*/ 1316385 h 1544091"/>
              <a:gd name="connsiteX24" fmla="*/ 176844 w 1425436"/>
              <a:gd name="connsiteY24" fmla="*/ 1174440 h 1544091"/>
              <a:gd name="connsiteX25" fmla="*/ 279350 w 1425436"/>
              <a:gd name="connsiteY25" fmla="*/ 1059470 h 1544091"/>
              <a:gd name="connsiteX26" fmla="*/ 446595 w 1425436"/>
              <a:gd name="connsiteY26" fmla="*/ 976685 h 1544091"/>
              <a:gd name="connsiteX27" fmla="*/ 712625 w 1425436"/>
              <a:gd name="connsiteY27" fmla="*/ 943012 h 1544091"/>
              <a:gd name="connsiteX28" fmla="*/ 712625 w 1425436"/>
              <a:gd name="connsiteY28" fmla="*/ 831391 h 1544091"/>
              <a:gd name="connsiteX29" fmla="*/ 8296 w 1425436"/>
              <a:gd name="connsiteY29" fmla="*/ 1284387 h 1544091"/>
              <a:gd name="connsiteX30" fmla="*/ 216842 w 1425436"/>
              <a:gd name="connsiteY30" fmla="*/ 1544092 h 1544091"/>
              <a:gd name="connsiteX31" fmla="*/ 1208595 w 1425436"/>
              <a:gd name="connsiteY31" fmla="*/ 1544092 h 1544091"/>
              <a:gd name="connsiteX32" fmla="*/ 1417141 w 1425436"/>
              <a:gd name="connsiteY32" fmla="*/ 1284387 h 1544091"/>
              <a:gd name="connsiteX33" fmla="*/ 712625 w 1425436"/>
              <a:gd name="connsiteY33" fmla="*/ 831391 h 1544091"/>
            </a:gdLst>
            <a:ahLst/>
            <a:cxnLst/>
            <a:rect l="l" t="t" r="r" b="b"/>
            <a:pathLst>
              <a:path w="1425436" h="1544091">
                <a:moveTo>
                  <a:pt x="712625" y="111621"/>
                </a:moveTo>
                <a:cubicBezTo>
                  <a:pt x="784435" y="111621"/>
                  <a:pt x="851780" y="139526"/>
                  <a:pt x="902567" y="190314"/>
                </a:cubicBezTo>
                <a:cubicBezTo>
                  <a:pt x="953355" y="241102"/>
                  <a:pt x="981260" y="308446"/>
                  <a:pt x="981260" y="380256"/>
                </a:cubicBezTo>
                <a:cubicBezTo>
                  <a:pt x="981260" y="452065"/>
                  <a:pt x="953355" y="519410"/>
                  <a:pt x="902567" y="570198"/>
                </a:cubicBezTo>
                <a:cubicBezTo>
                  <a:pt x="851780" y="620985"/>
                  <a:pt x="784435" y="648891"/>
                  <a:pt x="712625" y="648891"/>
                </a:cubicBezTo>
                <a:cubicBezTo>
                  <a:pt x="640816" y="648891"/>
                  <a:pt x="573471" y="620985"/>
                  <a:pt x="522684" y="570198"/>
                </a:cubicBezTo>
                <a:cubicBezTo>
                  <a:pt x="472082" y="519224"/>
                  <a:pt x="444177" y="451693"/>
                  <a:pt x="444177" y="380070"/>
                </a:cubicBezTo>
                <a:cubicBezTo>
                  <a:pt x="444177" y="308446"/>
                  <a:pt x="472082" y="240916"/>
                  <a:pt x="522870" y="190128"/>
                </a:cubicBezTo>
                <a:cubicBezTo>
                  <a:pt x="573471" y="139526"/>
                  <a:pt x="641002" y="111621"/>
                  <a:pt x="712625" y="111621"/>
                </a:cubicBezTo>
                <a:moveTo>
                  <a:pt x="712625" y="0"/>
                </a:moveTo>
                <a:cubicBezTo>
                  <a:pt x="502778" y="0"/>
                  <a:pt x="332556" y="170036"/>
                  <a:pt x="332556" y="380070"/>
                </a:cubicBezTo>
                <a:cubicBezTo>
                  <a:pt x="332556" y="589917"/>
                  <a:pt x="502778" y="760140"/>
                  <a:pt x="712625" y="760140"/>
                </a:cubicBezTo>
                <a:cubicBezTo>
                  <a:pt x="922473" y="760140"/>
                  <a:pt x="1092695" y="589917"/>
                  <a:pt x="1092695" y="380070"/>
                </a:cubicBezTo>
                <a:cubicBezTo>
                  <a:pt x="1092881" y="170036"/>
                  <a:pt x="922659" y="0"/>
                  <a:pt x="712625" y="0"/>
                </a:cubicBezTo>
                <a:close/>
                <a:moveTo>
                  <a:pt x="712625" y="943012"/>
                </a:moveTo>
                <a:cubicBezTo>
                  <a:pt x="813643" y="943012"/>
                  <a:pt x="903126" y="954360"/>
                  <a:pt x="978842" y="976685"/>
                </a:cubicBezTo>
                <a:cubicBezTo>
                  <a:pt x="1043582" y="995846"/>
                  <a:pt x="1099951" y="1023752"/>
                  <a:pt x="1146087" y="1059470"/>
                </a:cubicBezTo>
                <a:cubicBezTo>
                  <a:pt x="1186829" y="1091096"/>
                  <a:pt x="1220315" y="1128675"/>
                  <a:pt x="1248593" y="1174440"/>
                </a:cubicBezTo>
                <a:cubicBezTo>
                  <a:pt x="1273708" y="1215368"/>
                  <a:pt x="1293985" y="1261877"/>
                  <a:pt x="1310356" y="1316385"/>
                </a:cubicBezTo>
                <a:cubicBezTo>
                  <a:pt x="1320774" y="1350801"/>
                  <a:pt x="1306264" y="1377404"/>
                  <a:pt x="1296590" y="1390241"/>
                </a:cubicBezTo>
                <a:cubicBezTo>
                  <a:pt x="1276684" y="1417030"/>
                  <a:pt x="1244686" y="1432285"/>
                  <a:pt x="1208595" y="1432285"/>
                </a:cubicBezTo>
                <a:lnTo>
                  <a:pt x="216842" y="1432285"/>
                </a:lnTo>
                <a:cubicBezTo>
                  <a:pt x="180937" y="1432285"/>
                  <a:pt x="148753" y="1417030"/>
                  <a:pt x="128847" y="1390241"/>
                </a:cubicBezTo>
                <a:cubicBezTo>
                  <a:pt x="119359" y="1377404"/>
                  <a:pt x="104849" y="1350801"/>
                  <a:pt x="115081" y="1316385"/>
                </a:cubicBezTo>
                <a:cubicBezTo>
                  <a:pt x="131452" y="1261877"/>
                  <a:pt x="151543" y="1215368"/>
                  <a:pt x="176844" y="1174440"/>
                </a:cubicBezTo>
                <a:cubicBezTo>
                  <a:pt x="204936" y="1128675"/>
                  <a:pt x="238422" y="1090910"/>
                  <a:pt x="279350" y="1059470"/>
                </a:cubicBezTo>
                <a:cubicBezTo>
                  <a:pt x="325486" y="1023752"/>
                  <a:pt x="381855" y="995846"/>
                  <a:pt x="446595" y="976685"/>
                </a:cubicBezTo>
                <a:cubicBezTo>
                  <a:pt x="522125" y="954360"/>
                  <a:pt x="611794" y="943012"/>
                  <a:pt x="712625" y="943012"/>
                </a:cubicBezTo>
                <a:moveTo>
                  <a:pt x="712625" y="831391"/>
                </a:moveTo>
                <a:cubicBezTo>
                  <a:pt x="244561" y="831391"/>
                  <a:pt x="77501" y="1053331"/>
                  <a:pt x="8296" y="1284387"/>
                </a:cubicBezTo>
                <a:cubicBezTo>
                  <a:pt x="-30771" y="1414611"/>
                  <a:pt x="73037" y="1544092"/>
                  <a:pt x="216842" y="1544092"/>
                </a:cubicBezTo>
                <a:lnTo>
                  <a:pt x="1208595" y="1544092"/>
                </a:lnTo>
                <a:cubicBezTo>
                  <a:pt x="1352400" y="1544092"/>
                  <a:pt x="1456208" y="1414611"/>
                  <a:pt x="1417141" y="1284387"/>
                </a:cubicBezTo>
                <a:cubicBezTo>
                  <a:pt x="1347750" y="1053331"/>
                  <a:pt x="1180690" y="831391"/>
                  <a:pt x="712625" y="83139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12700" cap="sq">
            <a:noFill/>
            <a:miter/>
          </a:ln>
        </p:spPr>
        <p:txBody>
          <a:bodyPr vert="horz" wrap="square" lIns="38100" tIns="38100" rIns="38100" bIns="3810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787215" y="45099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动态评估挑战</a:t>
            </a:r>
            <a:endParaRPr kumimoji="1"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149860" y="487680"/>
            <a:ext cx="510540" cy="419100"/>
            <a:chOff x="149860" y="487680"/>
            <a:chExt cx="510540" cy="419100"/>
          </a:xfrm>
        </p:grpSpPr>
        <p:sp>
          <p:nvSpPr>
            <p:cNvPr id="13" name="标题 1"/>
            <p:cNvSpPr txBox="1"/>
            <p:nvPr/>
          </p:nvSpPr>
          <p:spPr>
            <a:xfrm>
              <a:off x="149860" y="718185"/>
              <a:ext cx="510540" cy="18859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4" name="标题 1"/>
            <p:cNvSpPr txBox="1"/>
            <p:nvPr/>
          </p:nvSpPr>
          <p:spPr>
            <a:xfrm>
              <a:off x="149860" y="602933"/>
              <a:ext cx="510540" cy="18859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5" name="标题 1"/>
            <p:cNvSpPr txBox="1"/>
            <p:nvPr/>
          </p:nvSpPr>
          <p:spPr>
            <a:xfrm>
              <a:off x="149860" y="487680"/>
              <a:ext cx="510540" cy="18859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alphaModFix amt="100000"/>
          </a:blip>
          <a:srcRect t="4617" r="255" b="14685"/>
          <a:stretch>
            <a:fillRect/>
          </a:stretch>
        </p:blipFill>
        <p:spPr>
          <a:xfrm>
            <a:off x="7041770" y="786306"/>
            <a:ext cx="5152571" cy="5534308"/>
          </a:xfrm>
          <a:custGeom>
            <a:avLst/>
            <a:gdLst>
              <a:gd name="connsiteX0" fmla="*/ 2033308 w 5152571"/>
              <a:gd name="connsiteY0" fmla="*/ 0 h 5534308"/>
              <a:gd name="connsiteX1" fmla="*/ 5152571 w 5152571"/>
              <a:gd name="connsiteY1" fmla="*/ 0 h 5534308"/>
              <a:gd name="connsiteX2" fmla="*/ 5152571 w 5152571"/>
              <a:gd name="connsiteY2" fmla="*/ 3306723 h 5534308"/>
              <a:gd name="connsiteX3" fmla="*/ 5152571 w 5152571"/>
              <a:gd name="connsiteY3" fmla="*/ 3500999 h 5534308"/>
              <a:gd name="connsiteX4" fmla="*/ 5152571 w 5152571"/>
              <a:gd name="connsiteY4" fmla="*/ 5534308 h 5534308"/>
              <a:gd name="connsiteX5" fmla="*/ 1422400 w 5152571"/>
              <a:gd name="connsiteY5" fmla="*/ 5534308 h 5534308"/>
              <a:gd name="connsiteX6" fmla="*/ 1422400 w 5152571"/>
              <a:gd name="connsiteY6" fmla="*/ 5534307 h 5534308"/>
              <a:gd name="connsiteX7" fmla="*/ 0 w 5152571"/>
              <a:gd name="connsiteY7" fmla="*/ 5534307 h 5534308"/>
              <a:gd name="connsiteX8" fmla="*/ 0 w 5152571"/>
              <a:gd name="connsiteY8" fmla="*/ 2033308 h 5534308"/>
              <a:gd name="connsiteX9" fmla="*/ 2033308 w 5152571"/>
              <a:gd name="connsiteY9" fmla="*/ 0 h 5534308"/>
            </a:gdLst>
            <a:ahLst/>
            <a:cxnLst/>
            <a:rect l="l" t="t" r="r" b="b"/>
            <a:pathLst>
              <a:path w="5152571" h="5534308">
                <a:moveTo>
                  <a:pt x="2033308" y="0"/>
                </a:moveTo>
                <a:lnTo>
                  <a:pt x="5152571" y="0"/>
                </a:lnTo>
                <a:lnTo>
                  <a:pt x="5152571" y="3306723"/>
                </a:lnTo>
                <a:lnTo>
                  <a:pt x="5152571" y="3500999"/>
                </a:lnTo>
                <a:lnTo>
                  <a:pt x="5152571" y="5534308"/>
                </a:lnTo>
                <a:lnTo>
                  <a:pt x="1422400" y="5534308"/>
                </a:lnTo>
                <a:lnTo>
                  <a:pt x="1422400" y="5534307"/>
                </a:lnTo>
                <a:lnTo>
                  <a:pt x="0" y="5534307"/>
                </a:lnTo>
                <a:lnTo>
                  <a:pt x="0" y="2033308"/>
                </a:lnTo>
                <a:cubicBezTo>
                  <a:pt x="0" y="910343"/>
                  <a:pt x="910343" y="0"/>
                  <a:pt x="203330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75813 h 6858000"/>
              <a:gd name="connsiteX3" fmla="*/ 9093193 w 12192000"/>
              <a:gd name="connsiteY3" fmla="*/ 775813 h 6858000"/>
              <a:gd name="connsiteX4" fmla="*/ 7039430 w 12192000"/>
              <a:gd name="connsiteY4" fmla="*/ 2829576 h 6858000"/>
              <a:gd name="connsiteX5" fmla="*/ 7039430 w 12192000"/>
              <a:gd name="connsiteY5" fmla="*/ 3933371 h 6858000"/>
              <a:gd name="connsiteX6" fmla="*/ 7027256 w 12192000"/>
              <a:gd name="connsiteY6" fmla="*/ 3933371 h 6858000"/>
              <a:gd name="connsiteX7" fmla="*/ 7027256 w 12192000"/>
              <a:gd name="connsiteY7" fmla="*/ 6320614 h 6858000"/>
              <a:gd name="connsiteX8" fmla="*/ 12192000 w 12192000"/>
              <a:gd name="connsiteY8" fmla="*/ 6320614 h 6858000"/>
              <a:gd name="connsiteX9" fmla="*/ 12192000 w 12192000"/>
              <a:gd name="connsiteY9" fmla="*/ 6858000 h 6858000"/>
              <a:gd name="connsiteX10" fmla="*/ 0 w 12192000"/>
              <a:gd name="connsiteY10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75813"/>
                </a:lnTo>
                <a:lnTo>
                  <a:pt x="9093193" y="775813"/>
                </a:lnTo>
                <a:cubicBezTo>
                  <a:pt x="7958931" y="775813"/>
                  <a:pt x="7039430" y="1695314"/>
                  <a:pt x="7039430" y="2829576"/>
                </a:cubicBezTo>
                <a:lnTo>
                  <a:pt x="7039430" y="3933371"/>
                </a:lnTo>
                <a:lnTo>
                  <a:pt x="7027256" y="3933371"/>
                </a:lnTo>
                <a:lnTo>
                  <a:pt x="7027256" y="6320614"/>
                </a:lnTo>
                <a:lnTo>
                  <a:pt x="12192000" y="6320614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  <a:effectLst>
            <a:outerShdw blurRad="139700" dist="101600" dir="2700000" algn="tl" rotWithShape="0">
              <a:schemeClr val="accent1">
                <a:lumMod val="50000"/>
                <a:alpha val="6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351326" y="2139706"/>
            <a:ext cx="1163775" cy="1213093"/>
          </a:xfrm>
          <a:prstGeom prst="round2DiagRect">
            <a:avLst>
              <a:gd name="adj1" fmla="val 36561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63755" y="2132676"/>
            <a:ext cx="3352065" cy="14465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r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PART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9391650" y="358314"/>
            <a:ext cx="855964" cy="855985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flipV="1">
            <a:off x="-2341" y="-5273"/>
            <a:ext cx="4600122" cy="1200521"/>
          </a:xfrm>
          <a:custGeom>
            <a:avLst/>
            <a:gdLst>
              <a:gd name="connsiteX0" fmla="*/ 0 w 4600122"/>
              <a:gd name="connsiteY0" fmla="*/ 1200521 h 1200521"/>
              <a:gd name="connsiteX1" fmla="*/ 4600122 w 4600122"/>
              <a:gd name="connsiteY1" fmla="*/ 1200521 h 1200521"/>
              <a:gd name="connsiteX2" fmla="*/ 4600122 w 4600122"/>
              <a:gd name="connsiteY2" fmla="*/ 1065295 h 1200521"/>
              <a:gd name="connsiteX3" fmla="*/ 3610964 w 4600122"/>
              <a:gd name="connsiteY3" fmla="*/ 0 h 1200521"/>
              <a:gd name="connsiteX4" fmla="*/ 0 w 4600122"/>
              <a:gd name="connsiteY4" fmla="*/ 0 h 1200521"/>
            </a:gdLst>
            <a:ahLst/>
            <a:cxnLst/>
            <a:rect l="l" t="t" r="r" b="b"/>
            <a:pathLst>
              <a:path w="4600122" h="1200521">
                <a:moveTo>
                  <a:pt x="0" y="1200521"/>
                </a:moveTo>
                <a:lnTo>
                  <a:pt x="4600122" y="1200521"/>
                </a:lnTo>
                <a:lnTo>
                  <a:pt x="4600122" y="1065295"/>
                </a:lnTo>
                <a:cubicBezTo>
                  <a:pt x="4600122" y="476949"/>
                  <a:pt x="4157261" y="0"/>
                  <a:pt x="361096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  <a:alpha val="6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93267" y="5455200"/>
            <a:ext cx="5346819" cy="2000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70000">
                <a:schemeClr val="accent1"/>
              </a:gs>
            </a:gsLst>
            <a:lin ang="10800000" scaled="0"/>
          </a:gra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93955" y="3398780"/>
            <a:ext cx="5752746" cy="19331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七、教学建议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9874251" y="5464629"/>
            <a:ext cx="2625272" cy="855985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>
                  <a:alpha val="54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581326" y="2374482"/>
            <a:ext cx="735126" cy="697785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034081" y="627875"/>
            <a:ext cx="1951763" cy="29578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07</a:t>
            </a:r>
            <a:endParaRPr kumimoji="1" lang="zh-CN" alt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2361296" y="3170769"/>
            <a:ext cx="8640000" cy="95673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角色扮演：分组扮演投资者/债权人角色，针对同一份财报提出差异化盈利关注点。例如，投资者关注企业长期盈利能力，债权人关注其短期偿债能力。</a:t>
            </a:r>
            <a:endParaRPr kumimoji="1"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1178005" y="1908669"/>
            <a:ext cx="935501" cy="936000"/>
            <a:chOff x="1178005" y="1908669"/>
            <a:chExt cx="935501" cy="936000"/>
          </a:xfrm>
        </p:grpSpPr>
        <p:sp>
          <p:nvSpPr>
            <p:cNvPr id="5" name="标题 1"/>
            <p:cNvSpPr txBox="1"/>
            <p:nvPr/>
          </p:nvSpPr>
          <p:spPr>
            <a:xfrm>
              <a:off x="1178005" y="1908669"/>
              <a:ext cx="935501" cy="935499"/>
            </a:xfrm>
            <a:custGeom>
              <a:avLst/>
              <a:gdLst>
                <a:gd name="connsiteX0" fmla="*/ 0 w 710088"/>
                <a:gd name="connsiteY0" fmla="*/ 0 h 710088"/>
                <a:gd name="connsiteX1" fmla="*/ 710089 w 710088"/>
                <a:gd name="connsiteY1" fmla="*/ 0 h 710088"/>
                <a:gd name="connsiteX2" fmla="*/ 710089 w 710088"/>
                <a:gd name="connsiteY2" fmla="*/ 710089 h 710088"/>
                <a:gd name="connsiteX3" fmla="*/ 0 w 710088"/>
                <a:gd name="connsiteY3" fmla="*/ 710089 h 710088"/>
              </a:gdLst>
              <a:ahLst/>
              <a:cxnLst/>
              <a:rect l="l" t="t" r="r" b="b"/>
              <a:pathLst>
                <a:path w="710088" h="710088">
                  <a:moveTo>
                    <a:pt x="0" y="0"/>
                  </a:moveTo>
                  <a:lnTo>
                    <a:pt x="710089" y="0"/>
                  </a:lnTo>
                  <a:lnTo>
                    <a:pt x="710089" y="710089"/>
                  </a:lnTo>
                  <a:lnTo>
                    <a:pt x="0" y="710089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6" name="标题 1"/>
            <p:cNvSpPr txBox="1"/>
            <p:nvPr/>
          </p:nvSpPr>
          <p:spPr>
            <a:xfrm>
              <a:off x="1577177" y="2194149"/>
              <a:ext cx="536329" cy="650520"/>
            </a:xfrm>
            <a:custGeom>
              <a:avLst/>
              <a:gdLst>
                <a:gd name="connsiteX0" fmla="*/ 124111 w 407098"/>
                <a:gd name="connsiteY0" fmla="*/ 95 h 493775"/>
                <a:gd name="connsiteX1" fmla="*/ 2953 w 407098"/>
                <a:gd name="connsiteY1" fmla="*/ 184023 h 493775"/>
                <a:gd name="connsiteX2" fmla="*/ 57721 w 407098"/>
                <a:gd name="connsiteY2" fmla="*/ 240030 h 493775"/>
                <a:gd name="connsiteX3" fmla="*/ 0 w 407098"/>
                <a:gd name="connsiteY3" fmla="*/ 291084 h 493775"/>
                <a:gd name="connsiteX4" fmla="*/ 217265 w 407098"/>
                <a:gd name="connsiteY4" fmla="*/ 493776 h 493775"/>
                <a:gd name="connsiteX5" fmla="*/ 406813 w 407098"/>
                <a:gd name="connsiteY5" fmla="*/ 493300 h 493775"/>
                <a:gd name="connsiteX6" fmla="*/ 407099 w 407098"/>
                <a:gd name="connsiteY6" fmla="*/ 224885 h 493775"/>
                <a:gd name="connsiteX7" fmla="*/ 124111 w 407098"/>
                <a:gd name="connsiteY7" fmla="*/ 0 h 493775"/>
              </a:gdLst>
              <a:ahLst/>
              <a:cxnLst/>
              <a:rect l="l" t="t" r="r" b="b"/>
              <a:pathLst>
                <a:path w="407098" h="493775">
                  <a:moveTo>
                    <a:pt x="124111" y="95"/>
                  </a:moveTo>
                  <a:lnTo>
                    <a:pt x="2953" y="184023"/>
                  </a:lnTo>
                  <a:lnTo>
                    <a:pt x="57721" y="240030"/>
                  </a:lnTo>
                  <a:lnTo>
                    <a:pt x="0" y="291084"/>
                  </a:lnTo>
                  <a:lnTo>
                    <a:pt x="217265" y="493776"/>
                  </a:lnTo>
                  <a:cubicBezTo>
                    <a:pt x="274130" y="493776"/>
                    <a:pt x="406813" y="493300"/>
                    <a:pt x="406813" y="493300"/>
                  </a:cubicBezTo>
                  <a:cubicBezTo>
                    <a:pt x="406813" y="493300"/>
                    <a:pt x="407099" y="263938"/>
                    <a:pt x="407099" y="224885"/>
                  </a:cubicBezTo>
                  <a:lnTo>
                    <a:pt x="124111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 w="9525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7" name="标题 1"/>
            <p:cNvSpPr txBox="1"/>
            <p:nvPr/>
          </p:nvSpPr>
          <p:spPr>
            <a:xfrm>
              <a:off x="1528363" y="2164033"/>
              <a:ext cx="235663" cy="424896"/>
            </a:xfrm>
            <a:custGeom>
              <a:avLst/>
              <a:gdLst>
                <a:gd name="connsiteX0" fmla="*/ 39910 w 178879"/>
                <a:gd name="connsiteY0" fmla="*/ 186595 h 322516"/>
                <a:gd name="connsiteX1" fmla="*/ 41529 w 178879"/>
                <a:gd name="connsiteY1" fmla="*/ 167831 h 322516"/>
                <a:gd name="connsiteX2" fmla="*/ 46768 w 178879"/>
                <a:gd name="connsiteY2" fmla="*/ 152972 h 322516"/>
                <a:gd name="connsiteX3" fmla="*/ 56007 w 178879"/>
                <a:gd name="connsiteY3" fmla="*/ 139636 h 322516"/>
                <a:gd name="connsiteX4" fmla="*/ 69818 w 178879"/>
                <a:gd name="connsiteY4" fmla="*/ 126111 h 322516"/>
                <a:gd name="connsiteX5" fmla="*/ 83630 w 178879"/>
                <a:gd name="connsiteY5" fmla="*/ 110966 h 322516"/>
                <a:gd name="connsiteX6" fmla="*/ 87059 w 178879"/>
                <a:gd name="connsiteY6" fmla="*/ 94012 h 322516"/>
                <a:gd name="connsiteX7" fmla="*/ 78486 w 178879"/>
                <a:gd name="connsiteY7" fmla="*/ 75248 h 322516"/>
                <a:gd name="connsiteX8" fmla="*/ 47339 w 178879"/>
                <a:gd name="connsiteY8" fmla="*/ 71438 h 322516"/>
                <a:gd name="connsiteX9" fmla="*/ 22765 w 178879"/>
                <a:gd name="connsiteY9" fmla="*/ 73057 h 322516"/>
                <a:gd name="connsiteX10" fmla="*/ 0 w 178879"/>
                <a:gd name="connsiteY10" fmla="*/ 77343 h 322516"/>
                <a:gd name="connsiteX11" fmla="*/ 0 w 178879"/>
                <a:gd name="connsiteY11" fmla="*/ 6858 h 322516"/>
                <a:gd name="connsiteX12" fmla="*/ 31814 w 178879"/>
                <a:gd name="connsiteY12" fmla="*/ 1619 h 322516"/>
                <a:gd name="connsiteX13" fmla="*/ 67246 w 178879"/>
                <a:gd name="connsiteY13" fmla="*/ 0 h 322516"/>
                <a:gd name="connsiteX14" fmla="*/ 118967 w 178879"/>
                <a:gd name="connsiteY14" fmla="*/ 3619 h 322516"/>
                <a:gd name="connsiteX15" fmla="*/ 153543 w 178879"/>
                <a:gd name="connsiteY15" fmla="*/ 16288 h 322516"/>
                <a:gd name="connsiteX16" fmla="*/ 172784 w 178879"/>
                <a:gd name="connsiteY16" fmla="*/ 40862 h 322516"/>
                <a:gd name="connsiteX17" fmla="*/ 178880 w 178879"/>
                <a:gd name="connsiteY17" fmla="*/ 80391 h 322516"/>
                <a:gd name="connsiteX18" fmla="*/ 177546 w 178879"/>
                <a:gd name="connsiteY18" fmla="*/ 104108 h 322516"/>
                <a:gd name="connsiteX19" fmla="*/ 172117 w 178879"/>
                <a:gd name="connsiteY19" fmla="*/ 124015 h 322516"/>
                <a:gd name="connsiteX20" fmla="*/ 160782 w 178879"/>
                <a:gd name="connsiteY20" fmla="*/ 141827 h 322516"/>
                <a:gd name="connsiteX21" fmla="*/ 141827 w 178879"/>
                <a:gd name="connsiteY21" fmla="*/ 159449 h 322516"/>
                <a:gd name="connsiteX22" fmla="*/ 125159 w 178879"/>
                <a:gd name="connsiteY22" fmla="*/ 173260 h 322516"/>
                <a:gd name="connsiteX23" fmla="*/ 115443 w 178879"/>
                <a:gd name="connsiteY23" fmla="*/ 183166 h 322516"/>
                <a:gd name="connsiteX24" fmla="*/ 111157 w 178879"/>
                <a:gd name="connsiteY24" fmla="*/ 191072 h 322516"/>
                <a:gd name="connsiteX25" fmla="*/ 110204 w 178879"/>
                <a:gd name="connsiteY25" fmla="*/ 199168 h 322516"/>
                <a:gd name="connsiteX26" fmla="*/ 110204 w 178879"/>
                <a:gd name="connsiteY26" fmla="*/ 206883 h 322516"/>
                <a:gd name="connsiteX27" fmla="*/ 40195 w 178879"/>
                <a:gd name="connsiteY27" fmla="*/ 206883 h 322516"/>
                <a:gd name="connsiteX28" fmla="*/ 40195 w 178879"/>
                <a:gd name="connsiteY28" fmla="*/ 186595 h 322516"/>
                <a:gd name="connsiteX29" fmla="*/ 75152 w 178879"/>
                <a:gd name="connsiteY29" fmla="*/ 322517 h 322516"/>
                <a:gd name="connsiteX30" fmla="*/ 50768 w 178879"/>
                <a:gd name="connsiteY30" fmla="*/ 320707 h 322516"/>
                <a:gd name="connsiteX31" fmla="*/ 36957 w 178879"/>
                <a:gd name="connsiteY31" fmla="*/ 313944 h 322516"/>
                <a:gd name="connsiteX32" fmla="*/ 30861 w 178879"/>
                <a:gd name="connsiteY32" fmla="*/ 300419 h 322516"/>
                <a:gd name="connsiteX33" fmla="*/ 29528 w 178879"/>
                <a:gd name="connsiteY33" fmla="*/ 277844 h 322516"/>
                <a:gd name="connsiteX34" fmla="*/ 30861 w 178879"/>
                <a:gd name="connsiteY34" fmla="*/ 255080 h 322516"/>
                <a:gd name="connsiteX35" fmla="*/ 36957 w 178879"/>
                <a:gd name="connsiteY35" fmla="*/ 241554 h 322516"/>
                <a:gd name="connsiteX36" fmla="*/ 50768 w 178879"/>
                <a:gd name="connsiteY36" fmla="*/ 234982 h 322516"/>
                <a:gd name="connsiteX37" fmla="*/ 75152 w 178879"/>
                <a:gd name="connsiteY37" fmla="*/ 233172 h 322516"/>
                <a:gd name="connsiteX38" fmla="*/ 99536 w 178879"/>
                <a:gd name="connsiteY38" fmla="*/ 234982 h 322516"/>
                <a:gd name="connsiteX39" fmla="*/ 113348 w 178879"/>
                <a:gd name="connsiteY39" fmla="*/ 241554 h 322516"/>
                <a:gd name="connsiteX40" fmla="*/ 119443 w 178879"/>
                <a:gd name="connsiteY40" fmla="*/ 255080 h 322516"/>
                <a:gd name="connsiteX41" fmla="*/ 120777 w 178879"/>
                <a:gd name="connsiteY41" fmla="*/ 277844 h 322516"/>
                <a:gd name="connsiteX42" fmla="*/ 119443 w 178879"/>
                <a:gd name="connsiteY42" fmla="*/ 300419 h 322516"/>
                <a:gd name="connsiteX43" fmla="*/ 113348 w 178879"/>
                <a:gd name="connsiteY43" fmla="*/ 313944 h 322516"/>
                <a:gd name="connsiteX44" fmla="*/ 99536 w 178879"/>
                <a:gd name="connsiteY44" fmla="*/ 320707 h 322516"/>
                <a:gd name="connsiteX45" fmla="*/ 75152 w 178879"/>
                <a:gd name="connsiteY45" fmla="*/ 322517 h 322516"/>
              </a:gdLst>
              <a:ahLst/>
              <a:cxnLst/>
              <a:rect l="l" t="t" r="r" b="b"/>
              <a:pathLst>
                <a:path w="178879" h="322516">
                  <a:moveTo>
                    <a:pt x="39910" y="186595"/>
                  </a:moveTo>
                  <a:cubicBezTo>
                    <a:pt x="39910" y="179356"/>
                    <a:pt x="40481" y="173164"/>
                    <a:pt x="41529" y="167831"/>
                  </a:cubicBezTo>
                  <a:cubicBezTo>
                    <a:pt x="42577" y="162592"/>
                    <a:pt x="44291" y="157639"/>
                    <a:pt x="46768" y="152972"/>
                  </a:cubicBezTo>
                  <a:cubicBezTo>
                    <a:pt x="49149" y="148304"/>
                    <a:pt x="52292" y="143828"/>
                    <a:pt x="56007" y="139636"/>
                  </a:cubicBezTo>
                  <a:cubicBezTo>
                    <a:pt x="59817" y="135446"/>
                    <a:pt x="64389" y="130874"/>
                    <a:pt x="69818" y="126111"/>
                  </a:cubicBezTo>
                  <a:cubicBezTo>
                    <a:pt x="76771" y="120110"/>
                    <a:pt x="81343" y="115062"/>
                    <a:pt x="83630" y="110966"/>
                  </a:cubicBezTo>
                  <a:cubicBezTo>
                    <a:pt x="85915" y="106870"/>
                    <a:pt x="87059" y="101251"/>
                    <a:pt x="87059" y="94012"/>
                  </a:cubicBezTo>
                  <a:cubicBezTo>
                    <a:pt x="87059" y="84106"/>
                    <a:pt x="84201" y="77819"/>
                    <a:pt x="78486" y="75248"/>
                  </a:cubicBezTo>
                  <a:cubicBezTo>
                    <a:pt x="72771" y="72676"/>
                    <a:pt x="62389" y="71438"/>
                    <a:pt x="47339" y="71438"/>
                  </a:cubicBezTo>
                  <a:cubicBezTo>
                    <a:pt x="38862" y="71438"/>
                    <a:pt x="30670" y="72009"/>
                    <a:pt x="22765" y="73057"/>
                  </a:cubicBezTo>
                  <a:cubicBezTo>
                    <a:pt x="14764" y="74104"/>
                    <a:pt x="7144" y="75533"/>
                    <a:pt x="0" y="77343"/>
                  </a:cubicBezTo>
                  <a:lnTo>
                    <a:pt x="0" y="6858"/>
                  </a:lnTo>
                  <a:cubicBezTo>
                    <a:pt x="9334" y="4477"/>
                    <a:pt x="19907" y="2762"/>
                    <a:pt x="31814" y="1619"/>
                  </a:cubicBezTo>
                  <a:cubicBezTo>
                    <a:pt x="43720" y="571"/>
                    <a:pt x="55531" y="0"/>
                    <a:pt x="67246" y="0"/>
                  </a:cubicBezTo>
                  <a:cubicBezTo>
                    <a:pt x="87439" y="0"/>
                    <a:pt x="104680" y="1238"/>
                    <a:pt x="118967" y="3619"/>
                  </a:cubicBezTo>
                  <a:cubicBezTo>
                    <a:pt x="133255" y="6001"/>
                    <a:pt x="144780" y="10192"/>
                    <a:pt x="153543" y="16288"/>
                  </a:cubicBezTo>
                  <a:cubicBezTo>
                    <a:pt x="162306" y="22289"/>
                    <a:pt x="168688" y="30480"/>
                    <a:pt x="172784" y="40862"/>
                  </a:cubicBezTo>
                  <a:cubicBezTo>
                    <a:pt x="176879" y="51244"/>
                    <a:pt x="178880" y="64389"/>
                    <a:pt x="178880" y="80391"/>
                  </a:cubicBezTo>
                  <a:cubicBezTo>
                    <a:pt x="178880" y="89154"/>
                    <a:pt x="178403" y="97060"/>
                    <a:pt x="177546" y="104108"/>
                  </a:cubicBezTo>
                  <a:cubicBezTo>
                    <a:pt x="176689" y="111157"/>
                    <a:pt x="174879" y="117824"/>
                    <a:pt x="172117" y="124015"/>
                  </a:cubicBezTo>
                  <a:cubicBezTo>
                    <a:pt x="169450" y="130207"/>
                    <a:pt x="165640" y="136112"/>
                    <a:pt x="160782" y="141827"/>
                  </a:cubicBezTo>
                  <a:cubicBezTo>
                    <a:pt x="155924" y="147542"/>
                    <a:pt x="149638" y="153448"/>
                    <a:pt x="141827" y="159449"/>
                  </a:cubicBezTo>
                  <a:cubicBezTo>
                    <a:pt x="134874" y="164878"/>
                    <a:pt x="129350" y="169450"/>
                    <a:pt x="125159" y="173260"/>
                  </a:cubicBezTo>
                  <a:cubicBezTo>
                    <a:pt x="120967" y="177070"/>
                    <a:pt x="117729" y="180308"/>
                    <a:pt x="115443" y="183166"/>
                  </a:cubicBezTo>
                  <a:cubicBezTo>
                    <a:pt x="113157" y="186023"/>
                    <a:pt x="111728" y="188690"/>
                    <a:pt x="111157" y="191072"/>
                  </a:cubicBezTo>
                  <a:cubicBezTo>
                    <a:pt x="110585" y="193453"/>
                    <a:pt x="110204" y="196215"/>
                    <a:pt x="110204" y="199168"/>
                  </a:cubicBezTo>
                  <a:lnTo>
                    <a:pt x="110204" y="206883"/>
                  </a:lnTo>
                  <a:lnTo>
                    <a:pt x="40195" y="206883"/>
                  </a:lnTo>
                  <a:lnTo>
                    <a:pt x="40195" y="186595"/>
                  </a:lnTo>
                  <a:close/>
                  <a:moveTo>
                    <a:pt x="75152" y="322517"/>
                  </a:moveTo>
                  <a:cubicBezTo>
                    <a:pt x="64961" y="322517"/>
                    <a:pt x="56769" y="321945"/>
                    <a:pt x="50768" y="320707"/>
                  </a:cubicBezTo>
                  <a:cubicBezTo>
                    <a:pt x="44767" y="319469"/>
                    <a:pt x="40195" y="317278"/>
                    <a:pt x="36957" y="313944"/>
                  </a:cubicBezTo>
                  <a:cubicBezTo>
                    <a:pt x="33814" y="310610"/>
                    <a:pt x="31718" y="306134"/>
                    <a:pt x="30861" y="300419"/>
                  </a:cubicBezTo>
                  <a:cubicBezTo>
                    <a:pt x="30004" y="294704"/>
                    <a:pt x="29528" y="287179"/>
                    <a:pt x="29528" y="277844"/>
                  </a:cubicBezTo>
                  <a:cubicBezTo>
                    <a:pt x="29528" y="268510"/>
                    <a:pt x="30004" y="260890"/>
                    <a:pt x="30861" y="255080"/>
                  </a:cubicBezTo>
                  <a:cubicBezTo>
                    <a:pt x="31814" y="249174"/>
                    <a:pt x="33814" y="244697"/>
                    <a:pt x="36957" y="241554"/>
                  </a:cubicBezTo>
                  <a:cubicBezTo>
                    <a:pt x="40100" y="238411"/>
                    <a:pt x="44672" y="236220"/>
                    <a:pt x="50768" y="234982"/>
                  </a:cubicBezTo>
                  <a:cubicBezTo>
                    <a:pt x="56769" y="233743"/>
                    <a:pt x="64961" y="233172"/>
                    <a:pt x="75152" y="233172"/>
                  </a:cubicBezTo>
                  <a:cubicBezTo>
                    <a:pt x="85344" y="233172"/>
                    <a:pt x="93536" y="233743"/>
                    <a:pt x="99536" y="234982"/>
                  </a:cubicBezTo>
                  <a:cubicBezTo>
                    <a:pt x="105537" y="236220"/>
                    <a:pt x="110109" y="238411"/>
                    <a:pt x="113348" y="241554"/>
                  </a:cubicBezTo>
                  <a:cubicBezTo>
                    <a:pt x="116491" y="244697"/>
                    <a:pt x="118586" y="249269"/>
                    <a:pt x="119443" y="255080"/>
                  </a:cubicBezTo>
                  <a:cubicBezTo>
                    <a:pt x="120396" y="260985"/>
                    <a:pt x="120777" y="268510"/>
                    <a:pt x="120777" y="277844"/>
                  </a:cubicBezTo>
                  <a:cubicBezTo>
                    <a:pt x="120777" y="287179"/>
                    <a:pt x="120301" y="294704"/>
                    <a:pt x="119443" y="300419"/>
                  </a:cubicBezTo>
                  <a:cubicBezTo>
                    <a:pt x="118586" y="306134"/>
                    <a:pt x="116491" y="310706"/>
                    <a:pt x="113348" y="313944"/>
                  </a:cubicBezTo>
                  <a:cubicBezTo>
                    <a:pt x="110204" y="317278"/>
                    <a:pt x="105632" y="319564"/>
                    <a:pt x="99536" y="320707"/>
                  </a:cubicBezTo>
                  <a:cubicBezTo>
                    <a:pt x="93536" y="321945"/>
                    <a:pt x="85344" y="322517"/>
                    <a:pt x="75152" y="322517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</p:grpSp>
      <p:sp>
        <p:nvSpPr>
          <p:cNvPr id="8" name="标题 1"/>
          <p:cNvSpPr txBox="1"/>
          <p:nvPr/>
        </p:nvSpPr>
        <p:spPr>
          <a:xfrm>
            <a:off x="2113505" y="1908669"/>
            <a:ext cx="8887791" cy="935499"/>
          </a:xfrm>
          <a:custGeom>
            <a:avLst/>
            <a:gdLst>
              <a:gd name="connsiteX0" fmla="*/ 0 w 710088"/>
              <a:gd name="connsiteY0" fmla="*/ 0 h 710088"/>
              <a:gd name="connsiteX1" fmla="*/ 710089 w 710088"/>
              <a:gd name="connsiteY1" fmla="*/ 0 h 710088"/>
              <a:gd name="connsiteX2" fmla="*/ 710089 w 710088"/>
              <a:gd name="connsiteY2" fmla="*/ 710089 h 710088"/>
              <a:gd name="connsiteX3" fmla="*/ 0 w 710088"/>
              <a:gd name="connsiteY3" fmla="*/ 710089 h 710088"/>
            </a:gdLst>
            <a:ahLst/>
            <a:cxnLst/>
            <a:rect l="l" t="t" r="r" b="b"/>
            <a:pathLst>
              <a:path w="710088" h="710088">
                <a:moveTo>
                  <a:pt x="0" y="0"/>
                </a:moveTo>
                <a:lnTo>
                  <a:pt x="710089" y="0"/>
                </a:lnTo>
                <a:lnTo>
                  <a:pt x="710089" y="710089"/>
                </a:lnTo>
                <a:lnTo>
                  <a:pt x="0" y="71008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952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2113505" y="3253487"/>
            <a:ext cx="108000" cy="108000"/>
          </a:xfrm>
          <a:prstGeom prst="ellipse">
            <a:avLst/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2361296" y="4186900"/>
            <a:ext cx="8640000" cy="9528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企业应用：企业可通过多维度分析，满足不同利益相关者的需求，提升企业整体价值。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2113505" y="4269618"/>
            <a:ext cx="108000" cy="108000"/>
          </a:xfrm>
          <a:prstGeom prst="ellipse">
            <a:avLst/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787215" y="45099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情景模拟</a:t>
            </a:r>
            <a:endParaRPr kumimoji="1"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149860" y="487680"/>
            <a:ext cx="510540" cy="419100"/>
            <a:chOff x="149860" y="487680"/>
            <a:chExt cx="510540" cy="419100"/>
          </a:xfrm>
        </p:grpSpPr>
        <p:sp>
          <p:nvSpPr>
            <p:cNvPr id="15" name="标题 1"/>
            <p:cNvSpPr txBox="1"/>
            <p:nvPr/>
          </p:nvSpPr>
          <p:spPr>
            <a:xfrm>
              <a:off x="149860" y="718185"/>
              <a:ext cx="510540" cy="18859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6" name="标题 1"/>
            <p:cNvSpPr txBox="1"/>
            <p:nvPr/>
          </p:nvSpPr>
          <p:spPr>
            <a:xfrm>
              <a:off x="149860" y="602933"/>
              <a:ext cx="510540" cy="18859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7" name="标题 1"/>
            <p:cNvSpPr txBox="1"/>
            <p:nvPr/>
          </p:nvSpPr>
          <p:spPr>
            <a:xfrm>
              <a:off x="149860" y="487680"/>
              <a:ext cx="510540" cy="18859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 flipH="1">
            <a:off x="0" y="1045154"/>
            <a:ext cx="5172792" cy="5172792"/>
          </a:xfrm>
          <a:prstGeom prst="arc">
            <a:avLst>
              <a:gd name="adj1" fmla="val 7769151"/>
              <a:gd name="adj2" fmla="val 13826656"/>
            </a:avLst>
          </a:prstGeom>
          <a:noFill/>
          <a:ln w="12700" cap="sq">
            <a:solidFill>
              <a:schemeClr val="accent1">
                <a:lumMod val="40000"/>
                <a:lumOff val="60000"/>
              </a:schemeClr>
            </a:solidFill>
            <a:miter/>
            <a:headEnd type="oval"/>
            <a:tailEnd type="oval"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flipH="1">
            <a:off x="5543570" y="1997621"/>
            <a:ext cx="5975330" cy="1401830"/>
          </a:xfrm>
          <a:prstGeom prst="roundRect">
            <a:avLst>
              <a:gd name="adj" fmla="val 11430"/>
            </a:avLst>
          </a:prstGeom>
          <a:solidFill>
            <a:schemeClr val="accent1">
              <a:lumMod val="20000"/>
              <a:lumOff val="80000"/>
              <a:alpha val="50000"/>
            </a:schemeClr>
          </a:solidFill>
          <a:ln w="57150" cap="rnd">
            <a:noFill/>
            <a:round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5281087" y="2428536"/>
            <a:ext cx="540000" cy="5400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0"/>
          </a:gradFill>
          <a:ln w="19050" cap="sq">
            <a:noFill/>
            <a:miter/>
          </a:ln>
          <a:effectLst>
            <a:outerShdw blurRad="317500" dist="127000" dir="2700000" algn="tl" rotWithShape="0">
              <a:schemeClr val="accent1">
                <a:lumMod val="75000"/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18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1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6091203" y="2151097"/>
            <a:ext cx="5099295" cy="10845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瑞幸咖啡案例：提供瑞幸咖啡造假前后报表，引导学生通过毛利率异常发现端倪。例如，造假前毛利率异常上升，需关注其财务操纵嫌疑。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660399" y="2461550"/>
            <a:ext cx="4038821" cy="2340000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50000"/>
              </a:lnSpc>
            </a:pPr>
            <a:r>
              <a:rPr kumimoji="1" lang="zh-CN" altLang="en-US" sz="40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数据诊断</a:t>
            </a:r>
            <a:endParaRPr kumimoji="1" lang="zh-CN" altLang="en-US" sz="4000">
              <a:ln w="12700">
                <a:noFill/>
              </a:ln>
              <a:solidFill>
                <a:srgbClr val="262626">
                  <a:alpha val="100000"/>
                </a:srgbClr>
              </a:solidFill>
              <a:latin typeface="Source Han Sans" panose="020B0500000000000000" charset="-122"/>
              <a:ea typeface="Source Han Sans" panose="020B0500000000000000" charset="-122"/>
              <a:cs typeface="Source Han Sans" panose="020B0500000000000000" charset="-122"/>
            </a:endParaRPr>
          </a:p>
        </p:txBody>
      </p:sp>
      <p:sp>
        <p:nvSpPr>
          <p:cNvPr id="8" name="标题 1"/>
          <p:cNvSpPr txBox="1"/>
          <p:nvPr/>
        </p:nvSpPr>
        <p:spPr>
          <a:xfrm flipH="1">
            <a:off x="5543570" y="3864949"/>
            <a:ext cx="5975330" cy="1401830"/>
          </a:xfrm>
          <a:prstGeom prst="roundRect">
            <a:avLst>
              <a:gd name="adj" fmla="val 10863"/>
            </a:avLst>
          </a:prstGeom>
          <a:solidFill>
            <a:schemeClr val="accent1">
              <a:lumMod val="20000"/>
              <a:lumOff val="80000"/>
              <a:alpha val="50000"/>
            </a:schemeClr>
          </a:solidFill>
          <a:ln w="57150" cap="rnd">
            <a:noFill/>
            <a:round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5281087" y="4295863"/>
            <a:ext cx="540000" cy="5400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0"/>
          </a:gradFill>
          <a:ln w="19050" cap="sq">
            <a:noFill/>
            <a:miter/>
          </a:ln>
          <a:effectLst>
            <a:outerShdw blurRad="317500" dist="127000" dir="2700000" algn="tl" rotWithShape="0">
              <a:schemeClr val="accent1">
                <a:lumMod val="75000"/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18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2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091203" y="4018423"/>
            <a:ext cx="5099295" cy="10845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企业应用：企业需加强财务数据监控，通过多维度分析识别异常数据，防范财务风险。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787215" y="45099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数据诊所</a:t>
            </a:r>
            <a:endParaRPr kumimoji="1"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149860" y="487680"/>
            <a:ext cx="510540" cy="419100"/>
            <a:chOff x="149860" y="487680"/>
            <a:chExt cx="510540" cy="419100"/>
          </a:xfrm>
        </p:grpSpPr>
        <p:sp>
          <p:nvSpPr>
            <p:cNvPr id="13" name="标题 1"/>
            <p:cNvSpPr txBox="1"/>
            <p:nvPr/>
          </p:nvSpPr>
          <p:spPr>
            <a:xfrm>
              <a:off x="149860" y="718185"/>
              <a:ext cx="510540" cy="18859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4" name="标题 1"/>
            <p:cNvSpPr txBox="1"/>
            <p:nvPr/>
          </p:nvSpPr>
          <p:spPr>
            <a:xfrm>
              <a:off x="149860" y="602933"/>
              <a:ext cx="510540" cy="18859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5" name="标题 1"/>
            <p:cNvSpPr txBox="1"/>
            <p:nvPr/>
          </p:nvSpPr>
          <p:spPr>
            <a:xfrm>
              <a:off x="149860" y="487680"/>
              <a:ext cx="510540" cy="18859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670443" y="2508467"/>
            <a:ext cx="5213670" cy="3443337"/>
          </a:xfrm>
          <a:prstGeom prst="roundRect">
            <a:avLst/>
          </a:prstGeom>
          <a:solidFill>
            <a:schemeClr val="bg1"/>
          </a:solidFill>
          <a:ln w="12700" cap="sq">
            <a:noFill/>
            <a:miter/>
          </a:ln>
          <a:effectLst>
            <a:outerShdw blurRad="190500" algn="ctr" rotWithShape="0">
              <a:schemeClr val="accent1">
                <a:alpha val="8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817192" y="2903476"/>
            <a:ext cx="4553543" cy="261151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证券分析师报告：模拟证券分析师撰写企业盈利能力诊断报告，包含同业对标。例如，通过对比同行业企业，分析目标企业的盈利能力优势与不足。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6292577" y="2548288"/>
            <a:ext cx="5213670" cy="3363694"/>
          </a:xfrm>
          <a:prstGeom prst="roundRect">
            <a:avLst/>
          </a:prstGeom>
          <a:solidFill>
            <a:schemeClr val="bg1"/>
          </a:solidFill>
          <a:ln w="12700" cap="sq">
            <a:noFill/>
            <a:miter/>
          </a:ln>
          <a:effectLst>
            <a:outerShdw blurRad="190500" algn="ctr" rotWithShape="0">
              <a:schemeClr val="accent1">
                <a:alpha val="8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6439326" y="2903476"/>
            <a:ext cx="4553543" cy="261151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企业应用：企业可通过同业对标，发现自身差距，通过优化业务模式、提升运营效率等方式提升盈利能力。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0" y="1149097"/>
            <a:ext cx="12192000" cy="717803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rot="18647919">
            <a:off x="610067" y="2569261"/>
            <a:ext cx="250670" cy="250670"/>
          </a:xfrm>
          <a:prstGeom prst="flowChartConnector">
            <a:avLst/>
          </a:prstGeom>
          <a:solidFill>
            <a:schemeClr val="accent1"/>
          </a:solidFill>
          <a:ln w="25400" cap="sq">
            <a:noFill/>
            <a:miter/>
          </a:ln>
          <a:effectLst>
            <a:outerShdw blurRad="50800" dist="38100" dir="2700000" algn="tl" rotWithShape="0">
              <a:schemeClr val="accent1">
                <a:lumMod val="20000"/>
                <a:lumOff val="80000"/>
                <a:alpha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rot="18647919">
            <a:off x="6359328" y="2569261"/>
            <a:ext cx="250670" cy="250670"/>
          </a:xfrm>
          <a:prstGeom prst="flowChartConnector">
            <a:avLst/>
          </a:prstGeom>
          <a:solidFill>
            <a:schemeClr val="accent1"/>
          </a:solidFill>
          <a:ln w="25400" cap="sq">
            <a:noFill/>
            <a:miter/>
          </a:ln>
          <a:effectLst>
            <a:outerShdw blurRad="50800" dist="38100" dir="2700000" algn="tl" rotWithShape="0">
              <a:schemeClr val="accent1">
                <a:lumMod val="20000"/>
                <a:lumOff val="80000"/>
                <a:alpha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787215" y="45099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岗课融合</a:t>
            </a:r>
            <a:endParaRPr kumimoji="1"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149860" y="487680"/>
            <a:ext cx="510540" cy="419100"/>
            <a:chOff x="149860" y="487680"/>
            <a:chExt cx="510540" cy="419100"/>
          </a:xfrm>
        </p:grpSpPr>
        <p:sp>
          <p:nvSpPr>
            <p:cNvPr id="13" name="标题 1"/>
            <p:cNvSpPr txBox="1"/>
            <p:nvPr/>
          </p:nvSpPr>
          <p:spPr>
            <a:xfrm>
              <a:off x="149860" y="718185"/>
              <a:ext cx="510540" cy="18859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4" name="标题 1"/>
            <p:cNvSpPr txBox="1"/>
            <p:nvPr/>
          </p:nvSpPr>
          <p:spPr>
            <a:xfrm>
              <a:off x="149860" y="602933"/>
              <a:ext cx="510540" cy="18859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5" name="标题 1"/>
            <p:cNvSpPr txBox="1"/>
            <p:nvPr/>
          </p:nvSpPr>
          <p:spPr>
            <a:xfrm>
              <a:off x="149860" y="487680"/>
              <a:ext cx="510540" cy="18859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574001" y="2743353"/>
            <a:ext cx="1418491" cy="1418491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6954735" y="2743352"/>
            <a:ext cx="1418491" cy="1418491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4845489" y="3396321"/>
            <a:ext cx="256249" cy="256249"/>
          </a:xfrm>
          <a:prstGeom prst="chevron">
            <a:avLst/>
          </a:prstGeom>
          <a:solidFill>
            <a:schemeClr val="accent1">
              <a:lumMod val="20000"/>
              <a:lumOff val="80000"/>
            </a:schemeClr>
          </a:solidFill>
          <a:ln w="12700" cap="sq">
            <a:noFill/>
            <a:miter/>
          </a:ln>
          <a:effectLst>
            <a:outerShdw blurRad="38100" dist="12700" dir="54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0" tIns="0" rIns="0" bIns="0" rtlCol="0" anchor="t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2067228" y="3218598"/>
            <a:ext cx="432036" cy="468000"/>
          </a:xfrm>
          <a:custGeom>
            <a:avLst/>
            <a:gdLst>
              <a:gd name="connsiteX0" fmla="*/ 332293 w 664672"/>
              <a:gd name="connsiteY0" fmla="*/ 387672 h 720001"/>
              <a:gd name="connsiteX1" fmla="*/ 660804 w 664672"/>
              <a:gd name="connsiteY1" fmla="*/ 598902 h 720001"/>
              <a:gd name="connsiteX2" fmla="*/ 563560 w 664672"/>
              <a:gd name="connsiteY2" fmla="*/ 720001 h 720001"/>
              <a:gd name="connsiteX3" fmla="*/ 101112 w 664672"/>
              <a:gd name="connsiteY3" fmla="*/ 720001 h 720001"/>
              <a:gd name="connsiteX4" fmla="*/ 3868 w 664672"/>
              <a:gd name="connsiteY4" fmla="*/ 598902 h 720001"/>
              <a:gd name="connsiteX5" fmla="*/ 332293 w 664672"/>
              <a:gd name="connsiteY5" fmla="*/ 387672 h 720001"/>
              <a:gd name="connsiteX6" fmla="*/ 332293 w 664672"/>
              <a:gd name="connsiteY6" fmla="*/ 0 h 720001"/>
              <a:gd name="connsiteX7" fmla="*/ 509517 w 664672"/>
              <a:gd name="connsiteY7" fmla="*/ 177224 h 720001"/>
              <a:gd name="connsiteX8" fmla="*/ 332293 w 664672"/>
              <a:gd name="connsiteY8" fmla="*/ 354448 h 720001"/>
              <a:gd name="connsiteX9" fmla="*/ 155069 w 664672"/>
              <a:gd name="connsiteY9" fmla="*/ 177224 h 720001"/>
              <a:gd name="connsiteX10" fmla="*/ 332293 w 664672"/>
              <a:gd name="connsiteY10" fmla="*/ 0 h 720001"/>
            </a:gdLst>
            <a:ahLst/>
            <a:cxnLst/>
            <a:rect l="l" t="t" r="r" b="b"/>
            <a:pathLst>
              <a:path w="664672" h="720001">
                <a:moveTo>
                  <a:pt x="332293" y="387672"/>
                </a:moveTo>
                <a:cubicBezTo>
                  <a:pt x="550549" y="387672"/>
                  <a:pt x="628448" y="491162"/>
                  <a:pt x="660804" y="598902"/>
                </a:cubicBezTo>
                <a:cubicBezTo>
                  <a:pt x="679021" y="659624"/>
                  <a:pt x="630616" y="720001"/>
                  <a:pt x="563560" y="720001"/>
                </a:cubicBezTo>
                <a:lnTo>
                  <a:pt x="101112" y="720001"/>
                </a:lnTo>
                <a:cubicBezTo>
                  <a:pt x="34057" y="720001"/>
                  <a:pt x="-14348" y="659624"/>
                  <a:pt x="3868" y="598902"/>
                </a:cubicBezTo>
                <a:cubicBezTo>
                  <a:pt x="36138" y="491162"/>
                  <a:pt x="114037" y="387672"/>
                  <a:pt x="332293" y="387672"/>
                </a:cubicBezTo>
                <a:close/>
                <a:moveTo>
                  <a:pt x="332293" y="0"/>
                </a:moveTo>
                <a:cubicBezTo>
                  <a:pt x="430230" y="0"/>
                  <a:pt x="509604" y="79287"/>
                  <a:pt x="509517" y="177224"/>
                </a:cubicBezTo>
                <a:cubicBezTo>
                  <a:pt x="509517" y="275074"/>
                  <a:pt x="430144" y="354448"/>
                  <a:pt x="332293" y="354448"/>
                </a:cubicBezTo>
                <a:cubicBezTo>
                  <a:pt x="234442" y="354448"/>
                  <a:pt x="155069" y="275074"/>
                  <a:pt x="155069" y="177224"/>
                </a:cubicBezTo>
                <a:cubicBezTo>
                  <a:pt x="155069" y="79287"/>
                  <a:pt x="234442" y="0"/>
                  <a:pt x="332293" y="0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 flipH="1" flipV="1">
            <a:off x="7422179" y="3218597"/>
            <a:ext cx="483603" cy="468000"/>
          </a:xfrm>
          <a:custGeom>
            <a:avLst/>
            <a:gdLst>
              <a:gd name="connsiteX0" fmla="*/ 311954 w 744004"/>
              <a:gd name="connsiteY0" fmla="*/ 337123 h 720001"/>
              <a:gd name="connsiteX1" fmla="*/ 168770 w 744004"/>
              <a:gd name="connsiteY1" fmla="*/ 337123 h 720001"/>
              <a:gd name="connsiteX2" fmla="*/ 49673 w 744004"/>
              <a:gd name="connsiteY2" fmla="*/ 287618 h 720001"/>
              <a:gd name="connsiteX3" fmla="*/ 167 w 744004"/>
              <a:gd name="connsiteY3" fmla="*/ 168520 h 720001"/>
              <a:gd name="connsiteX4" fmla="*/ 49590 w 744004"/>
              <a:gd name="connsiteY4" fmla="*/ 49507 h 720001"/>
              <a:gd name="connsiteX5" fmla="*/ 168687 w 744004"/>
              <a:gd name="connsiteY5" fmla="*/ 0 h 720001"/>
              <a:gd name="connsiteX6" fmla="*/ 287784 w 744004"/>
              <a:gd name="connsiteY6" fmla="*/ 49507 h 720001"/>
              <a:gd name="connsiteX7" fmla="*/ 337290 w 744004"/>
              <a:gd name="connsiteY7" fmla="*/ 168604 h 720001"/>
              <a:gd name="connsiteX8" fmla="*/ 337290 w 744004"/>
              <a:gd name="connsiteY8" fmla="*/ 311787 h 720001"/>
              <a:gd name="connsiteX9" fmla="*/ 311954 w 744004"/>
              <a:gd name="connsiteY9" fmla="*/ 337123 h 720001"/>
              <a:gd name="connsiteX10" fmla="*/ 575401 w 744004"/>
              <a:gd name="connsiteY10" fmla="*/ 337207 h 720001"/>
              <a:gd name="connsiteX11" fmla="*/ 432218 w 744004"/>
              <a:gd name="connsiteY11" fmla="*/ 337207 h 720001"/>
              <a:gd name="connsiteX12" fmla="*/ 406882 w 744004"/>
              <a:gd name="connsiteY12" fmla="*/ 311870 h 720001"/>
              <a:gd name="connsiteX13" fmla="*/ 406882 w 744004"/>
              <a:gd name="connsiteY13" fmla="*/ 168687 h 720001"/>
              <a:gd name="connsiteX14" fmla="*/ 456387 w 744004"/>
              <a:gd name="connsiteY14" fmla="*/ 49590 h 720001"/>
              <a:gd name="connsiteX15" fmla="*/ 575401 w 744004"/>
              <a:gd name="connsiteY15" fmla="*/ 0 h 720001"/>
              <a:gd name="connsiteX16" fmla="*/ 694498 w 744004"/>
              <a:gd name="connsiteY16" fmla="*/ 49507 h 720001"/>
              <a:gd name="connsiteX17" fmla="*/ 744004 w 744004"/>
              <a:gd name="connsiteY17" fmla="*/ 168604 h 720001"/>
              <a:gd name="connsiteX18" fmla="*/ 694498 w 744004"/>
              <a:gd name="connsiteY18" fmla="*/ 287701 h 720001"/>
              <a:gd name="connsiteX19" fmla="*/ 575401 w 744004"/>
              <a:gd name="connsiteY19" fmla="*/ 337207 h 720001"/>
              <a:gd name="connsiteX20" fmla="*/ 168604 w 744004"/>
              <a:gd name="connsiteY20" fmla="*/ 720001 h 720001"/>
              <a:gd name="connsiteX21" fmla="*/ 49507 w 744004"/>
              <a:gd name="connsiteY21" fmla="*/ 670495 h 720001"/>
              <a:gd name="connsiteX22" fmla="*/ 0 w 744004"/>
              <a:gd name="connsiteY22" fmla="*/ 551398 h 720001"/>
              <a:gd name="connsiteX23" fmla="*/ 49507 w 744004"/>
              <a:gd name="connsiteY23" fmla="*/ 432301 h 720001"/>
              <a:gd name="connsiteX24" fmla="*/ 168687 w 744004"/>
              <a:gd name="connsiteY24" fmla="*/ 382879 h 720001"/>
              <a:gd name="connsiteX25" fmla="*/ 311871 w 744004"/>
              <a:gd name="connsiteY25" fmla="*/ 382879 h 720001"/>
              <a:gd name="connsiteX26" fmla="*/ 337207 w 744004"/>
              <a:gd name="connsiteY26" fmla="*/ 408215 h 720001"/>
              <a:gd name="connsiteX27" fmla="*/ 337207 w 744004"/>
              <a:gd name="connsiteY27" fmla="*/ 551398 h 720001"/>
              <a:gd name="connsiteX28" fmla="*/ 287701 w 744004"/>
              <a:gd name="connsiteY28" fmla="*/ 670495 h 720001"/>
              <a:gd name="connsiteX29" fmla="*/ 168604 w 744004"/>
              <a:gd name="connsiteY29" fmla="*/ 720001 h 720001"/>
              <a:gd name="connsiteX30" fmla="*/ 575401 w 744004"/>
              <a:gd name="connsiteY30" fmla="*/ 720001 h 720001"/>
              <a:gd name="connsiteX31" fmla="*/ 456304 w 744004"/>
              <a:gd name="connsiteY31" fmla="*/ 670495 h 720001"/>
              <a:gd name="connsiteX32" fmla="*/ 406798 w 744004"/>
              <a:gd name="connsiteY32" fmla="*/ 551398 h 720001"/>
              <a:gd name="connsiteX33" fmla="*/ 406798 w 744004"/>
              <a:gd name="connsiteY33" fmla="*/ 408215 h 720001"/>
              <a:gd name="connsiteX34" fmla="*/ 432218 w 744004"/>
              <a:gd name="connsiteY34" fmla="*/ 382879 h 720001"/>
              <a:gd name="connsiteX35" fmla="*/ 575401 w 744004"/>
              <a:gd name="connsiteY35" fmla="*/ 382879 h 720001"/>
              <a:gd name="connsiteX36" fmla="*/ 694498 w 744004"/>
              <a:gd name="connsiteY36" fmla="*/ 432385 h 720001"/>
              <a:gd name="connsiteX37" fmla="*/ 744004 w 744004"/>
              <a:gd name="connsiteY37" fmla="*/ 551398 h 720001"/>
              <a:gd name="connsiteX38" fmla="*/ 694498 w 744004"/>
              <a:gd name="connsiteY38" fmla="*/ 670495 h 720001"/>
              <a:gd name="connsiteX39" fmla="*/ 575401 w 744004"/>
              <a:gd name="connsiteY39" fmla="*/ 720001 h 720001"/>
            </a:gdLst>
            <a:ahLst/>
            <a:cxnLst/>
            <a:rect l="l" t="t" r="r" b="b"/>
            <a:pathLst>
              <a:path w="744004" h="720001">
                <a:moveTo>
                  <a:pt x="311954" y="337123"/>
                </a:moveTo>
                <a:lnTo>
                  <a:pt x="168770" y="337123"/>
                </a:lnTo>
                <a:cubicBezTo>
                  <a:pt x="123932" y="337123"/>
                  <a:pt x="81594" y="319538"/>
                  <a:pt x="49673" y="287618"/>
                </a:cubicBezTo>
                <a:cubicBezTo>
                  <a:pt x="17753" y="255697"/>
                  <a:pt x="167" y="213442"/>
                  <a:pt x="167" y="168520"/>
                </a:cubicBezTo>
                <a:cubicBezTo>
                  <a:pt x="167" y="123598"/>
                  <a:pt x="17669" y="81427"/>
                  <a:pt x="49590" y="49507"/>
                </a:cubicBezTo>
                <a:cubicBezTo>
                  <a:pt x="81510" y="17586"/>
                  <a:pt x="123848" y="0"/>
                  <a:pt x="168687" y="0"/>
                </a:cubicBezTo>
                <a:cubicBezTo>
                  <a:pt x="213526" y="0"/>
                  <a:pt x="255864" y="17586"/>
                  <a:pt x="287784" y="49507"/>
                </a:cubicBezTo>
                <a:cubicBezTo>
                  <a:pt x="319705" y="81427"/>
                  <a:pt x="337290" y="123682"/>
                  <a:pt x="337290" y="168604"/>
                </a:cubicBezTo>
                <a:lnTo>
                  <a:pt x="337290" y="311787"/>
                </a:lnTo>
                <a:cubicBezTo>
                  <a:pt x="337290" y="325789"/>
                  <a:pt x="325956" y="337123"/>
                  <a:pt x="311954" y="337123"/>
                </a:cubicBezTo>
                <a:close/>
                <a:moveTo>
                  <a:pt x="575401" y="337207"/>
                </a:moveTo>
                <a:lnTo>
                  <a:pt x="432218" y="337207"/>
                </a:lnTo>
                <a:cubicBezTo>
                  <a:pt x="418216" y="337207"/>
                  <a:pt x="406882" y="325872"/>
                  <a:pt x="406882" y="311870"/>
                </a:cubicBezTo>
                <a:lnTo>
                  <a:pt x="406882" y="168687"/>
                </a:lnTo>
                <a:cubicBezTo>
                  <a:pt x="406882" y="123849"/>
                  <a:pt x="424467" y="81510"/>
                  <a:pt x="456387" y="49590"/>
                </a:cubicBezTo>
                <a:cubicBezTo>
                  <a:pt x="488308" y="17669"/>
                  <a:pt x="530563" y="0"/>
                  <a:pt x="575401" y="0"/>
                </a:cubicBezTo>
                <a:cubicBezTo>
                  <a:pt x="620240" y="0"/>
                  <a:pt x="662578" y="17586"/>
                  <a:pt x="694498" y="49507"/>
                </a:cubicBezTo>
                <a:cubicBezTo>
                  <a:pt x="726419" y="81427"/>
                  <a:pt x="744004" y="123765"/>
                  <a:pt x="744004" y="168604"/>
                </a:cubicBezTo>
                <a:cubicBezTo>
                  <a:pt x="744004" y="213442"/>
                  <a:pt x="726419" y="255780"/>
                  <a:pt x="694498" y="287701"/>
                </a:cubicBezTo>
                <a:cubicBezTo>
                  <a:pt x="662578" y="319621"/>
                  <a:pt x="620323" y="337207"/>
                  <a:pt x="575401" y="337207"/>
                </a:cubicBezTo>
                <a:close/>
                <a:moveTo>
                  <a:pt x="168604" y="720001"/>
                </a:moveTo>
                <a:cubicBezTo>
                  <a:pt x="123682" y="720001"/>
                  <a:pt x="81427" y="702416"/>
                  <a:pt x="49507" y="670495"/>
                </a:cubicBezTo>
                <a:cubicBezTo>
                  <a:pt x="17586" y="638575"/>
                  <a:pt x="0" y="596320"/>
                  <a:pt x="0" y="551398"/>
                </a:cubicBezTo>
                <a:cubicBezTo>
                  <a:pt x="0" y="506476"/>
                  <a:pt x="17586" y="464221"/>
                  <a:pt x="49507" y="432301"/>
                </a:cubicBezTo>
                <a:cubicBezTo>
                  <a:pt x="81510" y="400464"/>
                  <a:pt x="123848" y="382879"/>
                  <a:pt x="168687" y="382879"/>
                </a:cubicBezTo>
                <a:lnTo>
                  <a:pt x="311871" y="382879"/>
                </a:lnTo>
                <a:cubicBezTo>
                  <a:pt x="325872" y="382879"/>
                  <a:pt x="337207" y="394297"/>
                  <a:pt x="337207" y="408215"/>
                </a:cubicBezTo>
                <a:lnTo>
                  <a:pt x="337207" y="551398"/>
                </a:lnTo>
                <a:cubicBezTo>
                  <a:pt x="337207" y="596237"/>
                  <a:pt x="319621" y="638575"/>
                  <a:pt x="287701" y="670495"/>
                </a:cubicBezTo>
                <a:cubicBezTo>
                  <a:pt x="255781" y="702416"/>
                  <a:pt x="213526" y="720001"/>
                  <a:pt x="168604" y="720001"/>
                </a:cubicBezTo>
                <a:close/>
                <a:moveTo>
                  <a:pt x="575401" y="720001"/>
                </a:moveTo>
                <a:cubicBezTo>
                  <a:pt x="530563" y="720001"/>
                  <a:pt x="488224" y="702416"/>
                  <a:pt x="456304" y="670495"/>
                </a:cubicBezTo>
                <a:cubicBezTo>
                  <a:pt x="424383" y="638575"/>
                  <a:pt x="406798" y="596320"/>
                  <a:pt x="406798" y="551398"/>
                </a:cubicBezTo>
                <a:lnTo>
                  <a:pt x="406798" y="408215"/>
                </a:lnTo>
                <a:cubicBezTo>
                  <a:pt x="406882" y="394213"/>
                  <a:pt x="418216" y="382879"/>
                  <a:pt x="432218" y="382879"/>
                </a:cubicBezTo>
                <a:lnTo>
                  <a:pt x="575401" y="382879"/>
                </a:lnTo>
                <a:cubicBezTo>
                  <a:pt x="620240" y="382879"/>
                  <a:pt x="662578" y="400464"/>
                  <a:pt x="694498" y="432385"/>
                </a:cubicBezTo>
                <a:cubicBezTo>
                  <a:pt x="726419" y="464305"/>
                  <a:pt x="744004" y="506560"/>
                  <a:pt x="744004" y="551398"/>
                </a:cubicBezTo>
                <a:cubicBezTo>
                  <a:pt x="744004" y="596237"/>
                  <a:pt x="726419" y="638575"/>
                  <a:pt x="694498" y="670495"/>
                </a:cubicBezTo>
                <a:cubicBezTo>
                  <a:pt x="662578" y="702416"/>
                  <a:pt x="620323" y="720001"/>
                  <a:pt x="575401" y="720001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787215" y="45099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思政融入</a:t>
            </a:r>
            <a:endParaRPr kumimoji="1"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149860" y="487680"/>
            <a:ext cx="510540" cy="419100"/>
            <a:chOff x="149860" y="487680"/>
            <a:chExt cx="510540" cy="419100"/>
          </a:xfrm>
        </p:grpSpPr>
        <p:sp>
          <p:nvSpPr>
            <p:cNvPr id="14" name="标题 1"/>
            <p:cNvSpPr txBox="1"/>
            <p:nvPr/>
          </p:nvSpPr>
          <p:spPr>
            <a:xfrm>
              <a:off x="149860" y="718185"/>
              <a:ext cx="510540" cy="18859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5" name="标题 1"/>
            <p:cNvSpPr txBox="1"/>
            <p:nvPr/>
          </p:nvSpPr>
          <p:spPr>
            <a:xfrm>
              <a:off x="149860" y="602933"/>
              <a:ext cx="510540" cy="18859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6" name="标题 1"/>
            <p:cNvSpPr txBox="1"/>
            <p:nvPr/>
          </p:nvSpPr>
          <p:spPr>
            <a:xfrm>
              <a:off x="149860" y="487680"/>
              <a:ext cx="510540" cy="18859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  <p:pic>
        <p:nvPicPr>
          <p:cNvPr id="18" name="图片 1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12900" y="4050030"/>
            <a:ext cx="7353935" cy="268478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660400" y="2521640"/>
            <a:ext cx="5220000" cy="34200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1074400" y="2751566"/>
            <a:ext cx="4392000" cy="2669256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t"/>
          <a:lstStyle/>
          <a:p>
            <a:pPr algn="just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最具投资价值企业评选：依据盈利能力指标设计评分体系，举办“最具投资价值企业”评选。例如，通过综合评估企业的毛利率、净利率、ROE等指标，评选出最具投资价值的企业。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6298900" y="2521640"/>
            <a:ext cx="5220000" cy="34200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6712900" y="2751566"/>
            <a:ext cx="4392000" cy="2669256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t"/>
          <a:lstStyle/>
          <a:p>
            <a:pPr algn="just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企业应用：企业可通过优化盈利能力指标，提升自身投资价值，吸引投资者关注。</a:t>
            </a:r>
            <a:endParaRPr kumimoji="1"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10392937" y="4997968"/>
            <a:ext cx="918963" cy="729289"/>
            <a:chOff x="10392937" y="4997968"/>
            <a:chExt cx="918963" cy="729289"/>
          </a:xfrm>
        </p:grpSpPr>
        <p:sp>
          <p:nvSpPr>
            <p:cNvPr id="8" name="标题 1"/>
            <p:cNvSpPr txBox="1"/>
            <p:nvPr/>
          </p:nvSpPr>
          <p:spPr>
            <a:xfrm>
              <a:off x="10392937" y="4997968"/>
              <a:ext cx="367585" cy="729289"/>
            </a:xfrm>
            <a:custGeom>
              <a:avLst/>
              <a:gdLst>
                <a:gd name="connsiteX0" fmla="*/ 0 w 190500"/>
                <a:gd name="connsiteY0" fmla="*/ 0 h 377952"/>
                <a:gd name="connsiteX1" fmla="*/ 0 w 190500"/>
                <a:gd name="connsiteY1" fmla="*/ 190500 h 377952"/>
                <a:gd name="connsiteX2" fmla="*/ 108680 w 190500"/>
                <a:gd name="connsiteY2" fmla="*/ 190500 h 377952"/>
                <a:gd name="connsiteX3" fmla="*/ 0 w 190500"/>
                <a:gd name="connsiteY3" fmla="*/ 296228 h 377952"/>
                <a:gd name="connsiteX4" fmla="*/ 0 w 190500"/>
                <a:gd name="connsiteY4" fmla="*/ 377952 h 377952"/>
                <a:gd name="connsiteX5" fmla="*/ 190500 w 190500"/>
                <a:gd name="connsiteY5" fmla="*/ 190500 h 377952"/>
                <a:gd name="connsiteX6" fmla="*/ 190500 w 190500"/>
                <a:gd name="connsiteY6" fmla="*/ 190500 h 377952"/>
                <a:gd name="connsiteX7" fmla="*/ 190500 w 190500"/>
                <a:gd name="connsiteY7" fmla="*/ 0 h 377952"/>
              </a:gdLst>
              <a:ahLst/>
              <a:cxnLst/>
              <a:rect l="l" t="t" r="r" b="b"/>
              <a:pathLst>
                <a:path w="190500" h="377952">
                  <a:moveTo>
                    <a:pt x="0" y="0"/>
                  </a:moveTo>
                  <a:lnTo>
                    <a:pt x="0" y="190500"/>
                  </a:lnTo>
                  <a:lnTo>
                    <a:pt x="108680" y="190500"/>
                  </a:lnTo>
                  <a:cubicBezTo>
                    <a:pt x="107031" y="249344"/>
                    <a:pt x="58867" y="296199"/>
                    <a:pt x="0" y="296228"/>
                  </a:cubicBezTo>
                  <a:lnTo>
                    <a:pt x="0" y="377952"/>
                  </a:lnTo>
                  <a:cubicBezTo>
                    <a:pt x="104031" y="377965"/>
                    <a:pt x="188835" y="294518"/>
                    <a:pt x="190500" y="190500"/>
                  </a:cubicBezTo>
                  <a:lnTo>
                    <a:pt x="190500" y="190500"/>
                  </a:lnTo>
                  <a:lnTo>
                    <a:pt x="190500" y="0"/>
                  </a:lnTo>
                  <a:close/>
                </a:path>
              </a:pathLst>
            </a:custGeom>
            <a:solidFill>
              <a:schemeClr val="bg1">
                <a:lumMod val="85000"/>
                <a:alpha val="50000"/>
              </a:schemeClr>
            </a:solidFill>
            <a:ln w="6055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9" name="标题 1"/>
            <p:cNvSpPr txBox="1"/>
            <p:nvPr/>
          </p:nvSpPr>
          <p:spPr>
            <a:xfrm>
              <a:off x="10944315" y="4997968"/>
              <a:ext cx="367585" cy="729289"/>
            </a:xfrm>
            <a:custGeom>
              <a:avLst/>
              <a:gdLst>
                <a:gd name="connsiteX0" fmla="*/ 0 w 190500"/>
                <a:gd name="connsiteY0" fmla="*/ 0 h 377952"/>
                <a:gd name="connsiteX1" fmla="*/ 0 w 190500"/>
                <a:gd name="connsiteY1" fmla="*/ 190500 h 377952"/>
                <a:gd name="connsiteX2" fmla="*/ 108680 w 190500"/>
                <a:gd name="connsiteY2" fmla="*/ 190500 h 377952"/>
                <a:gd name="connsiteX3" fmla="*/ 0 w 190500"/>
                <a:gd name="connsiteY3" fmla="*/ 296228 h 377952"/>
                <a:gd name="connsiteX4" fmla="*/ 0 w 190500"/>
                <a:gd name="connsiteY4" fmla="*/ 377952 h 377952"/>
                <a:gd name="connsiteX5" fmla="*/ 190500 w 190500"/>
                <a:gd name="connsiteY5" fmla="*/ 190500 h 377952"/>
                <a:gd name="connsiteX6" fmla="*/ 190500 w 190500"/>
                <a:gd name="connsiteY6" fmla="*/ 190500 h 377952"/>
                <a:gd name="connsiteX7" fmla="*/ 190500 w 190500"/>
                <a:gd name="connsiteY7" fmla="*/ 0 h 377952"/>
              </a:gdLst>
              <a:ahLst/>
              <a:cxnLst/>
              <a:rect l="l" t="t" r="r" b="b"/>
              <a:pathLst>
                <a:path w="190500" h="377952">
                  <a:moveTo>
                    <a:pt x="0" y="0"/>
                  </a:moveTo>
                  <a:lnTo>
                    <a:pt x="0" y="190500"/>
                  </a:lnTo>
                  <a:lnTo>
                    <a:pt x="108680" y="190500"/>
                  </a:lnTo>
                  <a:cubicBezTo>
                    <a:pt x="107031" y="249344"/>
                    <a:pt x="58867" y="296199"/>
                    <a:pt x="0" y="296228"/>
                  </a:cubicBezTo>
                  <a:lnTo>
                    <a:pt x="0" y="377952"/>
                  </a:lnTo>
                  <a:cubicBezTo>
                    <a:pt x="104031" y="377965"/>
                    <a:pt x="188835" y="294518"/>
                    <a:pt x="190500" y="190500"/>
                  </a:cubicBezTo>
                  <a:lnTo>
                    <a:pt x="190500" y="190500"/>
                  </a:lnTo>
                  <a:lnTo>
                    <a:pt x="190500" y="0"/>
                  </a:lnTo>
                  <a:close/>
                </a:path>
              </a:pathLst>
            </a:custGeom>
            <a:solidFill>
              <a:schemeClr val="bg1">
                <a:lumMod val="85000"/>
                <a:alpha val="50000"/>
              </a:schemeClr>
            </a:solidFill>
            <a:ln w="6055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731230" y="4997968"/>
            <a:ext cx="918963" cy="729289"/>
            <a:chOff x="4731230" y="4997968"/>
            <a:chExt cx="918963" cy="729289"/>
          </a:xfrm>
        </p:grpSpPr>
        <p:sp>
          <p:nvSpPr>
            <p:cNvPr id="11" name="标题 1"/>
            <p:cNvSpPr txBox="1"/>
            <p:nvPr/>
          </p:nvSpPr>
          <p:spPr>
            <a:xfrm>
              <a:off x="4731230" y="4997968"/>
              <a:ext cx="367585" cy="729289"/>
            </a:xfrm>
            <a:custGeom>
              <a:avLst/>
              <a:gdLst>
                <a:gd name="connsiteX0" fmla="*/ 0 w 190500"/>
                <a:gd name="connsiteY0" fmla="*/ 0 h 377952"/>
                <a:gd name="connsiteX1" fmla="*/ 0 w 190500"/>
                <a:gd name="connsiteY1" fmla="*/ 190500 h 377952"/>
                <a:gd name="connsiteX2" fmla="*/ 108680 w 190500"/>
                <a:gd name="connsiteY2" fmla="*/ 190500 h 377952"/>
                <a:gd name="connsiteX3" fmla="*/ 0 w 190500"/>
                <a:gd name="connsiteY3" fmla="*/ 296228 h 377952"/>
                <a:gd name="connsiteX4" fmla="*/ 0 w 190500"/>
                <a:gd name="connsiteY4" fmla="*/ 377952 h 377952"/>
                <a:gd name="connsiteX5" fmla="*/ 190500 w 190500"/>
                <a:gd name="connsiteY5" fmla="*/ 190500 h 377952"/>
                <a:gd name="connsiteX6" fmla="*/ 190500 w 190500"/>
                <a:gd name="connsiteY6" fmla="*/ 190500 h 377952"/>
                <a:gd name="connsiteX7" fmla="*/ 190500 w 190500"/>
                <a:gd name="connsiteY7" fmla="*/ 0 h 377952"/>
              </a:gdLst>
              <a:ahLst/>
              <a:cxnLst/>
              <a:rect l="l" t="t" r="r" b="b"/>
              <a:pathLst>
                <a:path w="190500" h="377952">
                  <a:moveTo>
                    <a:pt x="0" y="0"/>
                  </a:moveTo>
                  <a:lnTo>
                    <a:pt x="0" y="190500"/>
                  </a:lnTo>
                  <a:lnTo>
                    <a:pt x="108680" y="190500"/>
                  </a:lnTo>
                  <a:cubicBezTo>
                    <a:pt x="107031" y="249344"/>
                    <a:pt x="58867" y="296199"/>
                    <a:pt x="0" y="296228"/>
                  </a:cubicBezTo>
                  <a:lnTo>
                    <a:pt x="0" y="377952"/>
                  </a:lnTo>
                  <a:cubicBezTo>
                    <a:pt x="104031" y="377965"/>
                    <a:pt x="188835" y="294518"/>
                    <a:pt x="190500" y="190500"/>
                  </a:cubicBezTo>
                  <a:lnTo>
                    <a:pt x="190500" y="190500"/>
                  </a:lnTo>
                  <a:lnTo>
                    <a:pt x="190500" y="0"/>
                  </a:lnTo>
                  <a:close/>
                </a:path>
              </a:pathLst>
            </a:custGeom>
            <a:solidFill>
              <a:schemeClr val="bg1">
                <a:lumMod val="85000"/>
                <a:alpha val="50000"/>
              </a:schemeClr>
            </a:solidFill>
            <a:ln w="6055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2" name="标题 1"/>
            <p:cNvSpPr txBox="1"/>
            <p:nvPr/>
          </p:nvSpPr>
          <p:spPr>
            <a:xfrm>
              <a:off x="5282608" y="4997968"/>
              <a:ext cx="367585" cy="729289"/>
            </a:xfrm>
            <a:custGeom>
              <a:avLst/>
              <a:gdLst>
                <a:gd name="connsiteX0" fmla="*/ 0 w 190500"/>
                <a:gd name="connsiteY0" fmla="*/ 0 h 377952"/>
                <a:gd name="connsiteX1" fmla="*/ 0 w 190500"/>
                <a:gd name="connsiteY1" fmla="*/ 190500 h 377952"/>
                <a:gd name="connsiteX2" fmla="*/ 108680 w 190500"/>
                <a:gd name="connsiteY2" fmla="*/ 190500 h 377952"/>
                <a:gd name="connsiteX3" fmla="*/ 0 w 190500"/>
                <a:gd name="connsiteY3" fmla="*/ 296228 h 377952"/>
                <a:gd name="connsiteX4" fmla="*/ 0 w 190500"/>
                <a:gd name="connsiteY4" fmla="*/ 377952 h 377952"/>
                <a:gd name="connsiteX5" fmla="*/ 190500 w 190500"/>
                <a:gd name="connsiteY5" fmla="*/ 190500 h 377952"/>
                <a:gd name="connsiteX6" fmla="*/ 190500 w 190500"/>
                <a:gd name="connsiteY6" fmla="*/ 190500 h 377952"/>
                <a:gd name="connsiteX7" fmla="*/ 190500 w 190500"/>
                <a:gd name="connsiteY7" fmla="*/ 0 h 377952"/>
              </a:gdLst>
              <a:ahLst/>
              <a:cxnLst/>
              <a:rect l="l" t="t" r="r" b="b"/>
              <a:pathLst>
                <a:path w="190500" h="377952">
                  <a:moveTo>
                    <a:pt x="0" y="0"/>
                  </a:moveTo>
                  <a:lnTo>
                    <a:pt x="0" y="190500"/>
                  </a:lnTo>
                  <a:lnTo>
                    <a:pt x="108680" y="190500"/>
                  </a:lnTo>
                  <a:cubicBezTo>
                    <a:pt x="107031" y="249344"/>
                    <a:pt x="58867" y="296199"/>
                    <a:pt x="0" y="296228"/>
                  </a:cubicBezTo>
                  <a:lnTo>
                    <a:pt x="0" y="377952"/>
                  </a:lnTo>
                  <a:cubicBezTo>
                    <a:pt x="104031" y="377965"/>
                    <a:pt x="188835" y="294518"/>
                    <a:pt x="190500" y="190500"/>
                  </a:cubicBezTo>
                  <a:lnTo>
                    <a:pt x="190500" y="190500"/>
                  </a:lnTo>
                  <a:lnTo>
                    <a:pt x="190500" y="0"/>
                  </a:lnTo>
                  <a:close/>
                </a:path>
              </a:pathLst>
            </a:custGeom>
            <a:solidFill>
              <a:schemeClr val="bg1">
                <a:lumMod val="85000"/>
                <a:alpha val="50000"/>
              </a:schemeClr>
            </a:solidFill>
            <a:ln w="6055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</p:grpSp>
      <p:sp>
        <p:nvSpPr>
          <p:cNvPr id="13" name="标题 1"/>
          <p:cNvSpPr txBox="1"/>
          <p:nvPr/>
        </p:nvSpPr>
        <p:spPr>
          <a:xfrm>
            <a:off x="660400" y="2369022"/>
            <a:ext cx="5220000" cy="152218"/>
          </a:xfrm>
          <a:custGeom>
            <a:avLst/>
            <a:gdLst>
              <a:gd name="connsiteX0" fmla="*/ 145681 w 5220000"/>
              <a:gd name="connsiteY0" fmla="*/ 0 h 152218"/>
              <a:gd name="connsiteX1" fmla="*/ 1032979 w 5220000"/>
              <a:gd name="connsiteY1" fmla="*/ 0 h 152218"/>
              <a:gd name="connsiteX2" fmla="*/ 1958383 w 5220000"/>
              <a:gd name="connsiteY2" fmla="*/ 0 h 152218"/>
              <a:gd name="connsiteX3" fmla="*/ 2374319 w 5220000"/>
              <a:gd name="connsiteY3" fmla="*/ 0 h 152218"/>
              <a:gd name="connsiteX4" fmla="*/ 2845681 w 5220000"/>
              <a:gd name="connsiteY4" fmla="*/ 0 h 152218"/>
              <a:gd name="connsiteX5" fmla="*/ 3261617 w 5220000"/>
              <a:gd name="connsiteY5" fmla="*/ 0 h 152218"/>
              <a:gd name="connsiteX6" fmla="*/ 4187021 w 5220000"/>
              <a:gd name="connsiteY6" fmla="*/ 0 h 152218"/>
              <a:gd name="connsiteX7" fmla="*/ 5074319 w 5220000"/>
              <a:gd name="connsiteY7" fmla="*/ 0 h 152218"/>
              <a:gd name="connsiteX8" fmla="*/ 5220000 w 5220000"/>
              <a:gd name="connsiteY8" fmla="*/ 145681 h 152218"/>
              <a:gd name="connsiteX9" fmla="*/ 5220000 w 5220000"/>
              <a:gd name="connsiteY9" fmla="*/ 152218 h 152218"/>
              <a:gd name="connsiteX10" fmla="*/ 4332702 w 5220000"/>
              <a:gd name="connsiteY10" fmla="*/ 152218 h 152218"/>
              <a:gd name="connsiteX11" fmla="*/ 3407298 w 5220000"/>
              <a:gd name="connsiteY11" fmla="*/ 152218 h 152218"/>
              <a:gd name="connsiteX12" fmla="*/ 2700000 w 5220000"/>
              <a:gd name="connsiteY12" fmla="*/ 152218 h 152218"/>
              <a:gd name="connsiteX13" fmla="*/ 2520000 w 5220000"/>
              <a:gd name="connsiteY13" fmla="*/ 152218 h 152218"/>
              <a:gd name="connsiteX14" fmla="*/ 1812702 w 5220000"/>
              <a:gd name="connsiteY14" fmla="*/ 152218 h 152218"/>
              <a:gd name="connsiteX15" fmla="*/ 887298 w 5220000"/>
              <a:gd name="connsiteY15" fmla="*/ 152218 h 152218"/>
              <a:gd name="connsiteX16" fmla="*/ 0 w 5220000"/>
              <a:gd name="connsiteY16" fmla="*/ 152218 h 152218"/>
              <a:gd name="connsiteX17" fmla="*/ 0 w 5220000"/>
              <a:gd name="connsiteY17" fmla="*/ 145681 h 152218"/>
              <a:gd name="connsiteX18" fmla="*/ 145681 w 5220000"/>
              <a:gd name="connsiteY18" fmla="*/ 0 h 152218"/>
            </a:gdLst>
            <a:ahLst/>
            <a:cxnLst/>
            <a:rect l="l" t="t" r="r" b="b"/>
            <a:pathLst>
              <a:path w="5220000" h="152218">
                <a:moveTo>
                  <a:pt x="145681" y="0"/>
                </a:moveTo>
                <a:lnTo>
                  <a:pt x="1032979" y="0"/>
                </a:lnTo>
                <a:lnTo>
                  <a:pt x="1958383" y="0"/>
                </a:lnTo>
                <a:lnTo>
                  <a:pt x="2374319" y="0"/>
                </a:lnTo>
                <a:lnTo>
                  <a:pt x="2845681" y="0"/>
                </a:lnTo>
                <a:lnTo>
                  <a:pt x="3261617" y="0"/>
                </a:lnTo>
                <a:lnTo>
                  <a:pt x="4187021" y="0"/>
                </a:lnTo>
                <a:lnTo>
                  <a:pt x="5074319" y="0"/>
                </a:lnTo>
                <a:cubicBezTo>
                  <a:pt x="5154776" y="0"/>
                  <a:pt x="5220000" y="65224"/>
                  <a:pt x="5220000" y="145681"/>
                </a:cubicBezTo>
                <a:lnTo>
                  <a:pt x="5220000" y="152218"/>
                </a:lnTo>
                <a:lnTo>
                  <a:pt x="4332702" y="152218"/>
                </a:lnTo>
                <a:lnTo>
                  <a:pt x="3407298" y="152218"/>
                </a:lnTo>
                <a:lnTo>
                  <a:pt x="2700000" y="152218"/>
                </a:lnTo>
                <a:lnTo>
                  <a:pt x="2520000" y="152218"/>
                </a:lnTo>
                <a:lnTo>
                  <a:pt x="1812702" y="152218"/>
                </a:lnTo>
                <a:lnTo>
                  <a:pt x="887298" y="152218"/>
                </a:lnTo>
                <a:lnTo>
                  <a:pt x="0" y="152218"/>
                </a:lnTo>
                <a:lnTo>
                  <a:pt x="0" y="145681"/>
                </a:lnTo>
                <a:cubicBezTo>
                  <a:pt x="0" y="65224"/>
                  <a:pt x="65224" y="0"/>
                  <a:pt x="145681" y="0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6311602" y="2369022"/>
            <a:ext cx="5220000" cy="152218"/>
          </a:xfrm>
          <a:custGeom>
            <a:avLst/>
            <a:gdLst>
              <a:gd name="connsiteX0" fmla="*/ 145681 w 5220000"/>
              <a:gd name="connsiteY0" fmla="*/ 0 h 152218"/>
              <a:gd name="connsiteX1" fmla="*/ 1032979 w 5220000"/>
              <a:gd name="connsiteY1" fmla="*/ 0 h 152218"/>
              <a:gd name="connsiteX2" fmla="*/ 1958383 w 5220000"/>
              <a:gd name="connsiteY2" fmla="*/ 0 h 152218"/>
              <a:gd name="connsiteX3" fmla="*/ 2374319 w 5220000"/>
              <a:gd name="connsiteY3" fmla="*/ 0 h 152218"/>
              <a:gd name="connsiteX4" fmla="*/ 2845681 w 5220000"/>
              <a:gd name="connsiteY4" fmla="*/ 0 h 152218"/>
              <a:gd name="connsiteX5" fmla="*/ 3261617 w 5220000"/>
              <a:gd name="connsiteY5" fmla="*/ 0 h 152218"/>
              <a:gd name="connsiteX6" fmla="*/ 4187021 w 5220000"/>
              <a:gd name="connsiteY6" fmla="*/ 0 h 152218"/>
              <a:gd name="connsiteX7" fmla="*/ 5074319 w 5220000"/>
              <a:gd name="connsiteY7" fmla="*/ 0 h 152218"/>
              <a:gd name="connsiteX8" fmla="*/ 5220000 w 5220000"/>
              <a:gd name="connsiteY8" fmla="*/ 145681 h 152218"/>
              <a:gd name="connsiteX9" fmla="*/ 5220000 w 5220000"/>
              <a:gd name="connsiteY9" fmla="*/ 152218 h 152218"/>
              <a:gd name="connsiteX10" fmla="*/ 4332702 w 5220000"/>
              <a:gd name="connsiteY10" fmla="*/ 152218 h 152218"/>
              <a:gd name="connsiteX11" fmla="*/ 3407298 w 5220000"/>
              <a:gd name="connsiteY11" fmla="*/ 152218 h 152218"/>
              <a:gd name="connsiteX12" fmla="*/ 2700000 w 5220000"/>
              <a:gd name="connsiteY12" fmla="*/ 152218 h 152218"/>
              <a:gd name="connsiteX13" fmla="*/ 2520000 w 5220000"/>
              <a:gd name="connsiteY13" fmla="*/ 152218 h 152218"/>
              <a:gd name="connsiteX14" fmla="*/ 1812702 w 5220000"/>
              <a:gd name="connsiteY14" fmla="*/ 152218 h 152218"/>
              <a:gd name="connsiteX15" fmla="*/ 887298 w 5220000"/>
              <a:gd name="connsiteY15" fmla="*/ 152218 h 152218"/>
              <a:gd name="connsiteX16" fmla="*/ 0 w 5220000"/>
              <a:gd name="connsiteY16" fmla="*/ 152218 h 152218"/>
              <a:gd name="connsiteX17" fmla="*/ 0 w 5220000"/>
              <a:gd name="connsiteY17" fmla="*/ 145681 h 152218"/>
              <a:gd name="connsiteX18" fmla="*/ 145681 w 5220000"/>
              <a:gd name="connsiteY18" fmla="*/ 0 h 152218"/>
            </a:gdLst>
            <a:ahLst/>
            <a:cxnLst/>
            <a:rect l="l" t="t" r="r" b="b"/>
            <a:pathLst>
              <a:path w="5220000" h="152218">
                <a:moveTo>
                  <a:pt x="145681" y="0"/>
                </a:moveTo>
                <a:lnTo>
                  <a:pt x="1032979" y="0"/>
                </a:lnTo>
                <a:lnTo>
                  <a:pt x="1958383" y="0"/>
                </a:lnTo>
                <a:lnTo>
                  <a:pt x="2374319" y="0"/>
                </a:lnTo>
                <a:lnTo>
                  <a:pt x="2845681" y="0"/>
                </a:lnTo>
                <a:lnTo>
                  <a:pt x="3261617" y="0"/>
                </a:lnTo>
                <a:lnTo>
                  <a:pt x="4187021" y="0"/>
                </a:lnTo>
                <a:lnTo>
                  <a:pt x="5074319" y="0"/>
                </a:lnTo>
                <a:cubicBezTo>
                  <a:pt x="5154776" y="0"/>
                  <a:pt x="5220000" y="65224"/>
                  <a:pt x="5220000" y="145681"/>
                </a:cubicBezTo>
                <a:lnTo>
                  <a:pt x="5220000" y="152218"/>
                </a:lnTo>
                <a:lnTo>
                  <a:pt x="4332702" y="152218"/>
                </a:lnTo>
                <a:lnTo>
                  <a:pt x="3407298" y="152218"/>
                </a:lnTo>
                <a:lnTo>
                  <a:pt x="2700000" y="152218"/>
                </a:lnTo>
                <a:lnTo>
                  <a:pt x="2520000" y="152218"/>
                </a:lnTo>
                <a:lnTo>
                  <a:pt x="1812702" y="152218"/>
                </a:lnTo>
                <a:lnTo>
                  <a:pt x="887298" y="152218"/>
                </a:lnTo>
                <a:lnTo>
                  <a:pt x="0" y="152218"/>
                </a:lnTo>
                <a:lnTo>
                  <a:pt x="0" y="145681"/>
                </a:lnTo>
                <a:cubicBezTo>
                  <a:pt x="0" y="65224"/>
                  <a:pt x="65224" y="0"/>
                  <a:pt x="145681" y="0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787215" y="45099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技能竞赛</a:t>
            </a:r>
            <a:endParaRPr kumimoji="1" lang="zh-CN" altLang="en-US"/>
          </a:p>
        </p:txBody>
      </p:sp>
      <p:grpSp>
        <p:nvGrpSpPr>
          <p:cNvPr id="17" name="组合 16"/>
          <p:cNvGrpSpPr/>
          <p:nvPr/>
        </p:nvGrpSpPr>
        <p:grpSpPr>
          <a:xfrm>
            <a:off x="149860" y="487680"/>
            <a:ext cx="510540" cy="419100"/>
            <a:chOff x="149860" y="487680"/>
            <a:chExt cx="510540" cy="419100"/>
          </a:xfrm>
        </p:grpSpPr>
        <p:sp>
          <p:nvSpPr>
            <p:cNvPr id="18" name="标题 1"/>
            <p:cNvSpPr txBox="1"/>
            <p:nvPr/>
          </p:nvSpPr>
          <p:spPr>
            <a:xfrm>
              <a:off x="149860" y="718185"/>
              <a:ext cx="510540" cy="18859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9" name="标题 1"/>
            <p:cNvSpPr txBox="1"/>
            <p:nvPr/>
          </p:nvSpPr>
          <p:spPr>
            <a:xfrm>
              <a:off x="149860" y="602933"/>
              <a:ext cx="510540" cy="18859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20" name="标题 1"/>
            <p:cNvSpPr txBox="1"/>
            <p:nvPr/>
          </p:nvSpPr>
          <p:spPr>
            <a:xfrm>
              <a:off x="149860" y="487680"/>
              <a:ext cx="510540" cy="18859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alphaModFix amt="100000"/>
          </a:blip>
          <a:srcRect t="4617" r="255" b="14685"/>
          <a:stretch>
            <a:fillRect/>
          </a:stretch>
        </p:blipFill>
        <p:spPr>
          <a:xfrm>
            <a:off x="7041770" y="786306"/>
            <a:ext cx="5152571" cy="5534308"/>
          </a:xfrm>
          <a:custGeom>
            <a:avLst/>
            <a:gdLst>
              <a:gd name="connsiteX0" fmla="*/ 2033308 w 5152571"/>
              <a:gd name="connsiteY0" fmla="*/ 0 h 5534308"/>
              <a:gd name="connsiteX1" fmla="*/ 5152571 w 5152571"/>
              <a:gd name="connsiteY1" fmla="*/ 0 h 5534308"/>
              <a:gd name="connsiteX2" fmla="*/ 5152571 w 5152571"/>
              <a:gd name="connsiteY2" fmla="*/ 3306723 h 5534308"/>
              <a:gd name="connsiteX3" fmla="*/ 5152571 w 5152571"/>
              <a:gd name="connsiteY3" fmla="*/ 3500999 h 5534308"/>
              <a:gd name="connsiteX4" fmla="*/ 5152571 w 5152571"/>
              <a:gd name="connsiteY4" fmla="*/ 5534308 h 5534308"/>
              <a:gd name="connsiteX5" fmla="*/ 1422400 w 5152571"/>
              <a:gd name="connsiteY5" fmla="*/ 5534308 h 5534308"/>
              <a:gd name="connsiteX6" fmla="*/ 1422400 w 5152571"/>
              <a:gd name="connsiteY6" fmla="*/ 5534307 h 5534308"/>
              <a:gd name="connsiteX7" fmla="*/ 0 w 5152571"/>
              <a:gd name="connsiteY7" fmla="*/ 5534307 h 5534308"/>
              <a:gd name="connsiteX8" fmla="*/ 0 w 5152571"/>
              <a:gd name="connsiteY8" fmla="*/ 2033308 h 5534308"/>
              <a:gd name="connsiteX9" fmla="*/ 2033308 w 5152571"/>
              <a:gd name="connsiteY9" fmla="*/ 0 h 5534308"/>
            </a:gdLst>
            <a:ahLst/>
            <a:cxnLst/>
            <a:rect l="l" t="t" r="r" b="b"/>
            <a:pathLst>
              <a:path w="5152571" h="5534308">
                <a:moveTo>
                  <a:pt x="2033308" y="0"/>
                </a:moveTo>
                <a:lnTo>
                  <a:pt x="5152571" y="0"/>
                </a:lnTo>
                <a:lnTo>
                  <a:pt x="5152571" y="3306723"/>
                </a:lnTo>
                <a:lnTo>
                  <a:pt x="5152571" y="3500999"/>
                </a:lnTo>
                <a:lnTo>
                  <a:pt x="5152571" y="5534308"/>
                </a:lnTo>
                <a:lnTo>
                  <a:pt x="1422400" y="5534308"/>
                </a:lnTo>
                <a:lnTo>
                  <a:pt x="1422400" y="5534307"/>
                </a:lnTo>
                <a:lnTo>
                  <a:pt x="0" y="5534307"/>
                </a:lnTo>
                <a:lnTo>
                  <a:pt x="0" y="2033308"/>
                </a:lnTo>
                <a:cubicBezTo>
                  <a:pt x="0" y="910343"/>
                  <a:pt x="910343" y="0"/>
                  <a:pt x="203330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75813 h 6858000"/>
              <a:gd name="connsiteX3" fmla="*/ 9093193 w 12192000"/>
              <a:gd name="connsiteY3" fmla="*/ 775813 h 6858000"/>
              <a:gd name="connsiteX4" fmla="*/ 7039430 w 12192000"/>
              <a:gd name="connsiteY4" fmla="*/ 2829576 h 6858000"/>
              <a:gd name="connsiteX5" fmla="*/ 7039430 w 12192000"/>
              <a:gd name="connsiteY5" fmla="*/ 3933371 h 6858000"/>
              <a:gd name="connsiteX6" fmla="*/ 7027256 w 12192000"/>
              <a:gd name="connsiteY6" fmla="*/ 3933371 h 6858000"/>
              <a:gd name="connsiteX7" fmla="*/ 7027256 w 12192000"/>
              <a:gd name="connsiteY7" fmla="*/ 6320614 h 6858000"/>
              <a:gd name="connsiteX8" fmla="*/ 12192000 w 12192000"/>
              <a:gd name="connsiteY8" fmla="*/ 6320614 h 6858000"/>
              <a:gd name="connsiteX9" fmla="*/ 12192000 w 12192000"/>
              <a:gd name="connsiteY9" fmla="*/ 6858000 h 6858000"/>
              <a:gd name="connsiteX10" fmla="*/ 0 w 12192000"/>
              <a:gd name="connsiteY10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75813"/>
                </a:lnTo>
                <a:lnTo>
                  <a:pt x="9093193" y="775813"/>
                </a:lnTo>
                <a:cubicBezTo>
                  <a:pt x="7958931" y="775813"/>
                  <a:pt x="7039430" y="1695314"/>
                  <a:pt x="7039430" y="2829576"/>
                </a:cubicBezTo>
                <a:lnTo>
                  <a:pt x="7039430" y="3933371"/>
                </a:lnTo>
                <a:lnTo>
                  <a:pt x="7027256" y="3933371"/>
                </a:lnTo>
                <a:lnTo>
                  <a:pt x="7027256" y="6320614"/>
                </a:lnTo>
                <a:lnTo>
                  <a:pt x="12192000" y="6320614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  <a:effectLst>
            <a:outerShdw blurRad="139700" dist="101600" dir="2700000" algn="tl" rotWithShape="0">
              <a:schemeClr val="accent1">
                <a:lumMod val="50000"/>
                <a:alpha val="6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293757" y="3801830"/>
            <a:ext cx="1491343" cy="1554544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9391650" y="358314"/>
            <a:ext cx="855964" cy="855985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flipV="1">
            <a:off x="-2341" y="-5273"/>
            <a:ext cx="4600122" cy="1200521"/>
          </a:xfrm>
          <a:custGeom>
            <a:avLst/>
            <a:gdLst>
              <a:gd name="connsiteX0" fmla="*/ 0 w 4600122"/>
              <a:gd name="connsiteY0" fmla="*/ 1200521 h 1200521"/>
              <a:gd name="connsiteX1" fmla="*/ 4600122 w 4600122"/>
              <a:gd name="connsiteY1" fmla="*/ 1200521 h 1200521"/>
              <a:gd name="connsiteX2" fmla="*/ 4600122 w 4600122"/>
              <a:gd name="connsiteY2" fmla="*/ 1065295 h 1200521"/>
              <a:gd name="connsiteX3" fmla="*/ 3610964 w 4600122"/>
              <a:gd name="connsiteY3" fmla="*/ 0 h 1200521"/>
              <a:gd name="connsiteX4" fmla="*/ 0 w 4600122"/>
              <a:gd name="connsiteY4" fmla="*/ 0 h 1200521"/>
            </a:gdLst>
            <a:ahLst/>
            <a:cxnLst/>
            <a:rect l="l" t="t" r="r" b="b"/>
            <a:pathLst>
              <a:path w="4600122" h="1200521">
                <a:moveTo>
                  <a:pt x="0" y="1200521"/>
                </a:moveTo>
                <a:lnTo>
                  <a:pt x="4600122" y="1200521"/>
                </a:lnTo>
                <a:lnTo>
                  <a:pt x="4600122" y="1065295"/>
                </a:lnTo>
                <a:cubicBezTo>
                  <a:pt x="4600122" y="476949"/>
                  <a:pt x="4157261" y="0"/>
                  <a:pt x="361096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  <a:alpha val="6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431383" y="4396854"/>
            <a:ext cx="5346819" cy="14845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70000">
                <a:schemeClr val="accent1"/>
              </a:gs>
            </a:gsLst>
            <a:lin ang="10800000" scaled="0"/>
          </a:gra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9874251" y="5464629"/>
            <a:ext cx="2625272" cy="855985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>
                  <a:alpha val="54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611446" y="4133850"/>
            <a:ext cx="876034" cy="831535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>
            <p:custDataLst>
              <p:tags r:id="rId2"/>
            </p:custDataLst>
          </p:nvPr>
        </p:nvSpPr>
        <p:spPr>
          <a:xfrm>
            <a:off x="576655" y="5084541"/>
            <a:ext cx="450198" cy="450198"/>
          </a:xfrm>
          <a:prstGeom prst="ellipse">
            <a:avLst/>
          </a:prstGeom>
          <a:solidFill>
            <a:schemeClr val="bg1"/>
          </a:solidFill>
          <a:ln w="12700" cap="sq">
            <a:noFill/>
            <a:miter/>
          </a:ln>
          <a:effectLst>
            <a:outerShdw blurRad="139700" sx="102000" sy="102000" algn="ctr" rotWithShape="0">
              <a:schemeClr val="accent1">
                <a:alpha val="21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>
            <p:custDataLst>
              <p:tags r:id="rId3"/>
            </p:custDataLst>
          </p:nvPr>
        </p:nvSpPr>
        <p:spPr>
          <a:xfrm>
            <a:off x="3396465" y="5084541"/>
            <a:ext cx="450198" cy="450198"/>
          </a:xfrm>
          <a:prstGeom prst="ellipse">
            <a:avLst/>
          </a:prstGeom>
          <a:solidFill>
            <a:schemeClr val="bg1"/>
          </a:solidFill>
          <a:ln w="12700" cap="sq">
            <a:noFill/>
            <a:miter/>
          </a:ln>
          <a:effectLst>
            <a:outerShdw blurRad="139700" sx="102000" sy="102000" algn="ctr" rotWithShape="0">
              <a:schemeClr val="accent1">
                <a:alpha val="21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>
            <p:custDataLst>
              <p:tags r:id="rId4"/>
            </p:custDataLst>
          </p:nvPr>
        </p:nvSpPr>
        <p:spPr>
          <a:xfrm>
            <a:off x="4710778" y="5188102"/>
            <a:ext cx="742969" cy="26191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17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2025.2</a:t>
            </a: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335544" y="2275739"/>
            <a:ext cx="5913535" cy="200990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50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谢谢大家</a:t>
            </a:r>
            <a:endParaRPr kumimoji="1"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alphaModFix amt="100000"/>
          </a:blip>
          <a:srcRect t="4617" r="255" b="14685"/>
          <a:stretch>
            <a:fillRect/>
          </a:stretch>
        </p:blipFill>
        <p:spPr>
          <a:xfrm>
            <a:off x="7041770" y="786306"/>
            <a:ext cx="5152571" cy="5534308"/>
          </a:xfrm>
          <a:custGeom>
            <a:avLst/>
            <a:gdLst>
              <a:gd name="connsiteX0" fmla="*/ 2033308 w 5152571"/>
              <a:gd name="connsiteY0" fmla="*/ 0 h 5534308"/>
              <a:gd name="connsiteX1" fmla="*/ 5152571 w 5152571"/>
              <a:gd name="connsiteY1" fmla="*/ 0 h 5534308"/>
              <a:gd name="connsiteX2" fmla="*/ 5152571 w 5152571"/>
              <a:gd name="connsiteY2" fmla="*/ 3306723 h 5534308"/>
              <a:gd name="connsiteX3" fmla="*/ 5152571 w 5152571"/>
              <a:gd name="connsiteY3" fmla="*/ 3500999 h 5534308"/>
              <a:gd name="connsiteX4" fmla="*/ 5152571 w 5152571"/>
              <a:gd name="connsiteY4" fmla="*/ 5534308 h 5534308"/>
              <a:gd name="connsiteX5" fmla="*/ 1422400 w 5152571"/>
              <a:gd name="connsiteY5" fmla="*/ 5534308 h 5534308"/>
              <a:gd name="connsiteX6" fmla="*/ 1422400 w 5152571"/>
              <a:gd name="connsiteY6" fmla="*/ 5534307 h 5534308"/>
              <a:gd name="connsiteX7" fmla="*/ 0 w 5152571"/>
              <a:gd name="connsiteY7" fmla="*/ 5534307 h 5534308"/>
              <a:gd name="connsiteX8" fmla="*/ 0 w 5152571"/>
              <a:gd name="connsiteY8" fmla="*/ 2033308 h 5534308"/>
              <a:gd name="connsiteX9" fmla="*/ 2033308 w 5152571"/>
              <a:gd name="connsiteY9" fmla="*/ 0 h 5534308"/>
            </a:gdLst>
            <a:ahLst/>
            <a:cxnLst/>
            <a:rect l="l" t="t" r="r" b="b"/>
            <a:pathLst>
              <a:path w="5152571" h="5534308">
                <a:moveTo>
                  <a:pt x="2033308" y="0"/>
                </a:moveTo>
                <a:lnTo>
                  <a:pt x="5152571" y="0"/>
                </a:lnTo>
                <a:lnTo>
                  <a:pt x="5152571" y="3306723"/>
                </a:lnTo>
                <a:lnTo>
                  <a:pt x="5152571" y="3500999"/>
                </a:lnTo>
                <a:lnTo>
                  <a:pt x="5152571" y="5534308"/>
                </a:lnTo>
                <a:lnTo>
                  <a:pt x="1422400" y="5534308"/>
                </a:lnTo>
                <a:lnTo>
                  <a:pt x="1422400" y="5534307"/>
                </a:lnTo>
                <a:lnTo>
                  <a:pt x="0" y="5534307"/>
                </a:lnTo>
                <a:lnTo>
                  <a:pt x="0" y="2033308"/>
                </a:lnTo>
                <a:cubicBezTo>
                  <a:pt x="0" y="910343"/>
                  <a:pt x="910343" y="0"/>
                  <a:pt x="203330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75813 h 6858000"/>
              <a:gd name="connsiteX3" fmla="*/ 9093193 w 12192000"/>
              <a:gd name="connsiteY3" fmla="*/ 775813 h 6858000"/>
              <a:gd name="connsiteX4" fmla="*/ 7039430 w 12192000"/>
              <a:gd name="connsiteY4" fmla="*/ 2829576 h 6858000"/>
              <a:gd name="connsiteX5" fmla="*/ 7039430 w 12192000"/>
              <a:gd name="connsiteY5" fmla="*/ 3933371 h 6858000"/>
              <a:gd name="connsiteX6" fmla="*/ 7027256 w 12192000"/>
              <a:gd name="connsiteY6" fmla="*/ 3933371 h 6858000"/>
              <a:gd name="connsiteX7" fmla="*/ 7027256 w 12192000"/>
              <a:gd name="connsiteY7" fmla="*/ 6320614 h 6858000"/>
              <a:gd name="connsiteX8" fmla="*/ 12192000 w 12192000"/>
              <a:gd name="connsiteY8" fmla="*/ 6320614 h 6858000"/>
              <a:gd name="connsiteX9" fmla="*/ 12192000 w 12192000"/>
              <a:gd name="connsiteY9" fmla="*/ 6858000 h 6858000"/>
              <a:gd name="connsiteX10" fmla="*/ 0 w 12192000"/>
              <a:gd name="connsiteY10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75813"/>
                </a:lnTo>
                <a:lnTo>
                  <a:pt x="9093193" y="775813"/>
                </a:lnTo>
                <a:cubicBezTo>
                  <a:pt x="7958931" y="775813"/>
                  <a:pt x="7039430" y="1695314"/>
                  <a:pt x="7039430" y="2829576"/>
                </a:cubicBezTo>
                <a:lnTo>
                  <a:pt x="7039430" y="3933371"/>
                </a:lnTo>
                <a:lnTo>
                  <a:pt x="7027256" y="3933371"/>
                </a:lnTo>
                <a:lnTo>
                  <a:pt x="7027256" y="6320614"/>
                </a:lnTo>
                <a:lnTo>
                  <a:pt x="12192000" y="6320614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  <a:effectLst>
            <a:outerShdw blurRad="139700" dist="101600" dir="2700000" algn="tl" rotWithShape="0">
              <a:schemeClr val="accent1">
                <a:lumMod val="50000"/>
                <a:alpha val="6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351326" y="2139706"/>
            <a:ext cx="1163775" cy="1213093"/>
          </a:xfrm>
          <a:prstGeom prst="round2DiagRect">
            <a:avLst>
              <a:gd name="adj1" fmla="val 36561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63755" y="2132676"/>
            <a:ext cx="3352065" cy="14465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r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PART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9391650" y="358314"/>
            <a:ext cx="855964" cy="855985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flipV="1">
            <a:off x="-2341" y="-5273"/>
            <a:ext cx="4600122" cy="1200521"/>
          </a:xfrm>
          <a:custGeom>
            <a:avLst/>
            <a:gdLst>
              <a:gd name="connsiteX0" fmla="*/ 0 w 4600122"/>
              <a:gd name="connsiteY0" fmla="*/ 1200521 h 1200521"/>
              <a:gd name="connsiteX1" fmla="*/ 4600122 w 4600122"/>
              <a:gd name="connsiteY1" fmla="*/ 1200521 h 1200521"/>
              <a:gd name="connsiteX2" fmla="*/ 4600122 w 4600122"/>
              <a:gd name="connsiteY2" fmla="*/ 1065295 h 1200521"/>
              <a:gd name="connsiteX3" fmla="*/ 3610964 w 4600122"/>
              <a:gd name="connsiteY3" fmla="*/ 0 h 1200521"/>
              <a:gd name="connsiteX4" fmla="*/ 0 w 4600122"/>
              <a:gd name="connsiteY4" fmla="*/ 0 h 1200521"/>
            </a:gdLst>
            <a:ahLst/>
            <a:cxnLst/>
            <a:rect l="l" t="t" r="r" b="b"/>
            <a:pathLst>
              <a:path w="4600122" h="1200521">
                <a:moveTo>
                  <a:pt x="0" y="1200521"/>
                </a:moveTo>
                <a:lnTo>
                  <a:pt x="4600122" y="1200521"/>
                </a:lnTo>
                <a:lnTo>
                  <a:pt x="4600122" y="1065295"/>
                </a:lnTo>
                <a:cubicBezTo>
                  <a:pt x="4600122" y="476949"/>
                  <a:pt x="4157261" y="0"/>
                  <a:pt x="361096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  <a:alpha val="6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93267" y="5455200"/>
            <a:ext cx="5346819" cy="2000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70000">
                <a:schemeClr val="accent1"/>
              </a:gs>
            </a:gsLst>
            <a:lin ang="10800000" scaled="0"/>
          </a:gra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93955" y="3398780"/>
            <a:ext cx="5752746" cy="19331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一、盈利能力基础指标解析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9874251" y="5464629"/>
            <a:ext cx="2625272" cy="855985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>
                  <a:alpha val="54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581326" y="2374482"/>
            <a:ext cx="735126" cy="697785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034081" y="627875"/>
            <a:ext cx="1951763" cy="29578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01</a:t>
            </a:r>
            <a:endParaRPr kumimoji="1"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660399" y="1692573"/>
            <a:ext cx="3529009" cy="3856172"/>
          </a:xfrm>
          <a:prstGeom prst="roundRect">
            <a:avLst>
              <a:gd name="adj" fmla="val 4354"/>
            </a:avLst>
          </a:prstGeom>
          <a:solidFill>
            <a:schemeClr val="bg1"/>
          </a:solidFill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861794" y="1977042"/>
            <a:ext cx="3126218" cy="344701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毛利率 =（营业收入 - 营业成本）/ 营业收入 ×100%，反映产品竞争力。例如，某企业毛利率为30%，表明其产品在市场中具有一定的竞争力，但仍有提升空间。
行业对比：不同行业毛利率差异显著，如白酒行业毛利率普遍在80%以上，而超市行业仅为20%- 25%。
企业应用：企业可通过优化成本结构、提高产品附加值等方式提升毛利率，增强盈利能力。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830718" y="1690246"/>
            <a:ext cx="3188370" cy="276999"/>
          </a:xfrm>
          <a:prstGeom prst="round2SameRect">
            <a:avLst>
              <a:gd name="adj1" fmla="val 0"/>
              <a:gd name="adj2" fmla="val 50000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841880" y="1690246"/>
            <a:ext cx="3166047" cy="28679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毛利率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4325145" y="1692573"/>
            <a:ext cx="3529009" cy="3856172"/>
          </a:xfrm>
          <a:prstGeom prst="roundRect">
            <a:avLst>
              <a:gd name="adj" fmla="val 4354"/>
            </a:avLst>
          </a:prstGeom>
          <a:solidFill>
            <a:schemeClr val="bg1"/>
          </a:solidFill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4526540" y="1977042"/>
            <a:ext cx="3126218" cy="344701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净利率 = 净利润 / 营业收入 ×100%，体现综合盈利能力。例如，某企业净利率为10%，表明其在扣除所有费用后，每100元营业收入可获得10元净利润。
净利润口径：净利润取“归属母公司净利润”还是“扣非净利润”会影响指标结果。例如，扣非净利润更能反映企业核心业务的盈利能力。
企业应用：企业需关注净利润的稳定性和可持续性，通过控制成本、优化费用结构等方式提升净利率。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4495464" y="1690246"/>
            <a:ext cx="3188370" cy="276999"/>
          </a:xfrm>
          <a:prstGeom prst="round2SameRect">
            <a:avLst>
              <a:gd name="adj1" fmla="val 0"/>
              <a:gd name="adj2" fmla="val 50000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4506626" y="1690246"/>
            <a:ext cx="3166047" cy="28679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净利率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7989891" y="1692573"/>
            <a:ext cx="3529009" cy="3856172"/>
          </a:xfrm>
          <a:prstGeom prst="roundRect">
            <a:avLst>
              <a:gd name="adj" fmla="val 4354"/>
            </a:avLst>
          </a:prstGeom>
          <a:solidFill>
            <a:schemeClr val="bg1"/>
          </a:solidFill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8171372" y="1977041"/>
            <a:ext cx="3166047" cy="344701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ROE = 净利润 / 平均净资产 ×100%，是巴菲特最关注的指标。例如，某企业ROE为15%，表明其净资产收益率较高，具有较强的盈利能力。
行业对比：不同行业ROE差异较大，如互联网企业ROE较高，而传统制造业相对较低。
企业应用：企业可通过提高净利润、优化资产结构等方式提升ROE，增强股东回报。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8160210" y="1690246"/>
            <a:ext cx="3188370" cy="276999"/>
          </a:xfrm>
          <a:prstGeom prst="round2SameRect">
            <a:avLst>
              <a:gd name="adj1" fmla="val 0"/>
              <a:gd name="adj2" fmla="val 50000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8171372" y="1690246"/>
            <a:ext cx="3166047" cy="28679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ROE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787215" y="45099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核心指标矩阵</a:t>
            </a:r>
            <a:endParaRPr kumimoji="1"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149860" y="487680"/>
            <a:ext cx="510540" cy="419100"/>
            <a:chOff x="149860" y="487680"/>
            <a:chExt cx="510540" cy="419100"/>
          </a:xfrm>
        </p:grpSpPr>
        <p:sp>
          <p:nvSpPr>
            <p:cNvPr id="17" name="标题 1"/>
            <p:cNvSpPr txBox="1"/>
            <p:nvPr/>
          </p:nvSpPr>
          <p:spPr>
            <a:xfrm>
              <a:off x="149860" y="718185"/>
              <a:ext cx="510540" cy="18859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8" name="标题 1"/>
            <p:cNvSpPr txBox="1"/>
            <p:nvPr/>
          </p:nvSpPr>
          <p:spPr>
            <a:xfrm>
              <a:off x="149860" y="602933"/>
              <a:ext cx="510540" cy="18859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9" name="标题 1"/>
            <p:cNvSpPr txBox="1"/>
            <p:nvPr/>
          </p:nvSpPr>
          <p:spPr>
            <a:xfrm>
              <a:off x="149860" y="487680"/>
              <a:ext cx="510540" cy="18859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 rot="4848501" flipH="1">
            <a:off x="232514" y="3702833"/>
            <a:ext cx="3202425" cy="3113670"/>
          </a:xfrm>
          <a:custGeom>
            <a:avLst/>
            <a:gdLst/>
            <a:ahLst/>
            <a:cxnLst/>
            <a:rect l="0" t="0" r="0" b="0"/>
            <a:pathLst>
              <a:path w="5649796" h="5493213">
                <a:moveTo>
                  <a:pt x="2893873" y="2727"/>
                </a:moveTo>
                <a:cubicBezTo>
                  <a:pt x="2014456" y="111853"/>
                  <a:pt x="1103179" y="540557"/>
                  <a:pt x="501243" y="1128323"/>
                </a:cubicBezTo>
                <a:cubicBezTo>
                  <a:pt x="348365" y="1277603"/>
                  <a:pt x="231618" y="1420873"/>
                  <a:pt x="170957" y="1533644"/>
                </a:cubicBezTo>
                <a:cubicBezTo>
                  <a:pt x="141964" y="1587544"/>
                  <a:pt x="99347" y="1664696"/>
                  <a:pt x="76254" y="1705094"/>
                </a:cubicBezTo>
                <a:cubicBezTo>
                  <a:pt x="26585" y="1791980"/>
                  <a:pt x="1821" y="1912468"/>
                  <a:pt x="714" y="2072641"/>
                </a:cubicBezTo>
                <a:cubicBezTo>
                  <a:pt x="0" y="2175895"/>
                  <a:pt x="3341" y="2191488"/>
                  <a:pt x="42180" y="2266173"/>
                </a:cubicBezTo>
                <a:cubicBezTo>
                  <a:pt x="104394" y="2385806"/>
                  <a:pt x="208976" y="2482428"/>
                  <a:pt x="344125" y="2545138"/>
                </a:cubicBezTo>
                <a:cubicBezTo>
                  <a:pt x="503622" y="2619145"/>
                  <a:pt x="690123" y="2670490"/>
                  <a:pt x="858052" y="2686624"/>
                </a:cubicBezTo>
                <a:cubicBezTo>
                  <a:pt x="1163919" y="2716011"/>
                  <a:pt x="1392354" y="2847686"/>
                  <a:pt x="1581085" y="3103396"/>
                </a:cubicBezTo>
                <a:cubicBezTo>
                  <a:pt x="1759179" y="3344694"/>
                  <a:pt x="1819176" y="3467915"/>
                  <a:pt x="2083079" y="4134393"/>
                </a:cubicBezTo>
                <a:cubicBezTo>
                  <a:pt x="2170203" y="4354421"/>
                  <a:pt x="2280480" y="4614453"/>
                  <a:pt x="2328141" y="4712243"/>
                </a:cubicBezTo>
                <a:cubicBezTo>
                  <a:pt x="2529878" y="5126170"/>
                  <a:pt x="2744221" y="5354875"/>
                  <a:pt x="3024704" y="5455477"/>
                </a:cubicBezTo>
                <a:cubicBezTo>
                  <a:pt x="3128826" y="5492824"/>
                  <a:pt x="3132608" y="5493212"/>
                  <a:pt x="3329504" y="5486744"/>
                </a:cubicBezTo>
                <a:cubicBezTo>
                  <a:pt x="3629021" y="5476905"/>
                  <a:pt x="3833895" y="5426395"/>
                  <a:pt x="4100373" y="5296691"/>
                </a:cubicBezTo>
                <a:cubicBezTo>
                  <a:pt x="4531529" y="5086833"/>
                  <a:pt x="4999455" y="4649642"/>
                  <a:pt x="5196837" y="4272247"/>
                </a:cubicBezTo>
                <a:cubicBezTo>
                  <a:pt x="5231012" y="4206905"/>
                  <a:pt x="5288222" y="4106244"/>
                  <a:pt x="5323970" y="4048555"/>
                </a:cubicBezTo>
                <a:cubicBezTo>
                  <a:pt x="5359719" y="3990867"/>
                  <a:pt x="5408443" y="3887997"/>
                  <a:pt x="5432245" y="3819955"/>
                </a:cubicBezTo>
                <a:cubicBezTo>
                  <a:pt x="5456048" y="3751913"/>
                  <a:pt x="5501698" y="3627008"/>
                  <a:pt x="5533689" y="3542389"/>
                </a:cubicBezTo>
                <a:cubicBezTo>
                  <a:pt x="5626372" y="3297235"/>
                  <a:pt x="5648576" y="3132784"/>
                  <a:pt x="5649237" y="2686593"/>
                </a:cubicBezTo>
                <a:cubicBezTo>
                  <a:pt x="5649795" y="2310090"/>
                  <a:pt x="5648387" y="2296090"/>
                  <a:pt x="5584746" y="2045243"/>
                </a:cubicBezTo>
                <a:cubicBezTo>
                  <a:pt x="5459694" y="1552338"/>
                  <a:pt x="5192801" y="1084804"/>
                  <a:pt x="4825019" y="714380"/>
                </a:cubicBezTo>
                <a:cubicBezTo>
                  <a:pt x="4598482" y="486217"/>
                  <a:pt x="4398324" y="341501"/>
                  <a:pt x="4111035" y="198165"/>
                </a:cubicBezTo>
                <a:cubicBezTo>
                  <a:pt x="3833688" y="59789"/>
                  <a:pt x="3597551" y="8993"/>
                  <a:pt x="3201203" y="2446"/>
                </a:cubicBezTo>
                <a:cubicBezTo>
                  <a:pt x="3053127" y="0"/>
                  <a:pt x="2914828" y="126"/>
                  <a:pt x="2893873" y="2727"/>
                </a:cubicBezTo>
                <a:close/>
              </a:path>
            </a:pathLst>
          </a:custGeom>
          <a:solidFill>
            <a:schemeClr val="accent1">
              <a:alpha val="1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5056108" y="1580094"/>
            <a:ext cx="315934" cy="315933"/>
          </a:xfrm>
          <a:prstGeom prst="rtTriangle">
            <a:avLst/>
          </a:prstGeom>
          <a:solidFill>
            <a:schemeClr val="accent1">
              <a:lumMod val="7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rot="16200000" flipH="1">
            <a:off x="1363423" y="2204086"/>
            <a:ext cx="320913" cy="320913"/>
          </a:xfrm>
          <a:prstGeom prst="rtTriangle">
            <a:avLst/>
          </a:prstGeom>
          <a:solidFill>
            <a:schemeClr val="accent1">
              <a:lumMod val="7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rot="5400000">
            <a:off x="1894137" y="1376935"/>
            <a:ext cx="3565303" cy="4334030"/>
          </a:xfrm>
          <a:prstGeom prst="round2SameRect">
            <a:avLst>
              <a:gd name="adj1" fmla="val 7846"/>
              <a:gd name="adj2" fmla="val 0"/>
            </a:avLst>
          </a:prstGeom>
          <a:solidFill>
            <a:srgbClr val="FFFFFF">
              <a:alpha val="100000"/>
            </a:srgbClr>
          </a:solidFill>
          <a:ln w="12700" cap="sq">
            <a:noFill/>
            <a:miter/>
          </a:ln>
          <a:effectLst>
            <a:outerShdw blurRad="63500" sx="102000" sy="102000" algn="ctr" rotWithShape="0">
              <a:schemeClr val="bg1">
                <a:lumMod val="50000"/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flipV="1">
            <a:off x="1363423" y="1580091"/>
            <a:ext cx="3694143" cy="629504"/>
          </a:xfrm>
          <a:prstGeom prst="round1Rect">
            <a:avLst>
              <a:gd name="adj" fmla="val 50000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1833727" y="2524999"/>
            <a:ext cx="3694143" cy="266239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成本费用利润率 = 利润总额 / 成本费用总额，反映企业成本费用的利用效果。例如，某企业成本费用利润率为30%，表明其成本费用控制较好，盈利能力较强。
行业对比：不同行业成本费用利润率差异显著，如金融行业较高，而制造业相对较低。
企业应用：企业可通过优化成本结构、提高运营效率等方式提升成本费用利润率。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1802755" y="1598332"/>
            <a:ext cx="3070507" cy="57911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9525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成本费用利润率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10028182" y="1580094"/>
            <a:ext cx="315934" cy="315933"/>
          </a:xfrm>
          <a:prstGeom prst="rtTriangle">
            <a:avLst/>
          </a:prstGeom>
          <a:solidFill>
            <a:schemeClr val="accent2">
              <a:lumMod val="7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 rot="16200000" flipH="1">
            <a:off x="6335496" y="2204086"/>
            <a:ext cx="320913" cy="320913"/>
          </a:xfrm>
          <a:prstGeom prst="rtTriangle">
            <a:avLst/>
          </a:prstGeom>
          <a:solidFill>
            <a:schemeClr val="accent2">
              <a:lumMod val="7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 rot="5400000">
            <a:off x="6866211" y="1376935"/>
            <a:ext cx="3565303" cy="4334031"/>
          </a:xfrm>
          <a:prstGeom prst="round2SameRect">
            <a:avLst>
              <a:gd name="adj1" fmla="val 7846"/>
              <a:gd name="adj2" fmla="val 0"/>
            </a:avLst>
          </a:prstGeom>
          <a:solidFill>
            <a:srgbClr val="FFFFFF">
              <a:alpha val="100000"/>
            </a:srgbClr>
          </a:solidFill>
          <a:ln w="12700" cap="sq">
            <a:noFill/>
            <a:miter/>
          </a:ln>
          <a:effectLst>
            <a:outerShdw blurRad="63500" sx="102000" sy="102000" algn="ctr" rotWithShape="0">
              <a:schemeClr val="bg1">
                <a:lumMod val="50000"/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 flipV="1">
            <a:off x="6335497" y="1580091"/>
            <a:ext cx="3694143" cy="629504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6805801" y="2524999"/>
            <a:ext cx="3694143" cy="266239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每股收益（EPS） = 净利润 / 普通股股数，反映每股股票的盈利能力。例如，某企业EPS为2元，表明每股股票可获得2元的净利润。
投资者关注：EPS是投资者关注的重要指标，直接影响股票价格。
企业应用：企业可通过提升净利润、优化股本结构等方式提升EPS，增强股东回报。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6774829" y="1598332"/>
            <a:ext cx="3070507" cy="57911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9525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每股收益（EPS）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 rot="21048501" flipH="1">
            <a:off x="10694444" y="3270532"/>
            <a:ext cx="1204713" cy="1171324"/>
          </a:xfrm>
          <a:custGeom>
            <a:avLst/>
            <a:gdLst/>
            <a:ahLst/>
            <a:cxnLst/>
            <a:rect l="0" t="0" r="0" b="0"/>
            <a:pathLst>
              <a:path w="5649796" h="5493213">
                <a:moveTo>
                  <a:pt x="2893873" y="2727"/>
                </a:moveTo>
                <a:cubicBezTo>
                  <a:pt x="2014456" y="111853"/>
                  <a:pt x="1103179" y="540557"/>
                  <a:pt x="501243" y="1128323"/>
                </a:cubicBezTo>
                <a:cubicBezTo>
                  <a:pt x="348365" y="1277603"/>
                  <a:pt x="231618" y="1420873"/>
                  <a:pt x="170957" y="1533644"/>
                </a:cubicBezTo>
                <a:cubicBezTo>
                  <a:pt x="141964" y="1587544"/>
                  <a:pt x="99347" y="1664696"/>
                  <a:pt x="76254" y="1705094"/>
                </a:cubicBezTo>
                <a:cubicBezTo>
                  <a:pt x="26585" y="1791980"/>
                  <a:pt x="1821" y="1912468"/>
                  <a:pt x="714" y="2072641"/>
                </a:cubicBezTo>
                <a:cubicBezTo>
                  <a:pt x="0" y="2175895"/>
                  <a:pt x="3341" y="2191488"/>
                  <a:pt x="42180" y="2266173"/>
                </a:cubicBezTo>
                <a:cubicBezTo>
                  <a:pt x="104394" y="2385806"/>
                  <a:pt x="208976" y="2482428"/>
                  <a:pt x="344125" y="2545138"/>
                </a:cubicBezTo>
                <a:cubicBezTo>
                  <a:pt x="503622" y="2619145"/>
                  <a:pt x="690123" y="2670490"/>
                  <a:pt x="858052" y="2686624"/>
                </a:cubicBezTo>
                <a:cubicBezTo>
                  <a:pt x="1163919" y="2716011"/>
                  <a:pt x="1392354" y="2847686"/>
                  <a:pt x="1581085" y="3103396"/>
                </a:cubicBezTo>
                <a:cubicBezTo>
                  <a:pt x="1759179" y="3344694"/>
                  <a:pt x="1819176" y="3467915"/>
                  <a:pt x="2083079" y="4134393"/>
                </a:cubicBezTo>
                <a:cubicBezTo>
                  <a:pt x="2170203" y="4354421"/>
                  <a:pt x="2280480" y="4614453"/>
                  <a:pt x="2328141" y="4712243"/>
                </a:cubicBezTo>
                <a:cubicBezTo>
                  <a:pt x="2529878" y="5126170"/>
                  <a:pt x="2744221" y="5354875"/>
                  <a:pt x="3024704" y="5455477"/>
                </a:cubicBezTo>
                <a:cubicBezTo>
                  <a:pt x="3128826" y="5492824"/>
                  <a:pt x="3132608" y="5493212"/>
                  <a:pt x="3329504" y="5486744"/>
                </a:cubicBezTo>
                <a:cubicBezTo>
                  <a:pt x="3629021" y="5476905"/>
                  <a:pt x="3833895" y="5426395"/>
                  <a:pt x="4100373" y="5296691"/>
                </a:cubicBezTo>
                <a:cubicBezTo>
                  <a:pt x="4531529" y="5086833"/>
                  <a:pt x="4999455" y="4649642"/>
                  <a:pt x="5196837" y="4272247"/>
                </a:cubicBezTo>
                <a:cubicBezTo>
                  <a:pt x="5231012" y="4206905"/>
                  <a:pt x="5288222" y="4106244"/>
                  <a:pt x="5323970" y="4048555"/>
                </a:cubicBezTo>
                <a:cubicBezTo>
                  <a:pt x="5359719" y="3990867"/>
                  <a:pt x="5408443" y="3887997"/>
                  <a:pt x="5432245" y="3819955"/>
                </a:cubicBezTo>
                <a:cubicBezTo>
                  <a:pt x="5456048" y="3751913"/>
                  <a:pt x="5501698" y="3627008"/>
                  <a:pt x="5533689" y="3542389"/>
                </a:cubicBezTo>
                <a:cubicBezTo>
                  <a:pt x="5626372" y="3297235"/>
                  <a:pt x="5648576" y="3132784"/>
                  <a:pt x="5649237" y="2686593"/>
                </a:cubicBezTo>
                <a:cubicBezTo>
                  <a:pt x="5649795" y="2310090"/>
                  <a:pt x="5648387" y="2296090"/>
                  <a:pt x="5584746" y="2045243"/>
                </a:cubicBezTo>
                <a:cubicBezTo>
                  <a:pt x="5459694" y="1552338"/>
                  <a:pt x="5192801" y="1084804"/>
                  <a:pt x="4825019" y="714380"/>
                </a:cubicBezTo>
                <a:cubicBezTo>
                  <a:pt x="4598482" y="486217"/>
                  <a:pt x="4398324" y="341501"/>
                  <a:pt x="4111035" y="198165"/>
                </a:cubicBezTo>
                <a:cubicBezTo>
                  <a:pt x="3833688" y="59789"/>
                  <a:pt x="3597551" y="8993"/>
                  <a:pt x="3201203" y="2446"/>
                </a:cubicBezTo>
                <a:cubicBezTo>
                  <a:pt x="3053127" y="0"/>
                  <a:pt x="2914828" y="126"/>
                  <a:pt x="2893873" y="2727"/>
                </a:cubicBezTo>
                <a:close/>
              </a:path>
            </a:pathLst>
          </a:custGeom>
          <a:solidFill>
            <a:schemeClr val="accent2">
              <a:alpha val="2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787215" y="45099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辅助指标</a:t>
            </a:r>
            <a:endParaRPr kumimoji="1"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149860" y="487680"/>
            <a:ext cx="510540" cy="419100"/>
            <a:chOff x="149860" y="487680"/>
            <a:chExt cx="510540" cy="419100"/>
          </a:xfrm>
        </p:grpSpPr>
        <p:sp>
          <p:nvSpPr>
            <p:cNvPr id="19" name="标题 1"/>
            <p:cNvSpPr txBox="1"/>
            <p:nvPr/>
          </p:nvSpPr>
          <p:spPr>
            <a:xfrm>
              <a:off x="149860" y="718185"/>
              <a:ext cx="510540" cy="18859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20" name="标题 1"/>
            <p:cNvSpPr txBox="1"/>
            <p:nvPr/>
          </p:nvSpPr>
          <p:spPr>
            <a:xfrm>
              <a:off x="149860" y="602933"/>
              <a:ext cx="510540" cy="18859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21" name="标题 1"/>
            <p:cNvSpPr txBox="1"/>
            <p:nvPr/>
          </p:nvSpPr>
          <p:spPr>
            <a:xfrm>
              <a:off x="149860" y="487680"/>
              <a:ext cx="510540" cy="18859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alphaModFix amt="100000"/>
          </a:blip>
          <a:srcRect t="4617" r="255" b="14685"/>
          <a:stretch>
            <a:fillRect/>
          </a:stretch>
        </p:blipFill>
        <p:spPr>
          <a:xfrm>
            <a:off x="7041770" y="786306"/>
            <a:ext cx="5152571" cy="5534308"/>
          </a:xfrm>
          <a:custGeom>
            <a:avLst/>
            <a:gdLst>
              <a:gd name="connsiteX0" fmla="*/ 2033308 w 5152571"/>
              <a:gd name="connsiteY0" fmla="*/ 0 h 5534308"/>
              <a:gd name="connsiteX1" fmla="*/ 5152571 w 5152571"/>
              <a:gd name="connsiteY1" fmla="*/ 0 h 5534308"/>
              <a:gd name="connsiteX2" fmla="*/ 5152571 w 5152571"/>
              <a:gd name="connsiteY2" fmla="*/ 3306723 h 5534308"/>
              <a:gd name="connsiteX3" fmla="*/ 5152571 w 5152571"/>
              <a:gd name="connsiteY3" fmla="*/ 3500999 h 5534308"/>
              <a:gd name="connsiteX4" fmla="*/ 5152571 w 5152571"/>
              <a:gd name="connsiteY4" fmla="*/ 5534308 h 5534308"/>
              <a:gd name="connsiteX5" fmla="*/ 1422400 w 5152571"/>
              <a:gd name="connsiteY5" fmla="*/ 5534308 h 5534308"/>
              <a:gd name="connsiteX6" fmla="*/ 1422400 w 5152571"/>
              <a:gd name="connsiteY6" fmla="*/ 5534307 h 5534308"/>
              <a:gd name="connsiteX7" fmla="*/ 0 w 5152571"/>
              <a:gd name="connsiteY7" fmla="*/ 5534307 h 5534308"/>
              <a:gd name="connsiteX8" fmla="*/ 0 w 5152571"/>
              <a:gd name="connsiteY8" fmla="*/ 2033308 h 5534308"/>
              <a:gd name="connsiteX9" fmla="*/ 2033308 w 5152571"/>
              <a:gd name="connsiteY9" fmla="*/ 0 h 5534308"/>
            </a:gdLst>
            <a:ahLst/>
            <a:cxnLst/>
            <a:rect l="l" t="t" r="r" b="b"/>
            <a:pathLst>
              <a:path w="5152571" h="5534308">
                <a:moveTo>
                  <a:pt x="2033308" y="0"/>
                </a:moveTo>
                <a:lnTo>
                  <a:pt x="5152571" y="0"/>
                </a:lnTo>
                <a:lnTo>
                  <a:pt x="5152571" y="3306723"/>
                </a:lnTo>
                <a:lnTo>
                  <a:pt x="5152571" y="3500999"/>
                </a:lnTo>
                <a:lnTo>
                  <a:pt x="5152571" y="5534308"/>
                </a:lnTo>
                <a:lnTo>
                  <a:pt x="1422400" y="5534308"/>
                </a:lnTo>
                <a:lnTo>
                  <a:pt x="1422400" y="5534307"/>
                </a:lnTo>
                <a:lnTo>
                  <a:pt x="0" y="5534307"/>
                </a:lnTo>
                <a:lnTo>
                  <a:pt x="0" y="2033308"/>
                </a:lnTo>
                <a:cubicBezTo>
                  <a:pt x="0" y="910343"/>
                  <a:pt x="910343" y="0"/>
                  <a:pt x="203330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75813 h 6858000"/>
              <a:gd name="connsiteX3" fmla="*/ 9093193 w 12192000"/>
              <a:gd name="connsiteY3" fmla="*/ 775813 h 6858000"/>
              <a:gd name="connsiteX4" fmla="*/ 7039430 w 12192000"/>
              <a:gd name="connsiteY4" fmla="*/ 2829576 h 6858000"/>
              <a:gd name="connsiteX5" fmla="*/ 7039430 w 12192000"/>
              <a:gd name="connsiteY5" fmla="*/ 3933371 h 6858000"/>
              <a:gd name="connsiteX6" fmla="*/ 7027256 w 12192000"/>
              <a:gd name="connsiteY6" fmla="*/ 3933371 h 6858000"/>
              <a:gd name="connsiteX7" fmla="*/ 7027256 w 12192000"/>
              <a:gd name="connsiteY7" fmla="*/ 6320614 h 6858000"/>
              <a:gd name="connsiteX8" fmla="*/ 12192000 w 12192000"/>
              <a:gd name="connsiteY8" fmla="*/ 6320614 h 6858000"/>
              <a:gd name="connsiteX9" fmla="*/ 12192000 w 12192000"/>
              <a:gd name="connsiteY9" fmla="*/ 6858000 h 6858000"/>
              <a:gd name="connsiteX10" fmla="*/ 0 w 12192000"/>
              <a:gd name="connsiteY10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75813"/>
                </a:lnTo>
                <a:lnTo>
                  <a:pt x="9093193" y="775813"/>
                </a:lnTo>
                <a:cubicBezTo>
                  <a:pt x="7958931" y="775813"/>
                  <a:pt x="7039430" y="1695314"/>
                  <a:pt x="7039430" y="2829576"/>
                </a:cubicBezTo>
                <a:lnTo>
                  <a:pt x="7039430" y="3933371"/>
                </a:lnTo>
                <a:lnTo>
                  <a:pt x="7027256" y="3933371"/>
                </a:lnTo>
                <a:lnTo>
                  <a:pt x="7027256" y="6320614"/>
                </a:lnTo>
                <a:lnTo>
                  <a:pt x="12192000" y="6320614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  <a:effectLst>
            <a:outerShdw blurRad="139700" dist="101600" dir="2700000" algn="tl" rotWithShape="0">
              <a:schemeClr val="accent1">
                <a:lumMod val="50000"/>
                <a:alpha val="6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351326" y="2139706"/>
            <a:ext cx="1163775" cy="1213093"/>
          </a:xfrm>
          <a:prstGeom prst="round2DiagRect">
            <a:avLst>
              <a:gd name="adj1" fmla="val 36561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63755" y="2132676"/>
            <a:ext cx="3352065" cy="14465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r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PART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9391650" y="358314"/>
            <a:ext cx="855964" cy="855985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flipV="1">
            <a:off x="-2341" y="-5273"/>
            <a:ext cx="4600122" cy="1200521"/>
          </a:xfrm>
          <a:custGeom>
            <a:avLst/>
            <a:gdLst>
              <a:gd name="connsiteX0" fmla="*/ 0 w 4600122"/>
              <a:gd name="connsiteY0" fmla="*/ 1200521 h 1200521"/>
              <a:gd name="connsiteX1" fmla="*/ 4600122 w 4600122"/>
              <a:gd name="connsiteY1" fmla="*/ 1200521 h 1200521"/>
              <a:gd name="connsiteX2" fmla="*/ 4600122 w 4600122"/>
              <a:gd name="connsiteY2" fmla="*/ 1065295 h 1200521"/>
              <a:gd name="connsiteX3" fmla="*/ 3610964 w 4600122"/>
              <a:gd name="connsiteY3" fmla="*/ 0 h 1200521"/>
              <a:gd name="connsiteX4" fmla="*/ 0 w 4600122"/>
              <a:gd name="connsiteY4" fmla="*/ 0 h 1200521"/>
            </a:gdLst>
            <a:ahLst/>
            <a:cxnLst/>
            <a:rect l="l" t="t" r="r" b="b"/>
            <a:pathLst>
              <a:path w="4600122" h="1200521">
                <a:moveTo>
                  <a:pt x="0" y="1200521"/>
                </a:moveTo>
                <a:lnTo>
                  <a:pt x="4600122" y="1200521"/>
                </a:lnTo>
                <a:lnTo>
                  <a:pt x="4600122" y="1065295"/>
                </a:lnTo>
                <a:cubicBezTo>
                  <a:pt x="4600122" y="476949"/>
                  <a:pt x="4157261" y="0"/>
                  <a:pt x="361096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  <a:alpha val="6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93267" y="5455200"/>
            <a:ext cx="5346819" cy="2000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70000">
                <a:schemeClr val="accent1"/>
              </a:gs>
            </a:gsLst>
            <a:lin ang="10800000" scaled="0"/>
          </a:gra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93955" y="3398780"/>
            <a:ext cx="5752746" cy="19331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二、利润质量深度诊断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9874251" y="5464629"/>
            <a:ext cx="2625272" cy="855985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>
                  <a:alpha val="54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581326" y="2374482"/>
            <a:ext cx="735126" cy="697785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034081" y="627875"/>
            <a:ext cx="1951763" cy="29578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02</a:t>
            </a:r>
            <a:endParaRPr kumimoji="1"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 flipH="1">
            <a:off x="3973974" y="2077761"/>
            <a:ext cx="2254737" cy="22547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0075" y="63005"/>
                </a:moveTo>
                <a:cubicBezTo>
                  <a:pt x="120000" y="59659"/>
                  <a:pt x="120000" y="59659"/>
                  <a:pt x="120000" y="59659"/>
                </a:cubicBezTo>
                <a:cubicBezTo>
                  <a:pt x="119489" y="52003"/>
                  <a:pt x="119489" y="52003"/>
                  <a:pt x="119489" y="52003"/>
                </a:cubicBezTo>
                <a:cubicBezTo>
                  <a:pt x="109168" y="50075"/>
                  <a:pt x="109168" y="50075"/>
                  <a:pt x="109168" y="50075"/>
                </a:cubicBezTo>
                <a:cubicBezTo>
                  <a:pt x="108771" y="48034"/>
                  <a:pt x="108204" y="45935"/>
                  <a:pt x="107523" y="43894"/>
                </a:cubicBezTo>
                <a:cubicBezTo>
                  <a:pt x="115576" y="36975"/>
                  <a:pt x="115576" y="36975"/>
                  <a:pt x="115576" y="36975"/>
                </a:cubicBezTo>
                <a:cubicBezTo>
                  <a:pt x="112230" y="30170"/>
                  <a:pt x="112230" y="30170"/>
                  <a:pt x="112230" y="30170"/>
                </a:cubicBezTo>
                <a:cubicBezTo>
                  <a:pt x="101795" y="32325"/>
                  <a:pt x="101795" y="32325"/>
                  <a:pt x="101795" y="32325"/>
                </a:cubicBezTo>
                <a:cubicBezTo>
                  <a:pt x="100491" y="30340"/>
                  <a:pt x="99073" y="28468"/>
                  <a:pt x="97542" y="26710"/>
                </a:cubicBezTo>
                <a:cubicBezTo>
                  <a:pt x="102192" y="17296"/>
                  <a:pt x="102192" y="17296"/>
                  <a:pt x="102192" y="17296"/>
                </a:cubicBezTo>
                <a:cubicBezTo>
                  <a:pt x="96408" y="12306"/>
                  <a:pt x="96408" y="12306"/>
                  <a:pt x="96408" y="12306"/>
                </a:cubicBezTo>
                <a:cubicBezTo>
                  <a:pt x="87788" y="18204"/>
                  <a:pt x="87788" y="18204"/>
                  <a:pt x="87788" y="18204"/>
                </a:cubicBezTo>
                <a:cubicBezTo>
                  <a:pt x="85973" y="17069"/>
                  <a:pt x="84102" y="15992"/>
                  <a:pt x="82230" y="15028"/>
                </a:cubicBezTo>
                <a:cubicBezTo>
                  <a:pt x="83024" y="4536"/>
                  <a:pt x="83024" y="4536"/>
                  <a:pt x="83024" y="4536"/>
                </a:cubicBezTo>
                <a:cubicBezTo>
                  <a:pt x="75765" y="2098"/>
                  <a:pt x="75765" y="2098"/>
                  <a:pt x="75765" y="2098"/>
                </a:cubicBezTo>
                <a:cubicBezTo>
                  <a:pt x="69981" y="10831"/>
                  <a:pt x="69981" y="10831"/>
                  <a:pt x="69981" y="10831"/>
                </a:cubicBezTo>
                <a:cubicBezTo>
                  <a:pt x="67712" y="10378"/>
                  <a:pt x="65330" y="10094"/>
                  <a:pt x="63005" y="9924"/>
                </a:cubicBezTo>
                <a:cubicBezTo>
                  <a:pt x="59659" y="0"/>
                  <a:pt x="59659" y="0"/>
                  <a:pt x="59659" y="0"/>
                </a:cubicBezTo>
                <a:cubicBezTo>
                  <a:pt x="52060" y="510"/>
                  <a:pt x="52060" y="510"/>
                  <a:pt x="52060" y="510"/>
                </a:cubicBezTo>
                <a:cubicBezTo>
                  <a:pt x="50132" y="10831"/>
                  <a:pt x="50132" y="10831"/>
                  <a:pt x="50132" y="10831"/>
                </a:cubicBezTo>
                <a:cubicBezTo>
                  <a:pt x="48034" y="11228"/>
                  <a:pt x="45935" y="11795"/>
                  <a:pt x="43894" y="12476"/>
                </a:cubicBezTo>
                <a:cubicBezTo>
                  <a:pt x="37032" y="4423"/>
                  <a:pt x="37032" y="4423"/>
                  <a:pt x="37032" y="4423"/>
                </a:cubicBezTo>
                <a:cubicBezTo>
                  <a:pt x="30170" y="7769"/>
                  <a:pt x="30170" y="7769"/>
                  <a:pt x="30170" y="7769"/>
                </a:cubicBezTo>
                <a:cubicBezTo>
                  <a:pt x="32325" y="18204"/>
                  <a:pt x="32325" y="18204"/>
                  <a:pt x="32325" y="18204"/>
                </a:cubicBezTo>
                <a:cubicBezTo>
                  <a:pt x="30340" y="19508"/>
                  <a:pt x="28468" y="20926"/>
                  <a:pt x="26710" y="22457"/>
                </a:cubicBezTo>
                <a:cubicBezTo>
                  <a:pt x="17296" y="17807"/>
                  <a:pt x="17296" y="17807"/>
                  <a:pt x="17296" y="17807"/>
                </a:cubicBezTo>
                <a:cubicBezTo>
                  <a:pt x="12306" y="23591"/>
                  <a:pt x="12306" y="23591"/>
                  <a:pt x="12306" y="23591"/>
                </a:cubicBezTo>
                <a:cubicBezTo>
                  <a:pt x="18260" y="32211"/>
                  <a:pt x="18260" y="32211"/>
                  <a:pt x="18260" y="32211"/>
                </a:cubicBezTo>
                <a:cubicBezTo>
                  <a:pt x="17069" y="34026"/>
                  <a:pt x="15992" y="35897"/>
                  <a:pt x="15028" y="37769"/>
                </a:cubicBezTo>
                <a:cubicBezTo>
                  <a:pt x="4593" y="36975"/>
                  <a:pt x="4593" y="36975"/>
                  <a:pt x="4593" y="36975"/>
                </a:cubicBezTo>
                <a:cubicBezTo>
                  <a:pt x="2098" y="44234"/>
                  <a:pt x="2098" y="44234"/>
                  <a:pt x="2098" y="44234"/>
                </a:cubicBezTo>
                <a:cubicBezTo>
                  <a:pt x="10888" y="50018"/>
                  <a:pt x="10888" y="50018"/>
                  <a:pt x="10888" y="50018"/>
                </a:cubicBezTo>
                <a:cubicBezTo>
                  <a:pt x="10378" y="52344"/>
                  <a:pt x="10094" y="54669"/>
                  <a:pt x="9924" y="56994"/>
                </a:cubicBezTo>
                <a:cubicBezTo>
                  <a:pt x="0" y="60340"/>
                  <a:pt x="0" y="60340"/>
                  <a:pt x="0" y="60340"/>
                </a:cubicBezTo>
                <a:cubicBezTo>
                  <a:pt x="510" y="67939"/>
                  <a:pt x="510" y="67939"/>
                  <a:pt x="510" y="67939"/>
                </a:cubicBezTo>
                <a:cubicBezTo>
                  <a:pt x="10831" y="69924"/>
                  <a:pt x="10831" y="69924"/>
                  <a:pt x="10831" y="69924"/>
                </a:cubicBezTo>
                <a:cubicBezTo>
                  <a:pt x="11285" y="71965"/>
                  <a:pt x="11795" y="74064"/>
                  <a:pt x="12533" y="76105"/>
                </a:cubicBezTo>
                <a:cubicBezTo>
                  <a:pt x="4423" y="82967"/>
                  <a:pt x="4423" y="82967"/>
                  <a:pt x="4423" y="82967"/>
                </a:cubicBezTo>
                <a:cubicBezTo>
                  <a:pt x="7826" y="89829"/>
                  <a:pt x="7826" y="89829"/>
                  <a:pt x="7826" y="89829"/>
                </a:cubicBezTo>
                <a:cubicBezTo>
                  <a:pt x="18204" y="87674"/>
                  <a:pt x="18204" y="87674"/>
                  <a:pt x="18204" y="87674"/>
                </a:cubicBezTo>
                <a:cubicBezTo>
                  <a:pt x="19508" y="89659"/>
                  <a:pt x="20926" y="91531"/>
                  <a:pt x="22514" y="93289"/>
                </a:cubicBezTo>
                <a:cubicBezTo>
                  <a:pt x="17807" y="102703"/>
                  <a:pt x="17807" y="102703"/>
                  <a:pt x="17807" y="102703"/>
                </a:cubicBezTo>
                <a:cubicBezTo>
                  <a:pt x="23591" y="107693"/>
                  <a:pt x="23591" y="107693"/>
                  <a:pt x="23591" y="107693"/>
                </a:cubicBezTo>
                <a:cubicBezTo>
                  <a:pt x="32268" y="101739"/>
                  <a:pt x="32268" y="101739"/>
                  <a:pt x="32268" y="101739"/>
                </a:cubicBezTo>
                <a:cubicBezTo>
                  <a:pt x="34026" y="102930"/>
                  <a:pt x="35897" y="104007"/>
                  <a:pt x="37826" y="104971"/>
                </a:cubicBezTo>
                <a:cubicBezTo>
                  <a:pt x="37032" y="115406"/>
                  <a:pt x="37032" y="115406"/>
                  <a:pt x="37032" y="115406"/>
                </a:cubicBezTo>
                <a:cubicBezTo>
                  <a:pt x="44234" y="117901"/>
                  <a:pt x="44234" y="117901"/>
                  <a:pt x="44234" y="117901"/>
                </a:cubicBezTo>
                <a:cubicBezTo>
                  <a:pt x="50018" y="109168"/>
                  <a:pt x="50018" y="109168"/>
                  <a:pt x="50018" y="109168"/>
                </a:cubicBezTo>
                <a:cubicBezTo>
                  <a:pt x="52344" y="109621"/>
                  <a:pt x="54669" y="109905"/>
                  <a:pt x="56994" y="110075"/>
                </a:cubicBezTo>
                <a:cubicBezTo>
                  <a:pt x="60340" y="120000"/>
                  <a:pt x="60340" y="120000"/>
                  <a:pt x="60340" y="120000"/>
                </a:cubicBezTo>
                <a:cubicBezTo>
                  <a:pt x="67996" y="119489"/>
                  <a:pt x="67996" y="119489"/>
                  <a:pt x="67996" y="119489"/>
                </a:cubicBezTo>
                <a:cubicBezTo>
                  <a:pt x="69924" y="109168"/>
                  <a:pt x="69924" y="109168"/>
                  <a:pt x="69924" y="109168"/>
                </a:cubicBezTo>
                <a:cubicBezTo>
                  <a:pt x="71965" y="108771"/>
                  <a:pt x="74064" y="108204"/>
                  <a:pt x="76105" y="107523"/>
                </a:cubicBezTo>
                <a:cubicBezTo>
                  <a:pt x="83024" y="115576"/>
                  <a:pt x="83024" y="115576"/>
                  <a:pt x="83024" y="115576"/>
                </a:cubicBezTo>
                <a:cubicBezTo>
                  <a:pt x="89829" y="112230"/>
                  <a:pt x="89829" y="112230"/>
                  <a:pt x="89829" y="112230"/>
                </a:cubicBezTo>
                <a:cubicBezTo>
                  <a:pt x="87674" y="101795"/>
                  <a:pt x="87674" y="101795"/>
                  <a:pt x="87674" y="101795"/>
                </a:cubicBezTo>
                <a:cubicBezTo>
                  <a:pt x="89659" y="100491"/>
                  <a:pt x="91531" y="99073"/>
                  <a:pt x="93289" y="97485"/>
                </a:cubicBezTo>
                <a:cubicBezTo>
                  <a:pt x="102703" y="102192"/>
                  <a:pt x="102703" y="102192"/>
                  <a:pt x="102703" y="102192"/>
                </a:cubicBezTo>
                <a:cubicBezTo>
                  <a:pt x="107693" y="96408"/>
                  <a:pt x="107693" y="96408"/>
                  <a:pt x="107693" y="96408"/>
                </a:cubicBezTo>
                <a:cubicBezTo>
                  <a:pt x="101795" y="87731"/>
                  <a:pt x="101795" y="87731"/>
                  <a:pt x="101795" y="87731"/>
                </a:cubicBezTo>
                <a:cubicBezTo>
                  <a:pt x="102986" y="85973"/>
                  <a:pt x="104007" y="84102"/>
                  <a:pt x="104971" y="82230"/>
                </a:cubicBezTo>
                <a:cubicBezTo>
                  <a:pt x="115463" y="82967"/>
                  <a:pt x="115463" y="82967"/>
                  <a:pt x="115463" y="82967"/>
                </a:cubicBezTo>
                <a:cubicBezTo>
                  <a:pt x="117901" y="75765"/>
                  <a:pt x="117901" y="75765"/>
                  <a:pt x="117901" y="75765"/>
                </a:cubicBezTo>
                <a:cubicBezTo>
                  <a:pt x="109168" y="69981"/>
                  <a:pt x="109168" y="69981"/>
                  <a:pt x="109168" y="69981"/>
                </a:cubicBezTo>
                <a:cubicBezTo>
                  <a:pt x="109621" y="67655"/>
                  <a:pt x="109905" y="65330"/>
                  <a:pt x="110075" y="63005"/>
                </a:cubicBezTo>
                <a:close/>
                <a:moveTo>
                  <a:pt x="77013" y="94650"/>
                </a:moveTo>
                <a:cubicBezTo>
                  <a:pt x="57844" y="104007"/>
                  <a:pt x="34763" y="96124"/>
                  <a:pt x="25349" y="76956"/>
                </a:cubicBezTo>
                <a:cubicBezTo>
                  <a:pt x="15992" y="57844"/>
                  <a:pt x="23875" y="34763"/>
                  <a:pt x="43043" y="25349"/>
                </a:cubicBezTo>
                <a:cubicBezTo>
                  <a:pt x="62155" y="15992"/>
                  <a:pt x="85293" y="23875"/>
                  <a:pt x="94650" y="43043"/>
                </a:cubicBezTo>
                <a:cubicBezTo>
                  <a:pt x="104007" y="62155"/>
                  <a:pt x="96124" y="85236"/>
                  <a:pt x="77013" y="94650"/>
                </a:cubicBezTo>
                <a:close/>
              </a:path>
            </a:pathLst>
          </a:custGeom>
          <a:solidFill>
            <a:schemeClr val="accent1"/>
          </a:solidFill>
          <a:ln cap="sq">
            <a:noFill/>
          </a:ln>
        </p:spPr>
        <p:txBody>
          <a:bodyPr vert="horz" wrap="square" lIns="91401" tIns="45688" rIns="91401" bIns="45688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flipH="1">
            <a:off x="5921367" y="3131503"/>
            <a:ext cx="1960816" cy="196081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152" y="70434"/>
                </a:moveTo>
                <a:cubicBezTo>
                  <a:pt x="120000" y="62869"/>
                  <a:pt x="120000" y="62869"/>
                  <a:pt x="120000" y="62869"/>
                </a:cubicBezTo>
                <a:cubicBezTo>
                  <a:pt x="110217" y="59086"/>
                  <a:pt x="110217" y="59086"/>
                  <a:pt x="110217" y="59086"/>
                </a:cubicBezTo>
                <a:cubicBezTo>
                  <a:pt x="110152" y="57000"/>
                  <a:pt x="110021" y="54847"/>
                  <a:pt x="109695" y="52695"/>
                </a:cubicBezTo>
                <a:cubicBezTo>
                  <a:pt x="118891" y="47347"/>
                  <a:pt x="118891" y="47347"/>
                  <a:pt x="118891" y="47347"/>
                </a:cubicBezTo>
                <a:cubicBezTo>
                  <a:pt x="116804" y="40043"/>
                  <a:pt x="116804" y="40043"/>
                  <a:pt x="116804" y="40043"/>
                </a:cubicBezTo>
                <a:cubicBezTo>
                  <a:pt x="106173" y="40304"/>
                  <a:pt x="106173" y="40304"/>
                  <a:pt x="106173" y="40304"/>
                </a:cubicBezTo>
                <a:cubicBezTo>
                  <a:pt x="105260" y="38086"/>
                  <a:pt x="104152" y="36000"/>
                  <a:pt x="102913" y="33978"/>
                </a:cubicBezTo>
                <a:cubicBezTo>
                  <a:pt x="109239" y="25565"/>
                  <a:pt x="109239" y="25565"/>
                  <a:pt x="109239" y="25565"/>
                </a:cubicBezTo>
                <a:cubicBezTo>
                  <a:pt x="104478" y="19630"/>
                  <a:pt x="104478" y="19630"/>
                  <a:pt x="104478" y="19630"/>
                </a:cubicBezTo>
                <a:cubicBezTo>
                  <a:pt x="94891" y="23869"/>
                  <a:pt x="94891" y="23869"/>
                  <a:pt x="94891" y="23869"/>
                </a:cubicBezTo>
                <a:cubicBezTo>
                  <a:pt x="93326" y="22434"/>
                  <a:pt x="91695" y="21000"/>
                  <a:pt x="89934" y="19760"/>
                </a:cubicBezTo>
                <a:cubicBezTo>
                  <a:pt x="92608" y="9586"/>
                  <a:pt x="92608" y="9586"/>
                  <a:pt x="92608" y="9586"/>
                </a:cubicBezTo>
                <a:cubicBezTo>
                  <a:pt x="85956" y="5869"/>
                  <a:pt x="85956" y="5869"/>
                  <a:pt x="85956" y="5869"/>
                </a:cubicBezTo>
                <a:cubicBezTo>
                  <a:pt x="78652" y="13434"/>
                  <a:pt x="78652" y="13434"/>
                  <a:pt x="78652" y="13434"/>
                </a:cubicBezTo>
                <a:cubicBezTo>
                  <a:pt x="76500" y="12586"/>
                  <a:pt x="74282" y="11804"/>
                  <a:pt x="71934" y="11282"/>
                </a:cubicBezTo>
                <a:cubicBezTo>
                  <a:pt x="70434" y="847"/>
                  <a:pt x="70434" y="847"/>
                  <a:pt x="70434" y="847"/>
                </a:cubicBezTo>
                <a:cubicBezTo>
                  <a:pt x="62869" y="0"/>
                  <a:pt x="62869" y="0"/>
                  <a:pt x="62869" y="0"/>
                </a:cubicBezTo>
                <a:cubicBezTo>
                  <a:pt x="59086" y="9847"/>
                  <a:pt x="59086" y="9847"/>
                  <a:pt x="59086" y="9847"/>
                </a:cubicBezTo>
                <a:cubicBezTo>
                  <a:pt x="57000" y="9847"/>
                  <a:pt x="54847" y="10043"/>
                  <a:pt x="52695" y="10369"/>
                </a:cubicBezTo>
                <a:cubicBezTo>
                  <a:pt x="47347" y="1108"/>
                  <a:pt x="47347" y="1108"/>
                  <a:pt x="47347" y="1108"/>
                </a:cubicBezTo>
                <a:cubicBezTo>
                  <a:pt x="39978" y="3195"/>
                  <a:pt x="39978" y="3195"/>
                  <a:pt x="39978" y="3195"/>
                </a:cubicBezTo>
                <a:cubicBezTo>
                  <a:pt x="40239" y="13891"/>
                  <a:pt x="40239" y="13891"/>
                  <a:pt x="40239" y="13891"/>
                </a:cubicBezTo>
                <a:cubicBezTo>
                  <a:pt x="38086" y="14804"/>
                  <a:pt x="36000" y="15913"/>
                  <a:pt x="33978" y="17086"/>
                </a:cubicBezTo>
                <a:cubicBezTo>
                  <a:pt x="25565" y="10826"/>
                  <a:pt x="25565" y="10826"/>
                  <a:pt x="25565" y="10826"/>
                </a:cubicBezTo>
                <a:cubicBezTo>
                  <a:pt x="19630" y="15586"/>
                  <a:pt x="19630" y="15586"/>
                  <a:pt x="19630" y="15586"/>
                </a:cubicBezTo>
                <a:cubicBezTo>
                  <a:pt x="23869" y="25173"/>
                  <a:pt x="23869" y="25173"/>
                  <a:pt x="23869" y="25173"/>
                </a:cubicBezTo>
                <a:cubicBezTo>
                  <a:pt x="22369" y="26739"/>
                  <a:pt x="21000" y="28369"/>
                  <a:pt x="19760" y="30065"/>
                </a:cubicBezTo>
                <a:cubicBezTo>
                  <a:pt x="9586" y="27391"/>
                  <a:pt x="9586" y="27391"/>
                  <a:pt x="9586" y="27391"/>
                </a:cubicBezTo>
                <a:cubicBezTo>
                  <a:pt x="5804" y="34043"/>
                  <a:pt x="5804" y="34043"/>
                  <a:pt x="5804" y="34043"/>
                </a:cubicBezTo>
                <a:cubicBezTo>
                  <a:pt x="13434" y="41347"/>
                  <a:pt x="13434" y="41347"/>
                  <a:pt x="13434" y="41347"/>
                </a:cubicBezTo>
                <a:cubicBezTo>
                  <a:pt x="12521" y="43565"/>
                  <a:pt x="11804" y="45782"/>
                  <a:pt x="11282" y="48065"/>
                </a:cubicBezTo>
                <a:cubicBezTo>
                  <a:pt x="847" y="49565"/>
                  <a:pt x="847" y="49565"/>
                  <a:pt x="847" y="49565"/>
                </a:cubicBezTo>
                <a:cubicBezTo>
                  <a:pt x="0" y="57195"/>
                  <a:pt x="0" y="57195"/>
                  <a:pt x="0" y="57195"/>
                </a:cubicBezTo>
                <a:cubicBezTo>
                  <a:pt x="9847" y="60913"/>
                  <a:pt x="9847" y="60913"/>
                  <a:pt x="9847" y="60913"/>
                </a:cubicBezTo>
                <a:cubicBezTo>
                  <a:pt x="9847" y="63065"/>
                  <a:pt x="10043" y="65217"/>
                  <a:pt x="10369" y="67304"/>
                </a:cubicBezTo>
                <a:cubicBezTo>
                  <a:pt x="1108" y="72717"/>
                  <a:pt x="1108" y="72717"/>
                  <a:pt x="1108" y="72717"/>
                </a:cubicBezTo>
                <a:cubicBezTo>
                  <a:pt x="3195" y="80021"/>
                  <a:pt x="3195" y="80021"/>
                  <a:pt x="3195" y="80021"/>
                </a:cubicBezTo>
                <a:cubicBezTo>
                  <a:pt x="13826" y="79760"/>
                  <a:pt x="13826" y="79760"/>
                  <a:pt x="13826" y="79760"/>
                </a:cubicBezTo>
                <a:cubicBezTo>
                  <a:pt x="14804" y="81978"/>
                  <a:pt x="15847" y="84065"/>
                  <a:pt x="17086" y="86086"/>
                </a:cubicBezTo>
                <a:cubicBezTo>
                  <a:pt x="10826" y="94500"/>
                  <a:pt x="10826" y="94500"/>
                  <a:pt x="10826" y="94500"/>
                </a:cubicBezTo>
                <a:cubicBezTo>
                  <a:pt x="15586" y="100434"/>
                  <a:pt x="15586" y="100434"/>
                  <a:pt x="15586" y="100434"/>
                </a:cubicBezTo>
                <a:cubicBezTo>
                  <a:pt x="25173" y="96130"/>
                  <a:pt x="25173" y="96130"/>
                  <a:pt x="25173" y="96130"/>
                </a:cubicBezTo>
                <a:cubicBezTo>
                  <a:pt x="26739" y="97630"/>
                  <a:pt x="28369" y="99000"/>
                  <a:pt x="30065" y="100304"/>
                </a:cubicBezTo>
                <a:cubicBezTo>
                  <a:pt x="27391" y="110478"/>
                  <a:pt x="27391" y="110478"/>
                  <a:pt x="27391" y="110478"/>
                </a:cubicBezTo>
                <a:cubicBezTo>
                  <a:pt x="34043" y="114195"/>
                  <a:pt x="34043" y="114195"/>
                  <a:pt x="34043" y="114195"/>
                </a:cubicBezTo>
                <a:cubicBezTo>
                  <a:pt x="41347" y="106630"/>
                  <a:pt x="41347" y="106630"/>
                  <a:pt x="41347" y="106630"/>
                </a:cubicBezTo>
                <a:cubicBezTo>
                  <a:pt x="43500" y="107478"/>
                  <a:pt x="45782" y="108195"/>
                  <a:pt x="48065" y="108782"/>
                </a:cubicBezTo>
                <a:cubicBezTo>
                  <a:pt x="49565" y="119152"/>
                  <a:pt x="49565" y="119152"/>
                  <a:pt x="49565" y="119152"/>
                </a:cubicBezTo>
                <a:cubicBezTo>
                  <a:pt x="57130" y="120000"/>
                  <a:pt x="57130" y="120000"/>
                  <a:pt x="57130" y="120000"/>
                </a:cubicBezTo>
                <a:cubicBezTo>
                  <a:pt x="60913" y="110217"/>
                  <a:pt x="60913" y="110217"/>
                  <a:pt x="60913" y="110217"/>
                </a:cubicBezTo>
                <a:cubicBezTo>
                  <a:pt x="63065" y="110152"/>
                  <a:pt x="65217" y="110021"/>
                  <a:pt x="67304" y="109695"/>
                </a:cubicBezTo>
                <a:cubicBezTo>
                  <a:pt x="72652" y="118891"/>
                  <a:pt x="72652" y="118891"/>
                  <a:pt x="72652" y="118891"/>
                </a:cubicBezTo>
                <a:cubicBezTo>
                  <a:pt x="80021" y="116804"/>
                  <a:pt x="80021" y="116804"/>
                  <a:pt x="80021" y="116804"/>
                </a:cubicBezTo>
                <a:cubicBezTo>
                  <a:pt x="79760" y="106173"/>
                  <a:pt x="79760" y="106173"/>
                  <a:pt x="79760" y="106173"/>
                </a:cubicBezTo>
                <a:cubicBezTo>
                  <a:pt x="81913" y="105260"/>
                  <a:pt x="84065" y="104152"/>
                  <a:pt x="86021" y="102978"/>
                </a:cubicBezTo>
                <a:cubicBezTo>
                  <a:pt x="94434" y="109239"/>
                  <a:pt x="94434" y="109239"/>
                  <a:pt x="94434" y="109239"/>
                </a:cubicBezTo>
                <a:cubicBezTo>
                  <a:pt x="100434" y="104478"/>
                  <a:pt x="100434" y="104478"/>
                  <a:pt x="100434" y="104478"/>
                </a:cubicBezTo>
                <a:cubicBezTo>
                  <a:pt x="96130" y="94891"/>
                  <a:pt x="96130" y="94891"/>
                  <a:pt x="96130" y="94891"/>
                </a:cubicBezTo>
                <a:cubicBezTo>
                  <a:pt x="97630" y="93326"/>
                  <a:pt x="99000" y="91695"/>
                  <a:pt x="100304" y="90000"/>
                </a:cubicBezTo>
                <a:cubicBezTo>
                  <a:pt x="110478" y="92608"/>
                  <a:pt x="110478" y="92608"/>
                  <a:pt x="110478" y="92608"/>
                </a:cubicBezTo>
                <a:cubicBezTo>
                  <a:pt x="114195" y="85956"/>
                  <a:pt x="114195" y="85956"/>
                  <a:pt x="114195" y="85956"/>
                </a:cubicBezTo>
                <a:cubicBezTo>
                  <a:pt x="106630" y="78717"/>
                  <a:pt x="106630" y="78717"/>
                  <a:pt x="106630" y="78717"/>
                </a:cubicBezTo>
                <a:cubicBezTo>
                  <a:pt x="107478" y="76500"/>
                  <a:pt x="108195" y="74282"/>
                  <a:pt x="108782" y="72000"/>
                </a:cubicBezTo>
                <a:lnTo>
                  <a:pt x="119152" y="70434"/>
                </a:lnTo>
                <a:close/>
                <a:moveTo>
                  <a:pt x="70500" y="97173"/>
                </a:moveTo>
                <a:cubicBezTo>
                  <a:pt x="49956" y="102978"/>
                  <a:pt x="28630" y="91043"/>
                  <a:pt x="22826" y="70500"/>
                </a:cubicBezTo>
                <a:cubicBezTo>
                  <a:pt x="17086" y="50021"/>
                  <a:pt x="29021" y="28630"/>
                  <a:pt x="49500" y="22891"/>
                </a:cubicBezTo>
                <a:cubicBezTo>
                  <a:pt x="70043" y="17086"/>
                  <a:pt x="91369" y="29021"/>
                  <a:pt x="97173" y="49565"/>
                </a:cubicBezTo>
                <a:cubicBezTo>
                  <a:pt x="102978" y="70043"/>
                  <a:pt x="91043" y="91369"/>
                  <a:pt x="70500" y="97173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cap="sq">
            <a:noFill/>
          </a:ln>
        </p:spPr>
        <p:txBody>
          <a:bodyPr vert="horz" wrap="square" lIns="91401" tIns="45688" rIns="91401" bIns="45688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flipH="1">
            <a:off x="7697791" y="2717385"/>
            <a:ext cx="1422632" cy="142263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191" y="70471"/>
                </a:moveTo>
                <a:cubicBezTo>
                  <a:pt x="120000" y="62831"/>
                  <a:pt x="120000" y="62831"/>
                  <a:pt x="120000" y="62831"/>
                </a:cubicBezTo>
                <a:cubicBezTo>
                  <a:pt x="110202" y="59146"/>
                  <a:pt x="110202" y="59146"/>
                  <a:pt x="110202" y="59146"/>
                </a:cubicBezTo>
                <a:cubicBezTo>
                  <a:pt x="110202" y="56988"/>
                  <a:pt x="110022" y="54831"/>
                  <a:pt x="109662" y="52674"/>
                </a:cubicBezTo>
                <a:cubicBezTo>
                  <a:pt x="118921" y="47370"/>
                  <a:pt x="118921" y="47370"/>
                  <a:pt x="118921" y="47370"/>
                </a:cubicBezTo>
                <a:cubicBezTo>
                  <a:pt x="116853" y="40000"/>
                  <a:pt x="116853" y="40000"/>
                  <a:pt x="116853" y="40000"/>
                </a:cubicBezTo>
                <a:cubicBezTo>
                  <a:pt x="106157" y="40269"/>
                  <a:pt x="106157" y="40269"/>
                  <a:pt x="106157" y="40269"/>
                </a:cubicBezTo>
                <a:cubicBezTo>
                  <a:pt x="105258" y="38112"/>
                  <a:pt x="104179" y="35955"/>
                  <a:pt x="102921" y="33977"/>
                </a:cubicBezTo>
                <a:cubicBezTo>
                  <a:pt x="109213" y="25528"/>
                  <a:pt x="109213" y="25528"/>
                  <a:pt x="109213" y="25528"/>
                </a:cubicBezTo>
                <a:cubicBezTo>
                  <a:pt x="104449" y="19595"/>
                  <a:pt x="104449" y="19595"/>
                  <a:pt x="104449" y="19595"/>
                </a:cubicBezTo>
                <a:cubicBezTo>
                  <a:pt x="94831" y="23910"/>
                  <a:pt x="94831" y="23910"/>
                  <a:pt x="94831" y="23910"/>
                </a:cubicBezTo>
                <a:cubicBezTo>
                  <a:pt x="93303" y="22382"/>
                  <a:pt x="91685" y="21033"/>
                  <a:pt x="89977" y="19685"/>
                </a:cubicBezTo>
                <a:cubicBezTo>
                  <a:pt x="92674" y="9528"/>
                  <a:pt x="92674" y="9528"/>
                  <a:pt x="92674" y="9528"/>
                </a:cubicBezTo>
                <a:cubicBezTo>
                  <a:pt x="85932" y="5842"/>
                  <a:pt x="85932" y="5842"/>
                  <a:pt x="85932" y="5842"/>
                </a:cubicBezTo>
                <a:cubicBezTo>
                  <a:pt x="78651" y="13393"/>
                  <a:pt x="78651" y="13393"/>
                  <a:pt x="78651" y="13393"/>
                </a:cubicBezTo>
                <a:cubicBezTo>
                  <a:pt x="76494" y="12494"/>
                  <a:pt x="74247" y="11775"/>
                  <a:pt x="72000" y="11235"/>
                </a:cubicBezTo>
                <a:cubicBezTo>
                  <a:pt x="70471" y="808"/>
                  <a:pt x="70471" y="808"/>
                  <a:pt x="70471" y="808"/>
                </a:cubicBezTo>
                <a:cubicBezTo>
                  <a:pt x="62831" y="0"/>
                  <a:pt x="62831" y="0"/>
                  <a:pt x="62831" y="0"/>
                </a:cubicBezTo>
                <a:cubicBezTo>
                  <a:pt x="59146" y="9797"/>
                  <a:pt x="59146" y="9797"/>
                  <a:pt x="59146" y="9797"/>
                </a:cubicBezTo>
                <a:cubicBezTo>
                  <a:pt x="56988" y="9797"/>
                  <a:pt x="54831" y="9977"/>
                  <a:pt x="52674" y="10337"/>
                </a:cubicBezTo>
                <a:cubicBezTo>
                  <a:pt x="47370" y="1078"/>
                  <a:pt x="47370" y="1078"/>
                  <a:pt x="47370" y="1078"/>
                </a:cubicBezTo>
                <a:cubicBezTo>
                  <a:pt x="40000" y="3146"/>
                  <a:pt x="40000" y="3146"/>
                  <a:pt x="40000" y="3146"/>
                </a:cubicBezTo>
                <a:cubicBezTo>
                  <a:pt x="40269" y="13842"/>
                  <a:pt x="40269" y="13842"/>
                  <a:pt x="40269" y="13842"/>
                </a:cubicBezTo>
                <a:cubicBezTo>
                  <a:pt x="38112" y="14741"/>
                  <a:pt x="35955" y="15820"/>
                  <a:pt x="33977" y="17078"/>
                </a:cubicBezTo>
                <a:cubicBezTo>
                  <a:pt x="25528" y="10786"/>
                  <a:pt x="25528" y="10786"/>
                  <a:pt x="25528" y="10786"/>
                </a:cubicBezTo>
                <a:cubicBezTo>
                  <a:pt x="19595" y="15550"/>
                  <a:pt x="19595" y="15550"/>
                  <a:pt x="19595" y="15550"/>
                </a:cubicBezTo>
                <a:cubicBezTo>
                  <a:pt x="23910" y="25168"/>
                  <a:pt x="23910" y="25168"/>
                  <a:pt x="23910" y="25168"/>
                </a:cubicBezTo>
                <a:cubicBezTo>
                  <a:pt x="22382" y="26696"/>
                  <a:pt x="21033" y="28314"/>
                  <a:pt x="19775" y="30022"/>
                </a:cubicBezTo>
                <a:cubicBezTo>
                  <a:pt x="9528" y="27415"/>
                  <a:pt x="9528" y="27415"/>
                  <a:pt x="9528" y="27415"/>
                </a:cubicBezTo>
                <a:cubicBezTo>
                  <a:pt x="5842" y="34067"/>
                  <a:pt x="5842" y="34067"/>
                  <a:pt x="5842" y="34067"/>
                </a:cubicBezTo>
                <a:cubicBezTo>
                  <a:pt x="13393" y="41348"/>
                  <a:pt x="13393" y="41348"/>
                  <a:pt x="13393" y="41348"/>
                </a:cubicBezTo>
                <a:cubicBezTo>
                  <a:pt x="12494" y="43505"/>
                  <a:pt x="11775" y="45752"/>
                  <a:pt x="11235" y="48089"/>
                </a:cubicBezTo>
                <a:cubicBezTo>
                  <a:pt x="808" y="49528"/>
                  <a:pt x="808" y="49528"/>
                  <a:pt x="808" y="49528"/>
                </a:cubicBezTo>
                <a:cubicBezTo>
                  <a:pt x="0" y="57168"/>
                  <a:pt x="0" y="57168"/>
                  <a:pt x="0" y="57168"/>
                </a:cubicBezTo>
                <a:cubicBezTo>
                  <a:pt x="9797" y="60943"/>
                  <a:pt x="9797" y="60943"/>
                  <a:pt x="9797" y="60943"/>
                </a:cubicBezTo>
                <a:cubicBezTo>
                  <a:pt x="9887" y="63011"/>
                  <a:pt x="9977" y="65168"/>
                  <a:pt x="10337" y="67325"/>
                </a:cubicBezTo>
                <a:cubicBezTo>
                  <a:pt x="1078" y="72719"/>
                  <a:pt x="1078" y="72719"/>
                  <a:pt x="1078" y="72719"/>
                </a:cubicBezTo>
                <a:cubicBezTo>
                  <a:pt x="3146" y="80000"/>
                  <a:pt x="3146" y="80000"/>
                  <a:pt x="3146" y="80000"/>
                </a:cubicBezTo>
                <a:cubicBezTo>
                  <a:pt x="13842" y="79730"/>
                  <a:pt x="13842" y="79730"/>
                  <a:pt x="13842" y="79730"/>
                </a:cubicBezTo>
                <a:cubicBezTo>
                  <a:pt x="14741" y="81977"/>
                  <a:pt x="15910" y="84044"/>
                  <a:pt x="17078" y="86022"/>
                </a:cubicBezTo>
                <a:cubicBezTo>
                  <a:pt x="10786" y="94471"/>
                  <a:pt x="10786" y="94471"/>
                  <a:pt x="10786" y="94471"/>
                </a:cubicBezTo>
                <a:cubicBezTo>
                  <a:pt x="15550" y="100404"/>
                  <a:pt x="15550" y="100404"/>
                  <a:pt x="15550" y="100404"/>
                </a:cubicBezTo>
                <a:cubicBezTo>
                  <a:pt x="25168" y="96179"/>
                  <a:pt x="25168" y="96179"/>
                  <a:pt x="25168" y="96179"/>
                </a:cubicBezTo>
                <a:cubicBezTo>
                  <a:pt x="26696" y="97617"/>
                  <a:pt x="28314" y="99056"/>
                  <a:pt x="30022" y="100314"/>
                </a:cubicBezTo>
                <a:cubicBezTo>
                  <a:pt x="27415" y="110471"/>
                  <a:pt x="27415" y="110471"/>
                  <a:pt x="27415" y="110471"/>
                </a:cubicBezTo>
                <a:cubicBezTo>
                  <a:pt x="34067" y="114157"/>
                  <a:pt x="34067" y="114157"/>
                  <a:pt x="34067" y="114157"/>
                </a:cubicBezTo>
                <a:cubicBezTo>
                  <a:pt x="41348" y="106606"/>
                  <a:pt x="41348" y="106606"/>
                  <a:pt x="41348" y="106606"/>
                </a:cubicBezTo>
                <a:cubicBezTo>
                  <a:pt x="43505" y="107505"/>
                  <a:pt x="45752" y="108224"/>
                  <a:pt x="48089" y="108764"/>
                </a:cubicBezTo>
                <a:cubicBezTo>
                  <a:pt x="49528" y="119191"/>
                  <a:pt x="49528" y="119191"/>
                  <a:pt x="49528" y="119191"/>
                </a:cubicBezTo>
                <a:cubicBezTo>
                  <a:pt x="57168" y="120000"/>
                  <a:pt x="57168" y="120000"/>
                  <a:pt x="57168" y="120000"/>
                </a:cubicBezTo>
                <a:cubicBezTo>
                  <a:pt x="60943" y="110202"/>
                  <a:pt x="60943" y="110202"/>
                  <a:pt x="60943" y="110202"/>
                </a:cubicBezTo>
                <a:cubicBezTo>
                  <a:pt x="63011" y="110202"/>
                  <a:pt x="65168" y="110022"/>
                  <a:pt x="67325" y="109662"/>
                </a:cubicBezTo>
                <a:cubicBezTo>
                  <a:pt x="72629" y="118921"/>
                  <a:pt x="72629" y="118921"/>
                  <a:pt x="72629" y="118921"/>
                </a:cubicBezTo>
                <a:cubicBezTo>
                  <a:pt x="80000" y="116764"/>
                  <a:pt x="80000" y="116764"/>
                  <a:pt x="80000" y="116764"/>
                </a:cubicBezTo>
                <a:cubicBezTo>
                  <a:pt x="79730" y="106157"/>
                  <a:pt x="79730" y="106157"/>
                  <a:pt x="79730" y="106157"/>
                </a:cubicBezTo>
                <a:cubicBezTo>
                  <a:pt x="81977" y="105258"/>
                  <a:pt x="84044" y="104179"/>
                  <a:pt x="86022" y="102921"/>
                </a:cubicBezTo>
                <a:cubicBezTo>
                  <a:pt x="94471" y="109213"/>
                  <a:pt x="94471" y="109213"/>
                  <a:pt x="94471" y="109213"/>
                </a:cubicBezTo>
                <a:cubicBezTo>
                  <a:pt x="100404" y="104449"/>
                  <a:pt x="100404" y="104449"/>
                  <a:pt x="100404" y="104449"/>
                </a:cubicBezTo>
                <a:cubicBezTo>
                  <a:pt x="96179" y="94831"/>
                  <a:pt x="96179" y="94831"/>
                  <a:pt x="96179" y="94831"/>
                </a:cubicBezTo>
                <a:cubicBezTo>
                  <a:pt x="97617" y="93303"/>
                  <a:pt x="99056" y="91685"/>
                  <a:pt x="100314" y="89977"/>
                </a:cubicBezTo>
                <a:cubicBezTo>
                  <a:pt x="110471" y="92674"/>
                  <a:pt x="110471" y="92674"/>
                  <a:pt x="110471" y="92674"/>
                </a:cubicBezTo>
                <a:cubicBezTo>
                  <a:pt x="114247" y="85932"/>
                  <a:pt x="114247" y="85932"/>
                  <a:pt x="114247" y="85932"/>
                </a:cubicBezTo>
                <a:cubicBezTo>
                  <a:pt x="106606" y="78651"/>
                  <a:pt x="106606" y="78651"/>
                  <a:pt x="106606" y="78651"/>
                </a:cubicBezTo>
                <a:cubicBezTo>
                  <a:pt x="107505" y="76494"/>
                  <a:pt x="108224" y="74247"/>
                  <a:pt x="108764" y="72000"/>
                </a:cubicBezTo>
                <a:lnTo>
                  <a:pt x="119191" y="70471"/>
                </a:lnTo>
                <a:close/>
                <a:moveTo>
                  <a:pt x="69752" y="94382"/>
                </a:moveTo>
                <a:cubicBezTo>
                  <a:pt x="50786" y="99685"/>
                  <a:pt x="31011" y="88629"/>
                  <a:pt x="25707" y="69662"/>
                </a:cubicBezTo>
                <a:cubicBezTo>
                  <a:pt x="20314" y="50696"/>
                  <a:pt x="31370" y="31011"/>
                  <a:pt x="50337" y="25707"/>
                </a:cubicBezTo>
                <a:cubicBezTo>
                  <a:pt x="69303" y="20314"/>
                  <a:pt x="88988" y="31370"/>
                  <a:pt x="94382" y="50337"/>
                </a:cubicBezTo>
                <a:cubicBezTo>
                  <a:pt x="99685" y="69303"/>
                  <a:pt x="88719" y="88988"/>
                  <a:pt x="69752" y="9438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cap="sq">
            <a:noFill/>
          </a:ln>
        </p:spPr>
        <p:txBody>
          <a:bodyPr vert="horz" wrap="square" lIns="91401" tIns="45688" rIns="91401" bIns="45688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6635367" y="3878674"/>
            <a:ext cx="532816" cy="466473"/>
          </a:xfrm>
          <a:custGeom>
            <a:avLst/>
            <a:gdLst>
              <a:gd name="connsiteX0" fmla="*/ 411292 w 822400"/>
              <a:gd name="connsiteY0" fmla="*/ 234366 h 720000"/>
              <a:gd name="connsiteX1" fmla="*/ 285658 w 822400"/>
              <a:gd name="connsiteY1" fmla="*/ 360000 h 720000"/>
              <a:gd name="connsiteX2" fmla="*/ 411292 w 822400"/>
              <a:gd name="connsiteY2" fmla="*/ 485635 h 720000"/>
              <a:gd name="connsiteX3" fmla="*/ 536927 w 822400"/>
              <a:gd name="connsiteY3" fmla="*/ 360000 h 720000"/>
              <a:gd name="connsiteX4" fmla="*/ 411292 w 822400"/>
              <a:gd name="connsiteY4" fmla="*/ 234366 h 720000"/>
              <a:gd name="connsiteX5" fmla="*/ 411292 w 822400"/>
              <a:gd name="connsiteY5" fmla="*/ 178938 h 720000"/>
              <a:gd name="connsiteX6" fmla="*/ 592354 w 822400"/>
              <a:gd name="connsiteY6" fmla="*/ 360000 h 720000"/>
              <a:gd name="connsiteX7" fmla="*/ 411292 w 822400"/>
              <a:gd name="connsiteY7" fmla="*/ 541063 h 720000"/>
              <a:gd name="connsiteX8" fmla="*/ 230230 w 822400"/>
              <a:gd name="connsiteY8" fmla="*/ 360000 h 720000"/>
              <a:gd name="connsiteX9" fmla="*/ 411292 w 822400"/>
              <a:gd name="connsiteY9" fmla="*/ 178938 h 720000"/>
              <a:gd name="connsiteX10" fmla="*/ 235403 w 822400"/>
              <a:gd name="connsiteY10" fmla="*/ 55427 h 720000"/>
              <a:gd name="connsiteX11" fmla="*/ 59514 w 822400"/>
              <a:gd name="connsiteY11" fmla="*/ 360000 h 720000"/>
              <a:gd name="connsiteX12" fmla="*/ 235403 w 822400"/>
              <a:gd name="connsiteY12" fmla="*/ 664573 h 720000"/>
              <a:gd name="connsiteX13" fmla="*/ 587089 w 822400"/>
              <a:gd name="connsiteY13" fmla="*/ 664573 h 720000"/>
              <a:gd name="connsiteX14" fmla="*/ 762978 w 822400"/>
              <a:gd name="connsiteY14" fmla="*/ 360000 h 720000"/>
              <a:gd name="connsiteX15" fmla="*/ 587089 w 822400"/>
              <a:gd name="connsiteY15" fmla="*/ 55427 h 720000"/>
              <a:gd name="connsiteX16" fmla="*/ 219883 w 822400"/>
              <a:gd name="connsiteY16" fmla="*/ 0 h 720000"/>
              <a:gd name="connsiteX17" fmla="*/ 602516 w 822400"/>
              <a:gd name="connsiteY17" fmla="*/ 0 h 720000"/>
              <a:gd name="connsiteX18" fmla="*/ 627274 w 822400"/>
              <a:gd name="connsiteY18" fmla="*/ 14319 h 720000"/>
              <a:gd name="connsiteX19" fmla="*/ 818590 w 822400"/>
              <a:gd name="connsiteY19" fmla="*/ 345682 h 720000"/>
              <a:gd name="connsiteX20" fmla="*/ 818590 w 822400"/>
              <a:gd name="connsiteY20" fmla="*/ 374319 h 720000"/>
              <a:gd name="connsiteX21" fmla="*/ 627366 w 822400"/>
              <a:gd name="connsiteY21" fmla="*/ 705682 h 720000"/>
              <a:gd name="connsiteX22" fmla="*/ 602608 w 822400"/>
              <a:gd name="connsiteY22" fmla="*/ 720000 h 720000"/>
              <a:gd name="connsiteX23" fmla="*/ 219976 w 822400"/>
              <a:gd name="connsiteY23" fmla="*/ 720000 h 720000"/>
              <a:gd name="connsiteX24" fmla="*/ 195218 w 822400"/>
              <a:gd name="connsiteY24" fmla="*/ 705682 h 720000"/>
              <a:gd name="connsiteX25" fmla="*/ 3810 w 822400"/>
              <a:gd name="connsiteY25" fmla="*/ 374319 h 720000"/>
              <a:gd name="connsiteX26" fmla="*/ 3810 w 822400"/>
              <a:gd name="connsiteY26" fmla="*/ 345682 h 720000"/>
              <a:gd name="connsiteX27" fmla="*/ 195126 w 822400"/>
              <a:gd name="connsiteY27" fmla="*/ 14319 h 720000"/>
              <a:gd name="connsiteX28" fmla="*/ 219883 w 822400"/>
              <a:gd name="connsiteY28" fmla="*/ 0 h 720000"/>
            </a:gdLst>
            <a:ahLst/>
            <a:cxnLst/>
            <a:rect l="l" t="t" r="r" b="b"/>
            <a:pathLst>
              <a:path w="822400" h="720000">
                <a:moveTo>
                  <a:pt x="411292" y="234366"/>
                </a:moveTo>
                <a:cubicBezTo>
                  <a:pt x="342008" y="234366"/>
                  <a:pt x="285658" y="290716"/>
                  <a:pt x="285658" y="360000"/>
                </a:cubicBezTo>
                <a:cubicBezTo>
                  <a:pt x="285658" y="429284"/>
                  <a:pt x="342008" y="485635"/>
                  <a:pt x="411292" y="485635"/>
                </a:cubicBezTo>
                <a:cubicBezTo>
                  <a:pt x="480576" y="485635"/>
                  <a:pt x="536927" y="429284"/>
                  <a:pt x="536927" y="360000"/>
                </a:cubicBezTo>
                <a:cubicBezTo>
                  <a:pt x="536927" y="290716"/>
                  <a:pt x="480576" y="234366"/>
                  <a:pt x="411292" y="234366"/>
                </a:cubicBezTo>
                <a:close/>
                <a:moveTo>
                  <a:pt x="411292" y="178938"/>
                </a:moveTo>
                <a:cubicBezTo>
                  <a:pt x="511153" y="178938"/>
                  <a:pt x="592354" y="260139"/>
                  <a:pt x="592354" y="360000"/>
                </a:cubicBezTo>
                <a:cubicBezTo>
                  <a:pt x="592354" y="459861"/>
                  <a:pt x="511153" y="541063"/>
                  <a:pt x="411292" y="541063"/>
                </a:cubicBezTo>
                <a:cubicBezTo>
                  <a:pt x="311431" y="541063"/>
                  <a:pt x="230230" y="459861"/>
                  <a:pt x="230230" y="360000"/>
                </a:cubicBezTo>
                <a:cubicBezTo>
                  <a:pt x="230230" y="260139"/>
                  <a:pt x="311431" y="178938"/>
                  <a:pt x="411292" y="178938"/>
                </a:cubicBezTo>
                <a:close/>
                <a:moveTo>
                  <a:pt x="235403" y="55427"/>
                </a:moveTo>
                <a:lnTo>
                  <a:pt x="59514" y="360000"/>
                </a:lnTo>
                <a:lnTo>
                  <a:pt x="235403" y="664573"/>
                </a:lnTo>
                <a:lnTo>
                  <a:pt x="587089" y="664573"/>
                </a:lnTo>
                <a:lnTo>
                  <a:pt x="762978" y="360000"/>
                </a:lnTo>
                <a:lnTo>
                  <a:pt x="587089" y="55427"/>
                </a:lnTo>
                <a:close/>
                <a:moveTo>
                  <a:pt x="219883" y="0"/>
                </a:moveTo>
                <a:lnTo>
                  <a:pt x="602516" y="0"/>
                </a:lnTo>
                <a:cubicBezTo>
                  <a:pt x="612678" y="0"/>
                  <a:pt x="622193" y="5450"/>
                  <a:pt x="627274" y="14319"/>
                </a:cubicBezTo>
                <a:lnTo>
                  <a:pt x="818590" y="345682"/>
                </a:lnTo>
                <a:cubicBezTo>
                  <a:pt x="823671" y="354550"/>
                  <a:pt x="823671" y="365451"/>
                  <a:pt x="818590" y="374319"/>
                </a:cubicBezTo>
                <a:lnTo>
                  <a:pt x="627366" y="705682"/>
                </a:lnTo>
                <a:cubicBezTo>
                  <a:pt x="622285" y="714550"/>
                  <a:pt x="612770" y="720000"/>
                  <a:pt x="602608" y="720000"/>
                </a:cubicBezTo>
                <a:lnTo>
                  <a:pt x="219976" y="720000"/>
                </a:lnTo>
                <a:cubicBezTo>
                  <a:pt x="209814" y="720000"/>
                  <a:pt x="200299" y="714550"/>
                  <a:pt x="195218" y="705682"/>
                </a:cubicBezTo>
                <a:lnTo>
                  <a:pt x="3810" y="374319"/>
                </a:lnTo>
                <a:cubicBezTo>
                  <a:pt x="-1271" y="365543"/>
                  <a:pt x="-1271" y="354550"/>
                  <a:pt x="3810" y="345682"/>
                </a:cubicBezTo>
                <a:lnTo>
                  <a:pt x="195126" y="14319"/>
                </a:lnTo>
                <a:cubicBezTo>
                  <a:pt x="200207" y="5450"/>
                  <a:pt x="209721" y="0"/>
                  <a:pt x="219883" y="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cap="sq">
            <a:noFill/>
          </a:ln>
        </p:spPr>
        <p:txBody>
          <a:bodyPr vert="horz" wrap="square" lIns="91401" tIns="45688" rIns="91401" bIns="45688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4783263" y="2916756"/>
            <a:ext cx="613340" cy="578087"/>
          </a:xfrm>
          <a:custGeom>
            <a:avLst/>
            <a:gdLst>
              <a:gd name="connsiteX0" fmla="*/ 1110072 w 1498885"/>
              <a:gd name="connsiteY0" fmla="*/ 1039039 h 1412736"/>
              <a:gd name="connsiteX1" fmla="*/ 1149511 w 1498885"/>
              <a:gd name="connsiteY1" fmla="*/ 1055363 h 1412736"/>
              <a:gd name="connsiteX2" fmla="*/ 1371451 w 1498885"/>
              <a:gd name="connsiteY2" fmla="*/ 1277303 h 1412736"/>
              <a:gd name="connsiteX3" fmla="*/ 1371451 w 1498885"/>
              <a:gd name="connsiteY3" fmla="*/ 1356182 h 1412736"/>
              <a:gd name="connsiteX4" fmla="*/ 1332012 w 1498885"/>
              <a:gd name="connsiteY4" fmla="*/ 1372553 h 1412736"/>
              <a:gd name="connsiteX5" fmla="*/ 1292572 w 1498885"/>
              <a:gd name="connsiteY5" fmla="*/ 1356182 h 1412736"/>
              <a:gd name="connsiteX6" fmla="*/ 1070632 w 1498885"/>
              <a:gd name="connsiteY6" fmla="*/ 1134242 h 1412736"/>
              <a:gd name="connsiteX7" fmla="*/ 1070632 w 1498885"/>
              <a:gd name="connsiteY7" fmla="*/ 1055363 h 1412736"/>
              <a:gd name="connsiteX8" fmla="*/ 1110072 w 1498885"/>
              <a:gd name="connsiteY8" fmla="*/ 1039039 h 1412736"/>
              <a:gd name="connsiteX9" fmla="*/ 1110072 w 1498885"/>
              <a:gd name="connsiteY9" fmla="*/ 705989 h 1412736"/>
              <a:gd name="connsiteX10" fmla="*/ 1443075 w 1498885"/>
              <a:gd name="connsiteY10" fmla="*/ 705989 h 1412736"/>
              <a:gd name="connsiteX11" fmla="*/ 1498885 w 1498885"/>
              <a:gd name="connsiteY11" fmla="*/ 761800 h 1412736"/>
              <a:gd name="connsiteX12" fmla="*/ 1443075 w 1498885"/>
              <a:gd name="connsiteY12" fmla="*/ 817611 h 1412736"/>
              <a:gd name="connsiteX13" fmla="*/ 1110072 w 1498885"/>
              <a:gd name="connsiteY13" fmla="*/ 817611 h 1412736"/>
              <a:gd name="connsiteX14" fmla="*/ 1054261 w 1498885"/>
              <a:gd name="connsiteY14" fmla="*/ 761800 h 1412736"/>
              <a:gd name="connsiteX15" fmla="*/ 1110072 w 1498885"/>
              <a:gd name="connsiteY15" fmla="*/ 705989 h 1412736"/>
              <a:gd name="connsiteX16" fmla="*/ 1332012 w 1498885"/>
              <a:gd name="connsiteY16" fmla="*/ 151093 h 1412736"/>
              <a:gd name="connsiteX17" fmla="*/ 1371451 w 1498885"/>
              <a:gd name="connsiteY17" fmla="*/ 167418 h 1412736"/>
              <a:gd name="connsiteX18" fmla="*/ 1371451 w 1498885"/>
              <a:gd name="connsiteY18" fmla="*/ 246297 h 1412736"/>
              <a:gd name="connsiteX19" fmla="*/ 1149511 w 1498885"/>
              <a:gd name="connsiteY19" fmla="*/ 468236 h 1412736"/>
              <a:gd name="connsiteX20" fmla="*/ 1110072 w 1498885"/>
              <a:gd name="connsiteY20" fmla="*/ 484608 h 1412736"/>
              <a:gd name="connsiteX21" fmla="*/ 1070632 w 1498885"/>
              <a:gd name="connsiteY21" fmla="*/ 468236 h 1412736"/>
              <a:gd name="connsiteX22" fmla="*/ 1070632 w 1498885"/>
              <a:gd name="connsiteY22" fmla="*/ 389358 h 1412736"/>
              <a:gd name="connsiteX23" fmla="*/ 1292572 w 1498885"/>
              <a:gd name="connsiteY23" fmla="*/ 167418 h 1412736"/>
              <a:gd name="connsiteX24" fmla="*/ 1332012 w 1498885"/>
              <a:gd name="connsiteY24" fmla="*/ 151093 h 1412736"/>
              <a:gd name="connsiteX25" fmla="*/ 709724 w 1498885"/>
              <a:gd name="connsiteY25" fmla="*/ 111607 h 1412736"/>
              <a:gd name="connsiteX26" fmla="*/ 649635 w 1498885"/>
              <a:gd name="connsiteY26" fmla="*/ 127420 h 1412736"/>
              <a:gd name="connsiteX27" fmla="*/ 174129 w 1498885"/>
              <a:gd name="connsiteY27" fmla="*/ 394752 h 1412736"/>
              <a:gd name="connsiteX28" fmla="*/ 111621 w 1498885"/>
              <a:gd name="connsiteY28" fmla="*/ 501536 h 1412736"/>
              <a:gd name="connsiteX29" fmla="*/ 111621 w 1498885"/>
              <a:gd name="connsiteY29" fmla="*/ 910814 h 1412736"/>
              <a:gd name="connsiteX30" fmla="*/ 174129 w 1498885"/>
              <a:gd name="connsiteY30" fmla="*/ 1017598 h 1412736"/>
              <a:gd name="connsiteX31" fmla="*/ 649821 w 1498885"/>
              <a:gd name="connsiteY31" fmla="*/ 1284930 h 1412736"/>
              <a:gd name="connsiteX32" fmla="*/ 771674 w 1498885"/>
              <a:gd name="connsiteY32" fmla="*/ 1283814 h 1412736"/>
              <a:gd name="connsiteX33" fmla="*/ 832321 w 1498885"/>
              <a:gd name="connsiteY33" fmla="*/ 1178146 h 1412736"/>
              <a:gd name="connsiteX34" fmla="*/ 832321 w 1498885"/>
              <a:gd name="connsiteY34" fmla="*/ 234204 h 1412736"/>
              <a:gd name="connsiteX35" fmla="*/ 771674 w 1498885"/>
              <a:gd name="connsiteY35" fmla="*/ 128536 h 1412736"/>
              <a:gd name="connsiteX36" fmla="*/ 709724 w 1498885"/>
              <a:gd name="connsiteY36" fmla="*/ 111607 h 1412736"/>
              <a:gd name="connsiteX37" fmla="*/ 711864 w 1498885"/>
              <a:gd name="connsiteY37" fmla="*/ 9 h 1412736"/>
              <a:gd name="connsiteX38" fmla="*/ 828043 w 1498885"/>
              <a:gd name="connsiteY38" fmla="*/ 32356 h 1412736"/>
              <a:gd name="connsiteX39" fmla="*/ 943942 w 1498885"/>
              <a:gd name="connsiteY39" fmla="*/ 234390 h 1412736"/>
              <a:gd name="connsiteX40" fmla="*/ 943942 w 1498885"/>
              <a:gd name="connsiteY40" fmla="*/ 1178518 h 1412736"/>
              <a:gd name="connsiteX41" fmla="*/ 828043 w 1498885"/>
              <a:gd name="connsiteY41" fmla="*/ 1380552 h 1412736"/>
              <a:gd name="connsiteX42" fmla="*/ 709910 w 1498885"/>
              <a:gd name="connsiteY42" fmla="*/ 1412736 h 1412736"/>
              <a:gd name="connsiteX43" fmla="*/ 595126 w 1498885"/>
              <a:gd name="connsiteY43" fmla="*/ 1382413 h 1412736"/>
              <a:gd name="connsiteX44" fmla="*/ 119435 w 1498885"/>
              <a:gd name="connsiteY44" fmla="*/ 1115080 h 1412736"/>
              <a:gd name="connsiteX45" fmla="*/ 0 w 1498885"/>
              <a:gd name="connsiteY45" fmla="*/ 911000 h 1412736"/>
              <a:gd name="connsiteX46" fmla="*/ 0 w 1498885"/>
              <a:gd name="connsiteY46" fmla="*/ 501722 h 1412736"/>
              <a:gd name="connsiteX47" fmla="*/ 119435 w 1498885"/>
              <a:gd name="connsiteY47" fmla="*/ 297642 h 1412736"/>
              <a:gd name="connsiteX48" fmla="*/ 595126 w 1498885"/>
              <a:gd name="connsiteY48" fmla="*/ 30309 h 1412736"/>
              <a:gd name="connsiteX49" fmla="*/ 711864 w 1498885"/>
              <a:gd name="connsiteY49" fmla="*/ 9 h 1412736"/>
            </a:gdLst>
            <a:ahLst/>
            <a:cxnLst/>
            <a:rect l="l" t="t" r="r" b="b"/>
            <a:pathLst>
              <a:path w="1498885" h="1412736">
                <a:moveTo>
                  <a:pt x="1110072" y="1039039"/>
                </a:moveTo>
                <a:cubicBezTo>
                  <a:pt x="1124350" y="1039039"/>
                  <a:pt x="1138628" y="1044480"/>
                  <a:pt x="1149511" y="1055363"/>
                </a:cubicBezTo>
                <a:lnTo>
                  <a:pt x="1371451" y="1277303"/>
                </a:lnTo>
                <a:cubicBezTo>
                  <a:pt x="1393217" y="1299070"/>
                  <a:pt x="1393217" y="1334416"/>
                  <a:pt x="1371451" y="1356182"/>
                </a:cubicBezTo>
                <a:cubicBezTo>
                  <a:pt x="1360661" y="1366972"/>
                  <a:pt x="1346336" y="1372553"/>
                  <a:pt x="1332012" y="1372553"/>
                </a:cubicBezTo>
                <a:cubicBezTo>
                  <a:pt x="1317687" y="1372553"/>
                  <a:pt x="1303362" y="1367158"/>
                  <a:pt x="1292572" y="1356182"/>
                </a:cubicBezTo>
                <a:lnTo>
                  <a:pt x="1070632" y="1134242"/>
                </a:lnTo>
                <a:cubicBezTo>
                  <a:pt x="1048866" y="1112476"/>
                  <a:pt x="1048866" y="1077130"/>
                  <a:pt x="1070632" y="1055363"/>
                </a:cubicBezTo>
                <a:cubicBezTo>
                  <a:pt x="1081515" y="1044480"/>
                  <a:pt x="1095793" y="1039039"/>
                  <a:pt x="1110072" y="1039039"/>
                </a:cubicBezTo>
                <a:close/>
                <a:moveTo>
                  <a:pt x="1110072" y="705989"/>
                </a:moveTo>
                <a:lnTo>
                  <a:pt x="1443075" y="705989"/>
                </a:lnTo>
                <a:cubicBezTo>
                  <a:pt x="1473956" y="705989"/>
                  <a:pt x="1498885" y="730918"/>
                  <a:pt x="1498885" y="761800"/>
                </a:cubicBezTo>
                <a:cubicBezTo>
                  <a:pt x="1498885" y="792682"/>
                  <a:pt x="1473770" y="817611"/>
                  <a:pt x="1443075" y="817611"/>
                </a:cubicBezTo>
                <a:lnTo>
                  <a:pt x="1110072" y="817611"/>
                </a:lnTo>
                <a:cubicBezTo>
                  <a:pt x="1079190" y="817611"/>
                  <a:pt x="1054261" y="792682"/>
                  <a:pt x="1054261" y="761800"/>
                </a:cubicBezTo>
                <a:cubicBezTo>
                  <a:pt x="1054261" y="730918"/>
                  <a:pt x="1079190" y="705989"/>
                  <a:pt x="1110072" y="705989"/>
                </a:cubicBezTo>
                <a:close/>
                <a:moveTo>
                  <a:pt x="1332012" y="151093"/>
                </a:moveTo>
                <a:cubicBezTo>
                  <a:pt x="1346290" y="151093"/>
                  <a:pt x="1360568" y="156535"/>
                  <a:pt x="1371451" y="167418"/>
                </a:cubicBezTo>
                <a:cubicBezTo>
                  <a:pt x="1393217" y="189184"/>
                  <a:pt x="1393217" y="224530"/>
                  <a:pt x="1371451" y="246297"/>
                </a:cubicBezTo>
                <a:lnTo>
                  <a:pt x="1149511" y="468236"/>
                </a:lnTo>
                <a:cubicBezTo>
                  <a:pt x="1138721" y="479213"/>
                  <a:pt x="1124396" y="484608"/>
                  <a:pt x="1110072" y="484608"/>
                </a:cubicBezTo>
                <a:cubicBezTo>
                  <a:pt x="1095747" y="484608"/>
                  <a:pt x="1081422" y="479213"/>
                  <a:pt x="1070632" y="468236"/>
                </a:cubicBezTo>
                <a:cubicBezTo>
                  <a:pt x="1048866" y="446470"/>
                  <a:pt x="1048866" y="411124"/>
                  <a:pt x="1070632" y="389358"/>
                </a:cubicBezTo>
                <a:lnTo>
                  <a:pt x="1292572" y="167418"/>
                </a:lnTo>
                <a:cubicBezTo>
                  <a:pt x="1303455" y="156535"/>
                  <a:pt x="1317733" y="151093"/>
                  <a:pt x="1332012" y="151093"/>
                </a:cubicBezTo>
                <a:close/>
                <a:moveTo>
                  <a:pt x="709724" y="111607"/>
                </a:moveTo>
                <a:cubicBezTo>
                  <a:pt x="689074" y="111607"/>
                  <a:pt x="668610" y="116816"/>
                  <a:pt x="649635" y="127420"/>
                </a:cubicBezTo>
                <a:lnTo>
                  <a:pt x="174129" y="394752"/>
                </a:lnTo>
                <a:cubicBezTo>
                  <a:pt x="135620" y="416332"/>
                  <a:pt x="111621" y="457260"/>
                  <a:pt x="111621" y="501536"/>
                </a:cubicBezTo>
                <a:lnTo>
                  <a:pt x="111621" y="910814"/>
                </a:lnTo>
                <a:cubicBezTo>
                  <a:pt x="111621" y="955090"/>
                  <a:pt x="135620" y="996018"/>
                  <a:pt x="174129" y="1017598"/>
                </a:cubicBezTo>
                <a:lnTo>
                  <a:pt x="649821" y="1284930"/>
                </a:lnTo>
                <a:cubicBezTo>
                  <a:pt x="688144" y="1306510"/>
                  <a:pt x="733723" y="1306138"/>
                  <a:pt x="771674" y="1283814"/>
                </a:cubicBezTo>
                <a:cubicBezTo>
                  <a:pt x="809625" y="1261676"/>
                  <a:pt x="832321" y="1222050"/>
                  <a:pt x="832321" y="1178146"/>
                </a:cubicBezTo>
                <a:lnTo>
                  <a:pt x="832321" y="234204"/>
                </a:lnTo>
                <a:cubicBezTo>
                  <a:pt x="832321" y="190113"/>
                  <a:pt x="809625" y="150674"/>
                  <a:pt x="771674" y="128536"/>
                </a:cubicBezTo>
                <a:cubicBezTo>
                  <a:pt x="752326" y="117188"/>
                  <a:pt x="731118" y="111607"/>
                  <a:pt x="709724" y="111607"/>
                </a:cubicBezTo>
                <a:close/>
                <a:moveTo>
                  <a:pt x="711864" y="9"/>
                </a:moveTo>
                <a:cubicBezTo>
                  <a:pt x="751861" y="358"/>
                  <a:pt x="791766" y="11148"/>
                  <a:pt x="828043" y="32356"/>
                </a:cubicBezTo>
                <a:cubicBezTo>
                  <a:pt x="900596" y="74772"/>
                  <a:pt x="943942" y="150302"/>
                  <a:pt x="943942" y="234390"/>
                </a:cubicBezTo>
                <a:lnTo>
                  <a:pt x="943942" y="1178518"/>
                </a:lnTo>
                <a:cubicBezTo>
                  <a:pt x="943942" y="1262606"/>
                  <a:pt x="900596" y="1338136"/>
                  <a:pt x="828043" y="1380552"/>
                </a:cubicBezTo>
                <a:cubicBezTo>
                  <a:pt x="791208" y="1401946"/>
                  <a:pt x="750466" y="1412736"/>
                  <a:pt x="709910" y="1412736"/>
                </a:cubicBezTo>
                <a:cubicBezTo>
                  <a:pt x="670471" y="1412736"/>
                  <a:pt x="631217" y="1402691"/>
                  <a:pt x="595126" y="1382413"/>
                </a:cubicBezTo>
                <a:lnTo>
                  <a:pt x="119435" y="1115080"/>
                </a:lnTo>
                <a:cubicBezTo>
                  <a:pt x="45765" y="1073594"/>
                  <a:pt x="0" y="995460"/>
                  <a:pt x="0" y="911000"/>
                </a:cubicBezTo>
                <a:lnTo>
                  <a:pt x="0" y="501722"/>
                </a:lnTo>
                <a:cubicBezTo>
                  <a:pt x="0" y="417262"/>
                  <a:pt x="45765" y="338942"/>
                  <a:pt x="119435" y="297642"/>
                </a:cubicBezTo>
                <a:lnTo>
                  <a:pt x="595126" y="30309"/>
                </a:lnTo>
                <a:cubicBezTo>
                  <a:pt x="631775" y="9752"/>
                  <a:pt x="671866" y="-340"/>
                  <a:pt x="711864" y="9"/>
                </a:cubicBezTo>
                <a:close/>
              </a:path>
            </a:pathLst>
          </a:custGeom>
          <a:solidFill>
            <a:schemeClr val="accent1"/>
          </a:solidFill>
          <a:ln cap="sq">
            <a:noFill/>
          </a:ln>
        </p:spPr>
        <p:txBody>
          <a:bodyPr vert="horz" wrap="square" lIns="91401" tIns="45688" rIns="91401" bIns="45688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8215844" y="3235438"/>
            <a:ext cx="386527" cy="386527"/>
          </a:xfrm>
          <a:custGeom>
            <a:avLst/>
            <a:gdLst>
              <a:gd name="connsiteX0" fmla="*/ 457070 w 720001"/>
              <a:gd name="connsiteY0" fmla="*/ 57166 h 720001"/>
              <a:gd name="connsiteX1" fmla="*/ 457070 w 720001"/>
              <a:gd name="connsiteY1" fmla="*/ 263017 h 720001"/>
              <a:gd name="connsiteX2" fmla="*/ 662921 w 720001"/>
              <a:gd name="connsiteY2" fmla="*/ 263017 h 720001"/>
              <a:gd name="connsiteX3" fmla="*/ 647393 w 720001"/>
              <a:gd name="connsiteY3" fmla="*/ 212704 h 720001"/>
              <a:gd name="connsiteX4" fmla="*/ 591008 w 720001"/>
              <a:gd name="connsiteY4" fmla="*/ 129079 h 720001"/>
              <a:gd name="connsiteX5" fmla="*/ 507383 w 720001"/>
              <a:gd name="connsiteY5" fmla="*/ 72694 h 720001"/>
              <a:gd name="connsiteX6" fmla="*/ 457070 w 720001"/>
              <a:gd name="connsiteY6" fmla="*/ 57166 h 720001"/>
              <a:gd name="connsiteX7" fmla="*/ 307952 w 720001"/>
              <a:gd name="connsiteY7" fmla="*/ 56386 h 720001"/>
              <a:gd name="connsiteX8" fmla="*/ 240115 w 720001"/>
              <a:gd name="connsiteY8" fmla="*/ 76251 h 720001"/>
              <a:gd name="connsiteX9" fmla="*/ 142092 w 720001"/>
              <a:gd name="connsiteY9" fmla="*/ 142179 h 720001"/>
              <a:gd name="connsiteX10" fmla="*/ 76077 w 720001"/>
              <a:gd name="connsiteY10" fmla="*/ 240116 h 720001"/>
              <a:gd name="connsiteX11" fmla="*/ 51874 w 720001"/>
              <a:gd name="connsiteY11" fmla="*/ 360000 h 720001"/>
              <a:gd name="connsiteX12" fmla="*/ 76077 w 720001"/>
              <a:gd name="connsiteY12" fmla="*/ 479885 h 720001"/>
              <a:gd name="connsiteX13" fmla="*/ 142092 w 720001"/>
              <a:gd name="connsiteY13" fmla="*/ 577822 h 720001"/>
              <a:gd name="connsiteX14" fmla="*/ 240029 w 720001"/>
              <a:gd name="connsiteY14" fmla="*/ 643837 h 720001"/>
              <a:gd name="connsiteX15" fmla="*/ 359913 w 720001"/>
              <a:gd name="connsiteY15" fmla="*/ 668039 h 720001"/>
              <a:gd name="connsiteX16" fmla="*/ 479798 w 720001"/>
              <a:gd name="connsiteY16" fmla="*/ 643837 h 720001"/>
              <a:gd name="connsiteX17" fmla="*/ 577735 w 720001"/>
              <a:gd name="connsiteY17" fmla="*/ 577822 h 720001"/>
              <a:gd name="connsiteX18" fmla="*/ 643750 w 720001"/>
              <a:gd name="connsiteY18" fmla="*/ 479885 h 720001"/>
              <a:gd name="connsiteX19" fmla="*/ 663615 w 720001"/>
              <a:gd name="connsiteY19" fmla="*/ 412049 h 720001"/>
              <a:gd name="connsiteX20" fmla="*/ 360000 w 720001"/>
              <a:gd name="connsiteY20" fmla="*/ 412049 h 720001"/>
              <a:gd name="connsiteX21" fmla="*/ 307952 w 720001"/>
              <a:gd name="connsiteY21" fmla="*/ 360000 h 720001"/>
              <a:gd name="connsiteX22" fmla="*/ 405022 w 720001"/>
              <a:gd name="connsiteY22" fmla="*/ 0 h 720001"/>
              <a:gd name="connsiteX23" fmla="*/ 720001 w 720001"/>
              <a:gd name="connsiteY23" fmla="*/ 314979 h 720001"/>
              <a:gd name="connsiteX24" fmla="*/ 405022 w 720001"/>
              <a:gd name="connsiteY24" fmla="*/ 314979 h 720001"/>
              <a:gd name="connsiteX25" fmla="*/ 360000 w 720001"/>
              <a:gd name="connsiteY25" fmla="*/ 0 h 720001"/>
              <a:gd name="connsiteX26" fmla="*/ 360000 w 720001"/>
              <a:gd name="connsiteY26" fmla="*/ 360000 h 720001"/>
              <a:gd name="connsiteX27" fmla="*/ 720001 w 720001"/>
              <a:gd name="connsiteY27" fmla="*/ 360000 h 720001"/>
              <a:gd name="connsiteX28" fmla="*/ 360000 w 720001"/>
              <a:gd name="connsiteY28" fmla="*/ 720001 h 720001"/>
              <a:gd name="connsiteX29" fmla="*/ 0 w 720001"/>
              <a:gd name="connsiteY29" fmla="*/ 360000 h 720001"/>
              <a:gd name="connsiteX30" fmla="*/ 360000 w 720001"/>
              <a:gd name="connsiteY30" fmla="*/ 0 h 720001"/>
            </a:gdLst>
            <a:ahLst/>
            <a:cxnLst/>
            <a:rect l="l" t="t" r="r" b="b"/>
            <a:pathLst>
              <a:path w="720001" h="720001">
                <a:moveTo>
                  <a:pt x="457070" y="57166"/>
                </a:moveTo>
                <a:lnTo>
                  <a:pt x="457070" y="263017"/>
                </a:lnTo>
                <a:lnTo>
                  <a:pt x="662921" y="263017"/>
                </a:lnTo>
                <a:cubicBezTo>
                  <a:pt x="659451" y="245755"/>
                  <a:pt x="654246" y="229012"/>
                  <a:pt x="647393" y="212704"/>
                </a:cubicBezTo>
                <a:cubicBezTo>
                  <a:pt x="634121" y="181388"/>
                  <a:pt x="615210" y="153282"/>
                  <a:pt x="591008" y="129079"/>
                </a:cubicBezTo>
                <a:cubicBezTo>
                  <a:pt x="566806" y="104877"/>
                  <a:pt x="538699" y="85966"/>
                  <a:pt x="507383" y="72694"/>
                </a:cubicBezTo>
                <a:cubicBezTo>
                  <a:pt x="491075" y="65755"/>
                  <a:pt x="474246" y="60636"/>
                  <a:pt x="457070" y="57166"/>
                </a:cubicBezTo>
                <a:close/>
                <a:moveTo>
                  <a:pt x="307952" y="56386"/>
                </a:moveTo>
                <a:cubicBezTo>
                  <a:pt x="284703" y="60376"/>
                  <a:pt x="262062" y="66969"/>
                  <a:pt x="240115" y="76251"/>
                </a:cubicBezTo>
                <a:cubicBezTo>
                  <a:pt x="203508" y="91778"/>
                  <a:pt x="170544" y="113986"/>
                  <a:pt x="142092" y="142179"/>
                </a:cubicBezTo>
                <a:cubicBezTo>
                  <a:pt x="113812" y="170545"/>
                  <a:pt x="91605" y="203422"/>
                  <a:pt x="76077" y="240116"/>
                </a:cubicBezTo>
                <a:cubicBezTo>
                  <a:pt x="60029" y="278111"/>
                  <a:pt x="51874" y="318362"/>
                  <a:pt x="51874" y="360000"/>
                </a:cubicBezTo>
                <a:cubicBezTo>
                  <a:pt x="51874" y="401639"/>
                  <a:pt x="60029" y="441976"/>
                  <a:pt x="76077" y="479885"/>
                </a:cubicBezTo>
                <a:cubicBezTo>
                  <a:pt x="91605" y="516579"/>
                  <a:pt x="113812" y="549543"/>
                  <a:pt x="142092" y="577822"/>
                </a:cubicBezTo>
                <a:cubicBezTo>
                  <a:pt x="170458" y="606102"/>
                  <a:pt x="203335" y="628309"/>
                  <a:pt x="240029" y="643837"/>
                </a:cubicBezTo>
                <a:cubicBezTo>
                  <a:pt x="278024" y="659885"/>
                  <a:pt x="318275" y="668039"/>
                  <a:pt x="359913" y="668039"/>
                </a:cubicBezTo>
                <a:cubicBezTo>
                  <a:pt x="401552" y="668039"/>
                  <a:pt x="441890" y="659885"/>
                  <a:pt x="479798" y="643837"/>
                </a:cubicBezTo>
                <a:cubicBezTo>
                  <a:pt x="516492" y="628309"/>
                  <a:pt x="549456" y="606102"/>
                  <a:pt x="577735" y="577822"/>
                </a:cubicBezTo>
                <a:cubicBezTo>
                  <a:pt x="606015" y="549456"/>
                  <a:pt x="628222" y="516579"/>
                  <a:pt x="643750" y="479885"/>
                </a:cubicBezTo>
                <a:cubicBezTo>
                  <a:pt x="653032" y="457938"/>
                  <a:pt x="659625" y="435297"/>
                  <a:pt x="663615" y="412049"/>
                </a:cubicBezTo>
                <a:lnTo>
                  <a:pt x="360000" y="412049"/>
                </a:lnTo>
                <a:cubicBezTo>
                  <a:pt x="331287" y="412049"/>
                  <a:pt x="307952" y="388714"/>
                  <a:pt x="307952" y="360000"/>
                </a:cubicBezTo>
                <a:close/>
                <a:moveTo>
                  <a:pt x="405022" y="0"/>
                </a:moveTo>
                <a:cubicBezTo>
                  <a:pt x="578950" y="0"/>
                  <a:pt x="720001" y="141051"/>
                  <a:pt x="720001" y="314979"/>
                </a:cubicBezTo>
                <a:lnTo>
                  <a:pt x="405022" y="314979"/>
                </a:lnTo>
                <a:close/>
                <a:moveTo>
                  <a:pt x="360000" y="0"/>
                </a:moveTo>
                <a:lnTo>
                  <a:pt x="360000" y="360000"/>
                </a:lnTo>
                <a:lnTo>
                  <a:pt x="720001" y="360000"/>
                </a:lnTo>
                <a:cubicBezTo>
                  <a:pt x="720001" y="558825"/>
                  <a:pt x="558824" y="720001"/>
                  <a:pt x="360000" y="720001"/>
                </a:cubicBezTo>
                <a:cubicBezTo>
                  <a:pt x="161176" y="720001"/>
                  <a:pt x="0" y="558825"/>
                  <a:pt x="0" y="360000"/>
                </a:cubicBezTo>
                <a:cubicBezTo>
                  <a:pt x="0" y="161176"/>
                  <a:pt x="161176" y="0"/>
                  <a:pt x="360000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cap="sq">
            <a:noFill/>
          </a:ln>
        </p:spPr>
        <p:txBody>
          <a:bodyPr vert="horz" wrap="square" lIns="91401" tIns="45688" rIns="91401" bIns="45688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3666418" y="1782285"/>
            <a:ext cx="2847030" cy="2847030"/>
          </a:xfrm>
          <a:prstGeom prst="arc">
            <a:avLst>
              <a:gd name="adj1" fmla="val 8218161"/>
              <a:gd name="adj2" fmla="val 16127179"/>
            </a:avLst>
          </a:prstGeom>
          <a:noFill/>
          <a:ln w="28575" cap="flat">
            <a:solidFill>
              <a:schemeClr val="accent1"/>
            </a:solidFill>
            <a:miter/>
            <a:headEnd type="oval" w="med" len="med"/>
            <a:tailEnd type="oval" w="med" len="med"/>
          </a:ln>
        </p:spPr>
        <p:txBody>
          <a:bodyPr vert="horz" wrap="square" lIns="91401" tIns="45688" rIns="91401" bIns="45688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cxnSp>
        <p:nvCxnSpPr>
          <p:cNvPr id="10" name="标题 1"/>
          <p:cNvCxnSpPr/>
          <p:nvPr/>
        </p:nvCxnSpPr>
        <p:spPr>
          <a:xfrm flipH="1">
            <a:off x="5626672" y="5337176"/>
            <a:ext cx="1402465" cy="0"/>
          </a:xfrm>
          <a:prstGeom prst="straightConnector1">
            <a:avLst/>
          </a:prstGeom>
          <a:noFill/>
          <a:ln w="28575" cap="flat">
            <a:solidFill>
              <a:schemeClr val="accent1">
                <a:lumMod val="60000"/>
                <a:lumOff val="40000"/>
              </a:schemeClr>
            </a:solidFill>
            <a:miter/>
            <a:headEnd type="oval" w="med" len="med"/>
            <a:tailEnd type="oval" w="med" len="med"/>
          </a:ln>
        </p:spPr>
      </p:cxnSp>
      <p:sp>
        <p:nvSpPr>
          <p:cNvPr id="11" name="标题 1"/>
          <p:cNvSpPr txBox="1"/>
          <p:nvPr/>
        </p:nvSpPr>
        <p:spPr>
          <a:xfrm>
            <a:off x="7708649" y="2263140"/>
            <a:ext cx="617220" cy="640080"/>
          </a:xfrm>
          <a:custGeom>
            <a:avLst/>
            <a:gdLst>
              <a:gd name="connsiteX0" fmla="*/ 0 w 617220"/>
              <a:gd name="connsiteY0" fmla="*/ 640080 h 640080"/>
              <a:gd name="connsiteX1" fmla="*/ 0 w 617220"/>
              <a:gd name="connsiteY1" fmla="*/ 0 h 640080"/>
              <a:gd name="connsiteX2" fmla="*/ 617220 w 617220"/>
              <a:gd name="connsiteY2" fmla="*/ 0 h 640080"/>
            </a:gdLst>
            <a:ahLst/>
            <a:cxnLst/>
            <a:rect l="l" t="t" r="r" b="b"/>
            <a:pathLst>
              <a:path w="617220" h="640080">
                <a:moveTo>
                  <a:pt x="0" y="640080"/>
                </a:moveTo>
                <a:lnTo>
                  <a:pt x="0" y="0"/>
                </a:lnTo>
                <a:lnTo>
                  <a:pt x="617220" y="0"/>
                </a:lnTo>
              </a:path>
            </a:pathLst>
          </a:custGeom>
          <a:noFill/>
          <a:ln w="28575" cap="flat">
            <a:solidFill>
              <a:schemeClr val="accent1"/>
            </a:solidFill>
            <a:miter/>
            <a:headEnd type="oval" w="med" len="med"/>
            <a:tailEnd type="oval" w="med" len="med"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1587500" y="4894494"/>
            <a:ext cx="3844739" cy="27699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r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收现性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1584960" y="5172845"/>
            <a:ext cx="3847278" cy="96125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r">
              <a:lnSpc>
                <a:spcPct val="150000"/>
              </a:lnSpc>
            </a:pPr>
            <a:r>
              <a:rPr kumimoji="1" lang="en-US" altLang="zh-CN" sz="76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销售收现率 = 销售商品收到现金 / 营业收入，反映企业销售回款能力。例如，某企业销售收现率为90%，表明其销售回款情况良好，资金周转较快。
行业对比：不同行业销售收现率差异显著，如零售行业较高，而建筑行业相对较低。
企业应用：企业可通过优化销售政策、加强应收账款管理等方式提升销售收现率，增强资金流动性。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672682" y="2327391"/>
            <a:ext cx="2776529" cy="27699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r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持续性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672680" y="2605742"/>
            <a:ext cx="2776529" cy="122001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r">
              <a:lnSpc>
                <a:spcPct val="150000"/>
              </a:lnSpc>
            </a:pPr>
            <a:r>
              <a:rPr kumimoji="1" lang="en-US" altLang="zh-CN" sz="74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核心利润占比：核心利润占比 = 核心利润 / 总利润，反映企业核心业务的盈利能力。例如，某企业核心利润占比为80%，表明其盈利主要来源于核心业务，具有较高的可持续性。
行业对比：不同行业核心利润占比差异显著，如互联网企业核心利润占比高，而传统制造业相对较低。
企业应用：企业需关注核心业务的稳定性和增长潜力，通过优化业务结构、提升核心竞争力等方式增强持续盈利能力。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8602371" y="1418387"/>
            <a:ext cx="2916530" cy="27699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行业匹配性</a:t>
            </a: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8602369" y="1696738"/>
            <a:ext cx="2916530" cy="122001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965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行业特征：不同行业具有不同的盈利特征，如养猪行业具有强周期性。例如，某养猪企业毛利率在行业周期低谷时下降，但在周期高峰时大幅上升。
企业应用：企业需结合行业特征，合理规划业务布局，通过优化生产、调整销售策略等方式应对行业周期波动。</a:t>
            </a: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787215" y="45099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盈利质量五维度</a:t>
            </a:r>
            <a:endParaRPr kumimoji="1"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149860" y="487680"/>
            <a:ext cx="510540" cy="419100"/>
            <a:chOff x="149860" y="487680"/>
            <a:chExt cx="510540" cy="419100"/>
          </a:xfrm>
        </p:grpSpPr>
        <p:sp>
          <p:nvSpPr>
            <p:cNvPr id="20" name="标题 1"/>
            <p:cNvSpPr txBox="1"/>
            <p:nvPr/>
          </p:nvSpPr>
          <p:spPr>
            <a:xfrm>
              <a:off x="149860" y="718185"/>
              <a:ext cx="510540" cy="18859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21" name="标题 1"/>
            <p:cNvSpPr txBox="1"/>
            <p:nvPr/>
          </p:nvSpPr>
          <p:spPr>
            <a:xfrm>
              <a:off x="149860" y="602933"/>
              <a:ext cx="510540" cy="18859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22" name="标题 1"/>
            <p:cNvSpPr txBox="1"/>
            <p:nvPr/>
          </p:nvSpPr>
          <p:spPr>
            <a:xfrm>
              <a:off x="149860" y="487680"/>
              <a:ext cx="510540" cy="18859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-22412" y="5826078"/>
            <a:ext cx="12248030" cy="1031922"/>
          </a:xfrm>
          <a:custGeom>
            <a:avLst/>
            <a:gdLst>
              <a:gd name="connsiteX0" fmla="*/ 0 w 12191999"/>
              <a:gd name="connsiteY0" fmla="*/ 0 h 1031906"/>
              <a:gd name="connsiteX1" fmla="*/ 97612 w 12191999"/>
              <a:gd name="connsiteY1" fmla="*/ 51085 h 1031906"/>
              <a:gd name="connsiteX2" fmla="*/ 6108700 w 12191999"/>
              <a:gd name="connsiteY2" fmla="*/ 925606 h 1031906"/>
              <a:gd name="connsiteX3" fmla="*/ 12119789 w 12191999"/>
              <a:gd name="connsiteY3" fmla="*/ 51085 h 1031906"/>
              <a:gd name="connsiteX4" fmla="*/ 12191999 w 12191999"/>
              <a:gd name="connsiteY4" fmla="*/ 13293 h 1031906"/>
              <a:gd name="connsiteX5" fmla="*/ 12191999 w 12191999"/>
              <a:gd name="connsiteY5" fmla="*/ 1031906 h 1031906"/>
              <a:gd name="connsiteX6" fmla="*/ 0 w 12191999"/>
              <a:gd name="connsiteY6" fmla="*/ 1031906 h 1031906"/>
            </a:gdLst>
            <a:ahLst/>
            <a:cxnLst/>
            <a:rect l="l" t="t" r="r" b="b"/>
            <a:pathLst>
              <a:path w="12191999" h="1031906">
                <a:moveTo>
                  <a:pt x="0" y="0"/>
                </a:moveTo>
                <a:lnTo>
                  <a:pt x="97612" y="51085"/>
                </a:lnTo>
                <a:cubicBezTo>
                  <a:pt x="1195312" y="569402"/>
                  <a:pt x="3474728" y="925606"/>
                  <a:pt x="6108700" y="925606"/>
                </a:cubicBezTo>
                <a:cubicBezTo>
                  <a:pt x="8742672" y="925606"/>
                  <a:pt x="11022088" y="569402"/>
                  <a:pt x="12119789" y="51085"/>
                </a:cubicBezTo>
                <a:lnTo>
                  <a:pt x="12191999" y="13293"/>
                </a:lnTo>
                <a:lnTo>
                  <a:pt x="12191999" y="1031906"/>
                </a:lnTo>
                <a:lnTo>
                  <a:pt x="0" y="1031906"/>
                </a:lnTo>
                <a:close/>
              </a:path>
            </a:pathLst>
          </a:custGeom>
          <a:solidFill>
            <a:schemeClr val="accent1"/>
          </a:solidFill>
          <a:ln w="25400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60399" y="3007906"/>
            <a:ext cx="3442063" cy="297310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逆行业波动：毛利率逆行业波动可能表明企业存在异常情况。例如，全行业毛利率下降，但某企业毛利率上升，需关注其是否通过不正当手段提升毛利率。
企业应用：企业需结合市场环境和自身业务情况，合理解释毛利率波动，避免财务操纵嫌疑。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660400" y="2526089"/>
            <a:ext cx="3442062" cy="438829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4368619" y="3007906"/>
            <a:ext cx="3442063" cy="297310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其他收益占比：其他收益占比 = 其他收益 / 总利润，反映企业非核心业务的盈利贡献。例如，某企业其他收益占比为30%，表明其利润中有较大比例来自非核心业务。
企业应用：企业需关注其他收益的可持续性，通过优化核心业务、减少对非核心业务的依赖，提升盈利质量。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4368619" y="2526089"/>
            <a:ext cx="3442063" cy="438829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8076837" y="3007906"/>
            <a:ext cx="3442063" cy="297310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非经常性损益：资产处置收益、公允价值变动收益等非经常性损益需剥离，以准确反映企业核心盈利能力。例如，某企业通过资产处置获得高额收益，但该收益不可持续，需从利润中剔除。
企业应用：企业需合理处理非经常性损益，确保财务报表真实反映核心业务的盈利能力。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8076837" y="2526089"/>
            <a:ext cx="3442063" cy="438829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755651" y="2526090"/>
            <a:ext cx="3251561" cy="43882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毛利率逆行业波动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4489269" y="2526090"/>
            <a:ext cx="3200763" cy="43882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其他收益占比过高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8191137" y="2526090"/>
            <a:ext cx="3213463" cy="43882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非经常性损益剥离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2021430" y="1707253"/>
            <a:ext cx="720000" cy="720000"/>
          </a:xfrm>
          <a:prstGeom prst="ellipse">
            <a:avLst/>
          </a:prstGeom>
          <a:solidFill>
            <a:schemeClr val="bg1"/>
          </a:solidFill>
          <a:ln w="12700" cap="flat">
            <a:solidFill>
              <a:schemeClr val="accent1"/>
            </a:solidFill>
            <a:miter/>
          </a:ln>
          <a:effectLst>
            <a:outerShdw blurRad="952500" sx="102000" sy="102000" algn="ctr" rotWithShape="0">
              <a:schemeClr val="accent1">
                <a:alpha val="10000"/>
              </a:schemeClr>
            </a:outerShdw>
          </a:effectLst>
        </p:spPr>
        <p:txBody>
          <a:bodyPr vert="horz" wrap="square" lIns="22860" tIns="22860" rIns="22860" bIns="22860" rtlCol="0" anchor="ctr"/>
          <a:lstStyle/>
          <a:p>
            <a:pPr algn="ctr">
              <a:lnSpc>
                <a:spcPct val="15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5729650" y="1718906"/>
            <a:ext cx="720000" cy="720000"/>
          </a:xfrm>
          <a:prstGeom prst="ellipse">
            <a:avLst/>
          </a:prstGeom>
          <a:solidFill>
            <a:schemeClr val="bg1"/>
          </a:solidFill>
          <a:ln w="12700" cap="flat">
            <a:solidFill>
              <a:schemeClr val="accent1"/>
            </a:solidFill>
            <a:miter/>
          </a:ln>
          <a:effectLst>
            <a:outerShdw blurRad="952500" sx="102000" sy="102000" algn="ctr" rotWithShape="0">
              <a:schemeClr val="accent1">
                <a:alpha val="10000"/>
              </a:schemeClr>
            </a:outerShdw>
          </a:effectLst>
        </p:spPr>
        <p:txBody>
          <a:bodyPr vert="horz" wrap="square" lIns="22860" tIns="22860" rIns="22860" bIns="22860" rtlCol="0" anchor="ctr"/>
          <a:lstStyle/>
          <a:p>
            <a:pPr algn="ctr">
              <a:lnSpc>
                <a:spcPct val="15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9437868" y="1707253"/>
            <a:ext cx="720000" cy="720000"/>
          </a:xfrm>
          <a:prstGeom prst="ellipse">
            <a:avLst/>
          </a:prstGeom>
          <a:solidFill>
            <a:schemeClr val="bg1"/>
          </a:solidFill>
          <a:ln w="12700" cap="flat">
            <a:solidFill>
              <a:schemeClr val="accent1"/>
            </a:solidFill>
            <a:miter/>
          </a:ln>
          <a:effectLst>
            <a:outerShdw blurRad="952500" sx="102000" sy="102000" algn="ctr" rotWithShape="0">
              <a:schemeClr val="accent1">
                <a:alpha val="10000"/>
              </a:schemeClr>
            </a:outerShdw>
          </a:effectLst>
        </p:spPr>
        <p:txBody>
          <a:bodyPr vert="horz" wrap="square" lIns="22860" tIns="22860" rIns="22860" bIns="22860" rtlCol="0" anchor="ctr"/>
          <a:lstStyle/>
          <a:p>
            <a:pPr algn="ctr">
              <a:lnSpc>
                <a:spcPct val="15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9568074" y="1858918"/>
            <a:ext cx="459588" cy="416670"/>
          </a:xfrm>
          <a:custGeom>
            <a:avLst/>
            <a:gdLst>
              <a:gd name="connsiteX0" fmla="*/ 351048 w 1543905"/>
              <a:gd name="connsiteY0" fmla="*/ 523317 h 1399728"/>
              <a:gd name="connsiteX1" fmla="*/ 351048 w 1543905"/>
              <a:gd name="connsiteY1" fmla="*/ 523317 h 1399728"/>
              <a:gd name="connsiteX2" fmla="*/ 351420 w 1543905"/>
              <a:gd name="connsiteY2" fmla="*/ 523503 h 1399728"/>
              <a:gd name="connsiteX3" fmla="*/ 351420 w 1543905"/>
              <a:gd name="connsiteY3" fmla="*/ 1020031 h 1399728"/>
              <a:gd name="connsiteX4" fmla="*/ 351048 w 1543905"/>
              <a:gd name="connsiteY4" fmla="*/ 1020403 h 1399728"/>
              <a:gd name="connsiteX5" fmla="*/ 163525 w 1543905"/>
              <a:gd name="connsiteY5" fmla="*/ 1020403 h 1399728"/>
              <a:gd name="connsiteX6" fmla="*/ 163153 w 1543905"/>
              <a:gd name="connsiteY6" fmla="*/ 1020031 h 1399728"/>
              <a:gd name="connsiteX7" fmla="*/ 163153 w 1543905"/>
              <a:gd name="connsiteY7" fmla="*/ 523503 h 1399728"/>
              <a:gd name="connsiteX8" fmla="*/ 163153 w 1543905"/>
              <a:gd name="connsiteY8" fmla="*/ 523317 h 1399728"/>
              <a:gd name="connsiteX9" fmla="*/ 163339 w 1543905"/>
              <a:gd name="connsiteY9" fmla="*/ 523131 h 1399728"/>
              <a:gd name="connsiteX10" fmla="*/ 351048 w 1543905"/>
              <a:gd name="connsiteY10" fmla="*/ 523131 h 1399728"/>
              <a:gd name="connsiteX11" fmla="*/ 351048 w 1543905"/>
              <a:gd name="connsiteY11" fmla="*/ 411696 h 1399728"/>
              <a:gd name="connsiteX12" fmla="*/ 163339 w 1543905"/>
              <a:gd name="connsiteY12" fmla="*/ 411696 h 1399728"/>
              <a:gd name="connsiteX13" fmla="*/ 51346 w 1543905"/>
              <a:gd name="connsiteY13" fmla="*/ 523689 h 1399728"/>
              <a:gd name="connsiteX14" fmla="*/ 51346 w 1543905"/>
              <a:gd name="connsiteY14" fmla="*/ 1020217 h 1399728"/>
              <a:gd name="connsiteX15" fmla="*/ 163339 w 1543905"/>
              <a:gd name="connsiteY15" fmla="*/ 1132210 h 1399728"/>
              <a:gd name="connsiteX16" fmla="*/ 351048 w 1543905"/>
              <a:gd name="connsiteY16" fmla="*/ 1132210 h 1399728"/>
              <a:gd name="connsiteX17" fmla="*/ 463042 w 1543905"/>
              <a:gd name="connsiteY17" fmla="*/ 1020217 h 1399728"/>
              <a:gd name="connsiteX18" fmla="*/ 463042 w 1543905"/>
              <a:gd name="connsiteY18" fmla="*/ 523503 h 1399728"/>
              <a:gd name="connsiteX19" fmla="*/ 351048 w 1543905"/>
              <a:gd name="connsiteY19" fmla="*/ 411696 h 1399728"/>
              <a:gd name="connsiteX20" fmla="*/ 865808 w 1543905"/>
              <a:gd name="connsiteY20" fmla="*/ 111621 h 1399728"/>
              <a:gd name="connsiteX21" fmla="*/ 866180 w 1543905"/>
              <a:gd name="connsiteY21" fmla="*/ 111807 h 1399728"/>
              <a:gd name="connsiteX22" fmla="*/ 866180 w 1543905"/>
              <a:gd name="connsiteY22" fmla="*/ 1020031 h 1399728"/>
              <a:gd name="connsiteX23" fmla="*/ 865808 w 1543905"/>
              <a:gd name="connsiteY23" fmla="*/ 1020403 h 1399728"/>
              <a:gd name="connsiteX24" fmla="*/ 678284 w 1543905"/>
              <a:gd name="connsiteY24" fmla="*/ 1020403 h 1399728"/>
              <a:gd name="connsiteX25" fmla="*/ 677912 w 1543905"/>
              <a:gd name="connsiteY25" fmla="*/ 1020031 h 1399728"/>
              <a:gd name="connsiteX26" fmla="*/ 677912 w 1543905"/>
              <a:gd name="connsiteY26" fmla="*/ 111993 h 1399728"/>
              <a:gd name="connsiteX27" fmla="*/ 677912 w 1543905"/>
              <a:gd name="connsiteY27" fmla="*/ 111807 h 1399728"/>
              <a:gd name="connsiteX28" fmla="*/ 678098 w 1543905"/>
              <a:gd name="connsiteY28" fmla="*/ 111621 h 1399728"/>
              <a:gd name="connsiteX29" fmla="*/ 865808 w 1543905"/>
              <a:gd name="connsiteY29" fmla="*/ 111621 h 1399728"/>
              <a:gd name="connsiteX30" fmla="*/ 865808 w 1543905"/>
              <a:gd name="connsiteY30" fmla="*/ 0 h 1399728"/>
              <a:gd name="connsiteX31" fmla="*/ 677912 w 1543905"/>
              <a:gd name="connsiteY31" fmla="*/ 0 h 1399728"/>
              <a:gd name="connsiteX32" fmla="*/ 565919 w 1543905"/>
              <a:gd name="connsiteY32" fmla="*/ 111993 h 1399728"/>
              <a:gd name="connsiteX33" fmla="*/ 565919 w 1543905"/>
              <a:gd name="connsiteY33" fmla="*/ 1020217 h 1399728"/>
              <a:gd name="connsiteX34" fmla="*/ 677912 w 1543905"/>
              <a:gd name="connsiteY34" fmla="*/ 1132210 h 1399728"/>
              <a:gd name="connsiteX35" fmla="*/ 865622 w 1543905"/>
              <a:gd name="connsiteY35" fmla="*/ 1132210 h 1399728"/>
              <a:gd name="connsiteX36" fmla="*/ 977615 w 1543905"/>
              <a:gd name="connsiteY36" fmla="*/ 1020217 h 1399728"/>
              <a:gd name="connsiteX37" fmla="*/ 977615 w 1543905"/>
              <a:gd name="connsiteY37" fmla="*/ 111993 h 1399728"/>
              <a:gd name="connsiteX38" fmla="*/ 865808 w 1543905"/>
              <a:gd name="connsiteY38" fmla="*/ 0 h 1399728"/>
              <a:gd name="connsiteX39" fmla="*/ 1380381 w 1543905"/>
              <a:gd name="connsiteY39" fmla="*/ 729072 h 1399728"/>
              <a:gd name="connsiteX40" fmla="*/ 1380753 w 1543905"/>
              <a:gd name="connsiteY40" fmla="*/ 729258 h 1399728"/>
              <a:gd name="connsiteX41" fmla="*/ 1380753 w 1543905"/>
              <a:gd name="connsiteY41" fmla="*/ 1020031 h 1399728"/>
              <a:gd name="connsiteX42" fmla="*/ 1380381 w 1543905"/>
              <a:gd name="connsiteY42" fmla="*/ 1020403 h 1399728"/>
              <a:gd name="connsiteX43" fmla="*/ 1192858 w 1543905"/>
              <a:gd name="connsiteY43" fmla="*/ 1020403 h 1399728"/>
              <a:gd name="connsiteX44" fmla="*/ 1192485 w 1543905"/>
              <a:gd name="connsiteY44" fmla="*/ 1020031 h 1399728"/>
              <a:gd name="connsiteX45" fmla="*/ 1192485 w 1543905"/>
              <a:gd name="connsiteY45" fmla="*/ 729444 h 1399728"/>
              <a:gd name="connsiteX46" fmla="*/ 1192485 w 1543905"/>
              <a:gd name="connsiteY46" fmla="*/ 729258 h 1399728"/>
              <a:gd name="connsiteX47" fmla="*/ 1192671 w 1543905"/>
              <a:gd name="connsiteY47" fmla="*/ 729072 h 1399728"/>
              <a:gd name="connsiteX48" fmla="*/ 1380381 w 1543905"/>
              <a:gd name="connsiteY48" fmla="*/ 729072 h 1399728"/>
              <a:gd name="connsiteX49" fmla="*/ 1380381 w 1543905"/>
              <a:gd name="connsiteY49" fmla="*/ 617451 h 1399728"/>
              <a:gd name="connsiteX50" fmla="*/ 1192671 w 1543905"/>
              <a:gd name="connsiteY50" fmla="*/ 617451 h 1399728"/>
              <a:gd name="connsiteX51" fmla="*/ 1080678 w 1543905"/>
              <a:gd name="connsiteY51" fmla="*/ 729444 h 1399728"/>
              <a:gd name="connsiteX52" fmla="*/ 1080678 w 1543905"/>
              <a:gd name="connsiteY52" fmla="*/ 1020031 h 1399728"/>
              <a:gd name="connsiteX53" fmla="*/ 1192671 w 1543905"/>
              <a:gd name="connsiteY53" fmla="*/ 1132024 h 1399728"/>
              <a:gd name="connsiteX54" fmla="*/ 1380381 w 1543905"/>
              <a:gd name="connsiteY54" fmla="*/ 1132024 h 1399728"/>
              <a:gd name="connsiteX55" fmla="*/ 1492374 w 1543905"/>
              <a:gd name="connsiteY55" fmla="*/ 1020031 h 1399728"/>
              <a:gd name="connsiteX56" fmla="*/ 1492374 w 1543905"/>
              <a:gd name="connsiteY56" fmla="*/ 729444 h 1399728"/>
              <a:gd name="connsiteX57" fmla="*/ 1380381 w 1543905"/>
              <a:gd name="connsiteY57" fmla="*/ 617451 h 1399728"/>
              <a:gd name="connsiteX58" fmla="*/ 1481956 w 1543905"/>
              <a:gd name="connsiteY58" fmla="*/ 1276201 h 1399728"/>
              <a:gd name="connsiteX59" fmla="*/ 61764 w 1543905"/>
              <a:gd name="connsiteY59" fmla="*/ 1276201 h 1399728"/>
              <a:gd name="connsiteX60" fmla="*/ 0 w 1543905"/>
              <a:gd name="connsiteY60" fmla="*/ 1337965 h 1399728"/>
              <a:gd name="connsiteX61" fmla="*/ 61764 w 1543905"/>
              <a:gd name="connsiteY61" fmla="*/ 1399729 h 1399728"/>
              <a:gd name="connsiteX62" fmla="*/ 1482142 w 1543905"/>
              <a:gd name="connsiteY62" fmla="*/ 1399729 h 1399728"/>
              <a:gd name="connsiteX63" fmla="*/ 1543906 w 1543905"/>
              <a:gd name="connsiteY63" fmla="*/ 1337965 h 1399728"/>
              <a:gd name="connsiteX64" fmla="*/ 1481956 w 1543905"/>
              <a:gd name="connsiteY64" fmla="*/ 1276201 h 1399728"/>
            </a:gdLst>
            <a:ahLst/>
            <a:cxnLst/>
            <a:rect l="l" t="t" r="r" b="b"/>
            <a:pathLst>
              <a:path w="1543905" h="1399728">
                <a:moveTo>
                  <a:pt x="351048" y="523317"/>
                </a:moveTo>
                <a:cubicBezTo>
                  <a:pt x="351234" y="523317"/>
                  <a:pt x="351234" y="523317"/>
                  <a:pt x="351048" y="523317"/>
                </a:cubicBezTo>
                <a:cubicBezTo>
                  <a:pt x="351234" y="523317"/>
                  <a:pt x="351420" y="523503"/>
                  <a:pt x="351420" y="523503"/>
                </a:cubicBezTo>
                <a:lnTo>
                  <a:pt x="351420" y="1020031"/>
                </a:lnTo>
                <a:lnTo>
                  <a:pt x="351048" y="1020403"/>
                </a:lnTo>
                <a:lnTo>
                  <a:pt x="163525" y="1020403"/>
                </a:lnTo>
                <a:lnTo>
                  <a:pt x="163153" y="1020031"/>
                </a:lnTo>
                <a:lnTo>
                  <a:pt x="163153" y="523503"/>
                </a:lnTo>
                <a:lnTo>
                  <a:pt x="163153" y="523317"/>
                </a:lnTo>
                <a:lnTo>
                  <a:pt x="163339" y="523131"/>
                </a:lnTo>
                <a:lnTo>
                  <a:pt x="351048" y="523131"/>
                </a:lnTo>
                <a:moveTo>
                  <a:pt x="351048" y="411696"/>
                </a:moveTo>
                <a:lnTo>
                  <a:pt x="163339" y="411696"/>
                </a:lnTo>
                <a:cubicBezTo>
                  <a:pt x="101575" y="411696"/>
                  <a:pt x="51346" y="461739"/>
                  <a:pt x="51346" y="523689"/>
                </a:cubicBezTo>
                <a:lnTo>
                  <a:pt x="51346" y="1020217"/>
                </a:lnTo>
                <a:cubicBezTo>
                  <a:pt x="51346" y="1081795"/>
                  <a:pt x="101761" y="1132210"/>
                  <a:pt x="163339" y="1132210"/>
                </a:cubicBezTo>
                <a:lnTo>
                  <a:pt x="351048" y="1132210"/>
                </a:lnTo>
                <a:cubicBezTo>
                  <a:pt x="412626" y="1132210"/>
                  <a:pt x="463042" y="1081795"/>
                  <a:pt x="463042" y="1020217"/>
                </a:cubicBezTo>
                <a:lnTo>
                  <a:pt x="463042" y="523503"/>
                </a:lnTo>
                <a:cubicBezTo>
                  <a:pt x="463042" y="461739"/>
                  <a:pt x="412998" y="411696"/>
                  <a:pt x="351048" y="411696"/>
                </a:cubicBezTo>
                <a:close/>
                <a:moveTo>
                  <a:pt x="865808" y="111621"/>
                </a:moveTo>
                <a:cubicBezTo>
                  <a:pt x="865994" y="111621"/>
                  <a:pt x="866180" y="111807"/>
                  <a:pt x="866180" y="111807"/>
                </a:cubicBezTo>
                <a:lnTo>
                  <a:pt x="866180" y="1020031"/>
                </a:lnTo>
                <a:lnTo>
                  <a:pt x="865808" y="1020403"/>
                </a:lnTo>
                <a:lnTo>
                  <a:pt x="678284" y="1020403"/>
                </a:lnTo>
                <a:lnTo>
                  <a:pt x="677912" y="1020031"/>
                </a:lnTo>
                <a:lnTo>
                  <a:pt x="677912" y="111993"/>
                </a:lnTo>
                <a:lnTo>
                  <a:pt x="677912" y="111807"/>
                </a:lnTo>
                <a:lnTo>
                  <a:pt x="678098" y="111621"/>
                </a:lnTo>
                <a:lnTo>
                  <a:pt x="865808" y="111621"/>
                </a:lnTo>
                <a:moveTo>
                  <a:pt x="865808" y="0"/>
                </a:moveTo>
                <a:lnTo>
                  <a:pt x="677912" y="0"/>
                </a:lnTo>
                <a:cubicBezTo>
                  <a:pt x="616148" y="0"/>
                  <a:pt x="565919" y="50043"/>
                  <a:pt x="565919" y="111993"/>
                </a:cubicBezTo>
                <a:lnTo>
                  <a:pt x="565919" y="1020217"/>
                </a:lnTo>
                <a:cubicBezTo>
                  <a:pt x="565919" y="1081795"/>
                  <a:pt x="616335" y="1132210"/>
                  <a:pt x="677912" y="1132210"/>
                </a:cubicBezTo>
                <a:lnTo>
                  <a:pt x="865622" y="1132210"/>
                </a:lnTo>
                <a:cubicBezTo>
                  <a:pt x="927199" y="1132210"/>
                  <a:pt x="977615" y="1081795"/>
                  <a:pt x="977615" y="1020217"/>
                </a:cubicBezTo>
                <a:lnTo>
                  <a:pt x="977615" y="111993"/>
                </a:lnTo>
                <a:cubicBezTo>
                  <a:pt x="977615" y="50043"/>
                  <a:pt x="927571" y="0"/>
                  <a:pt x="865808" y="0"/>
                </a:cubicBezTo>
                <a:close/>
                <a:moveTo>
                  <a:pt x="1380381" y="729072"/>
                </a:moveTo>
                <a:cubicBezTo>
                  <a:pt x="1380567" y="729072"/>
                  <a:pt x="1380753" y="729258"/>
                  <a:pt x="1380753" y="729258"/>
                </a:cubicBezTo>
                <a:lnTo>
                  <a:pt x="1380753" y="1020031"/>
                </a:lnTo>
                <a:lnTo>
                  <a:pt x="1380381" y="1020403"/>
                </a:lnTo>
                <a:lnTo>
                  <a:pt x="1192858" y="1020403"/>
                </a:lnTo>
                <a:lnTo>
                  <a:pt x="1192485" y="1020031"/>
                </a:lnTo>
                <a:lnTo>
                  <a:pt x="1192485" y="729444"/>
                </a:lnTo>
                <a:lnTo>
                  <a:pt x="1192485" y="729258"/>
                </a:lnTo>
                <a:lnTo>
                  <a:pt x="1192671" y="729072"/>
                </a:lnTo>
                <a:lnTo>
                  <a:pt x="1380381" y="729072"/>
                </a:lnTo>
                <a:moveTo>
                  <a:pt x="1380381" y="617451"/>
                </a:moveTo>
                <a:lnTo>
                  <a:pt x="1192671" y="617451"/>
                </a:lnTo>
                <a:cubicBezTo>
                  <a:pt x="1130908" y="617451"/>
                  <a:pt x="1080678" y="667494"/>
                  <a:pt x="1080678" y="729444"/>
                </a:cubicBezTo>
                <a:lnTo>
                  <a:pt x="1080678" y="1020031"/>
                </a:lnTo>
                <a:cubicBezTo>
                  <a:pt x="1080678" y="1081608"/>
                  <a:pt x="1131094" y="1132024"/>
                  <a:pt x="1192671" y="1132024"/>
                </a:cubicBezTo>
                <a:lnTo>
                  <a:pt x="1380381" y="1132024"/>
                </a:lnTo>
                <a:cubicBezTo>
                  <a:pt x="1441959" y="1132024"/>
                  <a:pt x="1492374" y="1081608"/>
                  <a:pt x="1492374" y="1020031"/>
                </a:cubicBezTo>
                <a:lnTo>
                  <a:pt x="1492374" y="729444"/>
                </a:lnTo>
                <a:cubicBezTo>
                  <a:pt x="1492374" y="667680"/>
                  <a:pt x="1442145" y="617451"/>
                  <a:pt x="1380381" y="617451"/>
                </a:cubicBezTo>
                <a:close/>
                <a:moveTo>
                  <a:pt x="1481956" y="1276201"/>
                </a:moveTo>
                <a:lnTo>
                  <a:pt x="61764" y="1276201"/>
                </a:lnTo>
                <a:cubicBezTo>
                  <a:pt x="27719" y="1276201"/>
                  <a:pt x="0" y="1303920"/>
                  <a:pt x="0" y="1337965"/>
                </a:cubicBezTo>
                <a:cubicBezTo>
                  <a:pt x="0" y="1372009"/>
                  <a:pt x="27719" y="1399729"/>
                  <a:pt x="61764" y="1399729"/>
                </a:cubicBezTo>
                <a:lnTo>
                  <a:pt x="1482142" y="1399729"/>
                </a:lnTo>
                <a:cubicBezTo>
                  <a:pt x="1516187" y="1399729"/>
                  <a:pt x="1543906" y="1372009"/>
                  <a:pt x="1543906" y="1337965"/>
                </a:cubicBezTo>
                <a:cubicBezTo>
                  <a:pt x="1543720" y="1303734"/>
                  <a:pt x="1516187" y="1276201"/>
                  <a:pt x="1481956" y="1276201"/>
                </a:cubicBezTo>
                <a:close/>
              </a:path>
            </a:pathLst>
          </a:custGeom>
          <a:solidFill>
            <a:schemeClr val="accent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5881346" y="1870571"/>
            <a:ext cx="416609" cy="416670"/>
          </a:xfrm>
          <a:custGeom>
            <a:avLst/>
            <a:gdLst>
              <a:gd name="connsiteX0" fmla="*/ 669168 w 1599855"/>
              <a:gd name="connsiteY0" fmla="*/ 111621 h 1600088"/>
              <a:gd name="connsiteX1" fmla="*/ 886086 w 1599855"/>
              <a:gd name="connsiteY1" fmla="*/ 155339 h 1600088"/>
              <a:gd name="connsiteX2" fmla="*/ 1063377 w 1599855"/>
              <a:gd name="connsiteY2" fmla="*/ 274960 h 1600088"/>
              <a:gd name="connsiteX3" fmla="*/ 1182998 w 1599855"/>
              <a:gd name="connsiteY3" fmla="*/ 452251 h 1600088"/>
              <a:gd name="connsiteX4" fmla="*/ 1226716 w 1599855"/>
              <a:gd name="connsiteY4" fmla="*/ 669168 h 1600088"/>
              <a:gd name="connsiteX5" fmla="*/ 1182998 w 1599855"/>
              <a:gd name="connsiteY5" fmla="*/ 886085 h 1600088"/>
              <a:gd name="connsiteX6" fmla="*/ 1063377 w 1599855"/>
              <a:gd name="connsiteY6" fmla="*/ 1063377 h 1600088"/>
              <a:gd name="connsiteX7" fmla="*/ 886086 w 1599855"/>
              <a:gd name="connsiteY7" fmla="*/ 1182998 h 1600088"/>
              <a:gd name="connsiteX8" fmla="*/ 669168 w 1599855"/>
              <a:gd name="connsiteY8" fmla="*/ 1226716 h 1600088"/>
              <a:gd name="connsiteX9" fmla="*/ 452251 w 1599855"/>
              <a:gd name="connsiteY9" fmla="*/ 1182998 h 1600088"/>
              <a:gd name="connsiteX10" fmla="*/ 274960 w 1599855"/>
              <a:gd name="connsiteY10" fmla="*/ 1063377 h 1600088"/>
              <a:gd name="connsiteX11" fmla="*/ 155339 w 1599855"/>
              <a:gd name="connsiteY11" fmla="*/ 886085 h 1600088"/>
              <a:gd name="connsiteX12" fmla="*/ 111621 w 1599855"/>
              <a:gd name="connsiteY12" fmla="*/ 669168 h 1600088"/>
              <a:gd name="connsiteX13" fmla="*/ 155339 w 1599855"/>
              <a:gd name="connsiteY13" fmla="*/ 452251 h 1600088"/>
              <a:gd name="connsiteX14" fmla="*/ 274960 w 1599855"/>
              <a:gd name="connsiteY14" fmla="*/ 274960 h 1600088"/>
              <a:gd name="connsiteX15" fmla="*/ 452251 w 1599855"/>
              <a:gd name="connsiteY15" fmla="*/ 155339 h 1600088"/>
              <a:gd name="connsiteX16" fmla="*/ 669168 w 1599855"/>
              <a:gd name="connsiteY16" fmla="*/ 111621 h 1600088"/>
              <a:gd name="connsiteX17" fmla="*/ 669168 w 1599855"/>
              <a:gd name="connsiteY17" fmla="*/ 0 h 1600088"/>
              <a:gd name="connsiteX18" fmla="*/ 0 w 1599855"/>
              <a:gd name="connsiteY18" fmla="*/ 669168 h 1600088"/>
              <a:gd name="connsiteX19" fmla="*/ 669168 w 1599855"/>
              <a:gd name="connsiteY19" fmla="*/ 1338337 h 1600088"/>
              <a:gd name="connsiteX20" fmla="*/ 1338337 w 1599855"/>
              <a:gd name="connsiteY20" fmla="*/ 669168 h 1600088"/>
              <a:gd name="connsiteX21" fmla="*/ 669168 w 1599855"/>
              <a:gd name="connsiteY21" fmla="*/ 0 h 1600088"/>
              <a:gd name="connsiteX22" fmla="*/ 1544278 w 1599855"/>
              <a:gd name="connsiteY22" fmla="*/ 1600088 h 1600088"/>
              <a:gd name="connsiteX23" fmla="*/ 1504838 w 1599855"/>
              <a:gd name="connsiteY23" fmla="*/ 1583717 h 1600088"/>
              <a:gd name="connsiteX24" fmla="*/ 1247366 w 1599855"/>
              <a:gd name="connsiteY24" fmla="*/ 1326431 h 1600088"/>
              <a:gd name="connsiteX25" fmla="*/ 1247366 w 1599855"/>
              <a:gd name="connsiteY25" fmla="*/ 1247552 h 1600088"/>
              <a:gd name="connsiteX26" fmla="*/ 1326245 w 1599855"/>
              <a:gd name="connsiteY26" fmla="*/ 1247552 h 1600088"/>
              <a:gd name="connsiteX27" fmla="*/ 1583531 w 1599855"/>
              <a:gd name="connsiteY27" fmla="*/ 1504838 h 1600088"/>
              <a:gd name="connsiteX28" fmla="*/ 1583531 w 1599855"/>
              <a:gd name="connsiteY28" fmla="*/ 1583717 h 1600088"/>
              <a:gd name="connsiteX29" fmla="*/ 1544278 w 1599855"/>
              <a:gd name="connsiteY29" fmla="*/ 1600088 h 1600088"/>
            </a:gdLst>
            <a:ahLst/>
            <a:cxnLst/>
            <a:rect l="l" t="t" r="r" b="b"/>
            <a:pathLst>
              <a:path w="1599855" h="1600088">
                <a:moveTo>
                  <a:pt x="669168" y="111621"/>
                </a:moveTo>
                <a:cubicBezTo>
                  <a:pt x="744513" y="111621"/>
                  <a:pt x="817438" y="126318"/>
                  <a:pt x="886086" y="155339"/>
                </a:cubicBezTo>
                <a:cubicBezTo>
                  <a:pt x="952500" y="183431"/>
                  <a:pt x="1012031" y="223614"/>
                  <a:pt x="1063377" y="274960"/>
                </a:cubicBezTo>
                <a:cubicBezTo>
                  <a:pt x="1114537" y="326120"/>
                  <a:pt x="1154906" y="385837"/>
                  <a:pt x="1182998" y="452251"/>
                </a:cubicBezTo>
                <a:cubicBezTo>
                  <a:pt x="1212019" y="520898"/>
                  <a:pt x="1226716" y="594010"/>
                  <a:pt x="1226716" y="669168"/>
                </a:cubicBezTo>
                <a:cubicBezTo>
                  <a:pt x="1226716" y="744327"/>
                  <a:pt x="1212019" y="817438"/>
                  <a:pt x="1182998" y="886085"/>
                </a:cubicBezTo>
                <a:cubicBezTo>
                  <a:pt x="1154906" y="952500"/>
                  <a:pt x="1114723" y="1012031"/>
                  <a:pt x="1063377" y="1063377"/>
                </a:cubicBezTo>
                <a:cubicBezTo>
                  <a:pt x="1012217" y="1114537"/>
                  <a:pt x="952500" y="1154906"/>
                  <a:pt x="886086" y="1182998"/>
                </a:cubicBezTo>
                <a:cubicBezTo>
                  <a:pt x="817438" y="1212019"/>
                  <a:pt x="744327" y="1226716"/>
                  <a:pt x="669168" y="1226716"/>
                </a:cubicBezTo>
                <a:cubicBezTo>
                  <a:pt x="594010" y="1226716"/>
                  <a:pt x="520898" y="1212019"/>
                  <a:pt x="452251" y="1182998"/>
                </a:cubicBezTo>
                <a:cubicBezTo>
                  <a:pt x="385837" y="1154906"/>
                  <a:pt x="326306" y="1114723"/>
                  <a:pt x="274960" y="1063377"/>
                </a:cubicBezTo>
                <a:cubicBezTo>
                  <a:pt x="223800" y="1012217"/>
                  <a:pt x="183431" y="952500"/>
                  <a:pt x="155339" y="886085"/>
                </a:cubicBezTo>
                <a:cubicBezTo>
                  <a:pt x="126318" y="817438"/>
                  <a:pt x="111621" y="744327"/>
                  <a:pt x="111621" y="669168"/>
                </a:cubicBezTo>
                <a:cubicBezTo>
                  <a:pt x="111621" y="594010"/>
                  <a:pt x="126318" y="520898"/>
                  <a:pt x="155339" y="452251"/>
                </a:cubicBezTo>
                <a:cubicBezTo>
                  <a:pt x="183431" y="385837"/>
                  <a:pt x="223614" y="326306"/>
                  <a:pt x="274960" y="274960"/>
                </a:cubicBezTo>
                <a:cubicBezTo>
                  <a:pt x="326306" y="223614"/>
                  <a:pt x="385837" y="183431"/>
                  <a:pt x="452251" y="155339"/>
                </a:cubicBezTo>
                <a:cubicBezTo>
                  <a:pt x="520898" y="126318"/>
                  <a:pt x="593824" y="111621"/>
                  <a:pt x="669168" y="111621"/>
                </a:cubicBezTo>
                <a:moveTo>
                  <a:pt x="669168" y="0"/>
                </a:moveTo>
                <a:cubicBezTo>
                  <a:pt x="299517" y="0"/>
                  <a:pt x="0" y="299517"/>
                  <a:pt x="0" y="669168"/>
                </a:cubicBezTo>
                <a:cubicBezTo>
                  <a:pt x="0" y="1038820"/>
                  <a:pt x="299517" y="1338337"/>
                  <a:pt x="669168" y="1338337"/>
                </a:cubicBezTo>
                <a:cubicBezTo>
                  <a:pt x="1038820" y="1338337"/>
                  <a:pt x="1338337" y="1038820"/>
                  <a:pt x="1338337" y="669168"/>
                </a:cubicBezTo>
                <a:cubicBezTo>
                  <a:pt x="1338337" y="299703"/>
                  <a:pt x="1038820" y="0"/>
                  <a:pt x="669168" y="0"/>
                </a:cubicBezTo>
                <a:close/>
                <a:moveTo>
                  <a:pt x="1544278" y="1600088"/>
                </a:moveTo>
                <a:cubicBezTo>
                  <a:pt x="1529953" y="1600088"/>
                  <a:pt x="1515628" y="1594693"/>
                  <a:pt x="1504838" y="1583717"/>
                </a:cubicBezTo>
                <a:lnTo>
                  <a:pt x="1247366" y="1326431"/>
                </a:lnTo>
                <a:cubicBezTo>
                  <a:pt x="1225600" y="1304665"/>
                  <a:pt x="1225600" y="1269318"/>
                  <a:pt x="1247366" y="1247552"/>
                </a:cubicBezTo>
                <a:cubicBezTo>
                  <a:pt x="1269132" y="1225786"/>
                  <a:pt x="1304479" y="1225786"/>
                  <a:pt x="1326245" y="1247552"/>
                </a:cubicBezTo>
                <a:lnTo>
                  <a:pt x="1583531" y="1504838"/>
                </a:lnTo>
                <a:cubicBezTo>
                  <a:pt x="1605297" y="1526605"/>
                  <a:pt x="1605297" y="1561951"/>
                  <a:pt x="1583531" y="1583717"/>
                </a:cubicBezTo>
                <a:cubicBezTo>
                  <a:pt x="1572927" y="1594693"/>
                  <a:pt x="1558603" y="1600088"/>
                  <a:pt x="1544278" y="1600088"/>
                </a:cubicBezTo>
                <a:close/>
              </a:path>
            </a:pathLst>
          </a:custGeom>
          <a:solidFill>
            <a:schemeClr val="accent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2160391" y="1858918"/>
            <a:ext cx="442079" cy="416670"/>
          </a:xfrm>
          <a:custGeom>
            <a:avLst/>
            <a:gdLst>
              <a:gd name="connsiteX0" fmla="*/ 1110072 w 1498885"/>
              <a:gd name="connsiteY0" fmla="*/ 1039039 h 1412736"/>
              <a:gd name="connsiteX1" fmla="*/ 1149511 w 1498885"/>
              <a:gd name="connsiteY1" fmla="*/ 1055363 h 1412736"/>
              <a:gd name="connsiteX2" fmla="*/ 1371451 w 1498885"/>
              <a:gd name="connsiteY2" fmla="*/ 1277303 h 1412736"/>
              <a:gd name="connsiteX3" fmla="*/ 1371451 w 1498885"/>
              <a:gd name="connsiteY3" fmla="*/ 1356182 h 1412736"/>
              <a:gd name="connsiteX4" fmla="*/ 1332012 w 1498885"/>
              <a:gd name="connsiteY4" fmla="*/ 1372553 h 1412736"/>
              <a:gd name="connsiteX5" fmla="*/ 1292572 w 1498885"/>
              <a:gd name="connsiteY5" fmla="*/ 1356182 h 1412736"/>
              <a:gd name="connsiteX6" fmla="*/ 1070632 w 1498885"/>
              <a:gd name="connsiteY6" fmla="*/ 1134242 h 1412736"/>
              <a:gd name="connsiteX7" fmla="*/ 1070632 w 1498885"/>
              <a:gd name="connsiteY7" fmla="*/ 1055363 h 1412736"/>
              <a:gd name="connsiteX8" fmla="*/ 1110072 w 1498885"/>
              <a:gd name="connsiteY8" fmla="*/ 1039039 h 1412736"/>
              <a:gd name="connsiteX9" fmla="*/ 1110072 w 1498885"/>
              <a:gd name="connsiteY9" fmla="*/ 705989 h 1412736"/>
              <a:gd name="connsiteX10" fmla="*/ 1443075 w 1498885"/>
              <a:gd name="connsiteY10" fmla="*/ 705989 h 1412736"/>
              <a:gd name="connsiteX11" fmla="*/ 1498885 w 1498885"/>
              <a:gd name="connsiteY11" fmla="*/ 761800 h 1412736"/>
              <a:gd name="connsiteX12" fmla="*/ 1443075 w 1498885"/>
              <a:gd name="connsiteY12" fmla="*/ 817611 h 1412736"/>
              <a:gd name="connsiteX13" fmla="*/ 1110072 w 1498885"/>
              <a:gd name="connsiteY13" fmla="*/ 817611 h 1412736"/>
              <a:gd name="connsiteX14" fmla="*/ 1054261 w 1498885"/>
              <a:gd name="connsiteY14" fmla="*/ 761800 h 1412736"/>
              <a:gd name="connsiteX15" fmla="*/ 1110072 w 1498885"/>
              <a:gd name="connsiteY15" fmla="*/ 705989 h 1412736"/>
              <a:gd name="connsiteX16" fmla="*/ 1332012 w 1498885"/>
              <a:gd name="connsiteY16" fmla="*/ 151093 h 1412736"/>
              <a:gd name="connsiteX17" fmla="*/ 1371451 w 1498885"/>
              <a:gd name="connsiteY17" fmla="*/ 167418 h 1412736"/>
              <a:gd name="connsiteX18" fmla="*/ 1371451 w 1498885"/>
              <a:gd name="connsiteY18" fmla="*/ 246297 h 1412736"/>
              <a:gd name="connsiteX19" fmla="*/ 1149511 w 1498885"/>
              <a:gd name="connsiteY19" fmla="*/ 468236 h 1412736"/>
              <a:gd name="connsiteX20" fmla="*/ 1110072 w 1498885"/>
              <a:gd name="connsiteY20" fmla="*/ 484608 h 1412736"/>
              <a:gd name="connsiteX21" fmla="*/ 1070632 w 1498885"/>
              <a:gd name="connsiteY21" fmla="*/ 468236 h 1412736"/>
              <a:gd name="connsiteX22" fmla="*/ 1070632 w 1498885"/>
              <a:gd name="connsiteY22" fmla="*/ 389358 h 1412736"/>
              <a:gd name="connsiteX23" fmla="*/ 1292572 w 1498885"/>
              <a:gd name="connsiteY23" fmla="*/ 167418 h 1412736"/>
              <a:gd name="connsiteX24" fmla="*/ 1332012 w 1498885"/>
              <a:gd name="connsiteY24" fmla="*/ 151093 h 1412736"/>
              <a:gd name="connsiteX25" fmla="*/ 709724 w 1498885"/>
              <a:gd name="connsiteY25" fmla="*/ 111607 h 1412736"/>
              <a:gd name="connsiteX26" fmla="*/ 649635 w 1498885"/>
              <a:gd name="connsiteY26" fmla="*/ 127420 h 1412736"/>
              <a:gd name="connsiteX27" fmla="*/ 174129 w 1498885"/>
              <a:gd name="connsiteY27" fmla="*/ 394752 h 1412736"/>
              <a:gd name="connsiteX28" fmla="*/ 111621 w 1498885"/>
              <a:gd name="connsiteY28" fmla="*/ 501536 h 1412736"/>
              <a:gd name="connsiteX29" fmla="*/ 111621 w 1498885"/>
              <a:gd name="connsiteY29" fmla="*/ 910814 h 1412736"/>
              <a:gd name="connsiteX30" fmla="*/ 174129 w 1498885"/>
              <a:gd name="connsiteY30" fmla="*/ 1017598 h 1412736"/>
              <a:gd name="connsiteX31" fmla="*/ 649821 w 1498885"/>
              <a:gd name="connsiteY31" fmla="*/ 1284930 h 1412736"/>
              <a:gd name="connsiteX32" fmla="*/ 771674 w 1498885"/>
              <a:gd name="connsiteY32" fmla="*/ 1283814 h 1412736"/>
              <a:gd name="connsiteX33" fmla="*/ 832321 w 1498885"/>
              <a:gd name="connsiteY33" fmla="*/ 1178146 h 1412736"/>
              <a:gd name="connsiteX34" fmla="*/ 832321 w 1498885"/>
              <a:gd name="connsiteY34" fmla="*/ 234204 h 1412736"/>
              <a:gd name="connsiteX35" fmla="*/ 771674 w 1498885"/>
              <a:gd name="connsiteY35" fmla="*/ 128536 h 1412736"/>
              <a:gd name="connsiteX36" fmla="*/ 709724 w 1498885"/>
              <a:gd name="connsiteY36" fmla="*/ 111607 h 1412736"/>
              <a:gd name="connsiteX37" fmla="*/ 711864 w 1498885"/>
              <a:gd name="connsiteY37" fmla="*/ 9 h 1412736"/>
              <a:gd name="connsiteX38" fmla="*/ 828043 w 1498885"/>
              <a:gd name="connsiteY38" fmla="*/ 32356 h 1412736"/>
              <a:gd name="connsiteX39" fmla="*/ 943942 w 1498885"/>
              <a:gd name="connsiteY39" fmla="*/ 234390 h 1412736"/>
              <a:gd name="connsiteX40" fmla="*/ 943942 w 1498885"/>
              <a:gd name="connsiteY40" fmla="*/ 1178518 h 1412736"/>
              <a:gd name="connsiteX41" fmla="*/ 828043 w 1498885"/>
              <a:gd name="connsiteY41" fmla="*/ 1380552 h 1412736"/>
              <a:gd name="connsiteX42" fmla="*/ 709910 w 1498885"/>
              <a:gd name="connsiteY42" fmla="*/ 1412736 h 1412736"/>
              <a:gd name="connsiteX43" fmla="*/ 595126 w 1498885"/>
              <a:gd name="connsiteY43" fmla="*/ 1382413 h 1412736"/>
              <a:gd name="connsiteX44" fmla="*/ 119435 w 1498885"/>
              <a:gd name="connsiteY44" fmla="*/ 1115080 h 1412736"/>
              <a:gd name="connsiteX45" fmla="*/ 0 w 1498885"/>
              <a:gd name="connsiteY45" fmla="*/ 911000 h 1412736"/>
              <a:gd name="connsiteX46" fmla="*/ 0 w 1498885"/>
              <a:gd name="connsiteY46" fmla="*/ 501722 h 1412736"/>
              <a:gd name="connsiteX47" fmla="*/ 119435 w 1498885"/>
              <a:gd name="connsiteY47" fmla="*/ 297642 h 1412736"/>
              <a:gd name="connsiteX48" fmla="*/ 595126 w 1498885"/>
              <a:gd name="connsiteY48" fmla="*/ 30309 h 1412736"/>
              <a:gd name="connsiteX49" fmla="*/ 711864 w 1498885"/>
              <a:gd name="connsiteY49" fmla="*/ 9 h 1412736"/>
            </a:gdLst>
            <a:ahLst/>
            <a:cxnLst/>
            <a:rect l="l" t="t" r="r" b="b"/>
            <a:pathLst>
              <a:path w="1498885" h="1412736">
                <a:moveTo>
                  <a:pt x="1110072" y="1039039"/>
                </a:moveTo>
                <a:cubicBezTo>
                  <a:pt x="1124350" y="1039039"/>
                  <a:pt x="1138628" y="1044480"/>
                  <a:pt x="1149511" y="1055363"/>
                </a:cubicBezTo>
                <a:lnTo>
                  <a:pt x="1371451" y="1277303"/>
                </a:lnTo>
                <a:cubicBezTo>
                  <a:pt x="1393217" y="1299070"/>
                  <a:pt x="1393217" y="1334416"/>
                  <a:pt x="1371451" y="1356182"/>
                </a:cubicBezTo>
                <a:cubicBezTo>
                  <a:pt x="1360661" y="1366972"/>
                  <a:pt x="1346336" y="1372553"/>
                  <a:pt x="1332012" y="1372553"/>
                </a:cubicBezTo>
                <a:cubicBezTo>
                  <a:pt x="1317687" y="1372553"/>
                  <a:pt x="1303362" y="1367158"/>
                  <a:pt x="1292572" y="1356182"/>
                </a:cubicBezTo>
                <a:lnTo>
                  <a:pt x="1070632" y="1134242"/>
                </a:lnTo>
                <a:cubicBezTo>
                  <a:pt x="1048866" y="1112476"/>
                  <a:pt x="1048866" y="1077130"/>
                  <a:pt x="1070632" y="1055363"/>
                </a:cubicBezTo>
                <a:cubicBezTo>
                  <a:pt x="1081515" y="1044480"/>
                  <a:pt x="1095793" y="1039039"/>
                  <a:pt x="1110072" y="1039039"/>
                </a:cubicBezTo>
                <a:close/>
                <a:moveTo>
                  <a:pt x="1110072" y="705989"/>
                </a:moveTo>
                <a:lnTo>
                  <a:pt x="1443075" y="705989"/>
                </a:lnTo>
                <a:cubicBezTo>
                  <a:pt x="1473956" y="705989"/>
                  <a:pt x="1498885" y="730918"/>
                  <a:pt x="1498885" y="761800"/>
                </a:cubicBezTo>
                <a:cubicBezTo>
                  <a:pt x="1498885" y="792682"/>
                  <a:pt x="1473770" y="817611"/>
                  <a:pt x="1443075" y="817611"/>
                </a:cubicBezTo>
                <a:lnTo>
                  <a:pt x="1110072" y="817611"/>
                </a:lnTo>
                <a:cubicBezTo>
                  <a:pt x="1079190" y="817611"/>
                  <a:pt x="1054261" y="792682"/>
                  <a:pt x="1054261" y="761800"/>
                </a:cubicBezTo>
                <a:cubicBezTo>
                  <a:pt x="1054261" y="730918"/>
                  <a:pt x="1079190" y="705989"/>
                  <a:pt x="1110072" y="705989"/>
                </a:cubicBezTo>
                <a:close/>
                <a:moveTo>
                  <a:pt x="1332012" y="151093"/>
                </a:moveTo>
                <a:cubicBezTo>
                  <a:pt x="1346290" y="151093"/>
                  <a:pt x="1360568" y="156535"/>
                  <a:pt x="1371451" y="167418"/>
                </a:cubicBezTo>
                <a:cubicBezTo>
                  <a:pt x="1393217" y="189184"/>
                  <a:pt x="1393217" y="224530"/>
                  <a:pt x="1371451" y="246297"/>
                </a:cubicBezTo>
                <a:lnTo>
                  <a:pt x="1149511" y="468236"/>
                </a:lnTo>
                <a:cubicBezTo>
                  <a:pt x="1138721" y="479213"/>
                  <a:pt x="1124396" y="484608"/>
                  <a:pt x="1110072" y="484608"/>
                </a:cubicBezTo>
                <a:cubicBezTo>
                  <a:pt x="1095747" y="484608"/>
                  <a:pt x="1081422" y="479213"/>
                  <a:pt x="1070632" y="468236"/>
                </a:cubicBezTo>
                <a:cubicBezTo>
                  <a:pt x="1048866" y="446470"/>
                  <a:pt x="1048866" y="411124"/>
                  <a:pt x="1070632" y="389358"/>
                </a:cubicBezTo>
                <a:lnTo>
                  <a:pt x="1292572" y="167418"/>
                </a:lnTo>
                <a:cubicBezTo>
                  <a:pt x="1303455" y="156535"/>
                  <a:pt x="1317733" y="151093"/>
                  <a:pt x="1332012" y="151093"/>
                </a:cubicBezTo>
                <a:close/>
                <a:moveTo>
                  <a:pt x="709724" y="111607"/>
                </a:moveTo>
                <a:cubicBezTo>
                  <a:pt x="689074" y="111607"/>
                  <a:pt x="668610" y="116816"/>
                  <a:pt x="649635" y="127420"/>
                </a:cubicBezTo>
                <a:lnTo>
                  <a:pt x="174129" y="394752"/>
                </a:lnTo>
                <a:cubicBezTo>
                  <a:pt x="135620" y="416332"/>
                  <a:pt x="111621" y="457260"/>
                  <a:pt x="111621" y="501536"/>
                </a:cubicBezTo>
                <a:lnTo>
                  <a:pt x="111621" y="910814"/>
                </a:lnTo>
                <a:cubicBezTo>
                  <a:pt x="111621" y="955090"/>
                  <a:pt x="135620" y="996018"/>
                  <a:pt x="174129" y="1017598"/>
                </a:cubicBezTo>
                <a:lnTo>
                  <a:pt x="649821" y="1284930"/>
                </a:lnTo>
                <a:cubicBezTo>
                  <a:pt x="688144" y="1306510"/>
                  <a:pt x="733723" y="1306138"/>
                  <a:pt x="771674" y="1283814"/>
                </a:cubicBezTo>
                <a:cubicBezTo>
                  <a:pt x="809625" y="1261676"/>
                  <a:pt x="832321" y="1222050"/>
                  <a:pt x="832321" y="1178146"/>
                </a:cubicBezTo>
                <a:lnTo>
                  <a:pt x="832321" y="234204"/>
                </a:lnTo>
                <a:cubicBezTo>
                  <a:pt x="832321" y="190113"/>
                  <a:pt x="809625" y="150674"/>
                  <a:pt x="771674" y="128536"/>
                </a:cubicBezTo>
                <a:cubicBezTo>
                  <a:pt x="752326" y="117188"/>
                  <a:pt x="731118" y="111607"/>
                  <a:pt x="709724" y="111607"/>
                </a:cubicBezTo>
                <a:close/>
                <a:moveTo>
                  <a:pt x="711864" y="9"/>
                </a:moveTo>
                <a:cubicBezTo>
                  <a:pt x="751861" y="358"/>
                  <a:pt x="791766" y="11148"/>
                  <a:pt x="828043" y="32356"/>
                </a:cubicBezTo>
                <a:cubicBezTo>
                  <a:pt x="900596" y="74772"/>
                  <a:pt x="943942" y="150302"/>
                  <a:pt x="943942" y="234390"/>
                </a:cubicBezTo>
                <a:lnTo>
                  <a:pt x="943942" y="1178518"/>
                </a:lnTo>
                <a:cubicBezTo>
                  <a:pt x="943942" y="1262606"/>
                  <a:pt x="900596" y="1338136"/>
                  <a:pt x="828043" y="1380552"/>
                </a:cubicBezTo>
                <a:cubicBezTo>
                  <a:pt x="791208" y="1401946"/>
                  <a:pt x="750466" y="1412736"/>
                  <a:pt x="709910" y="1412736"/>
                </a:cubicBezTo>
                <a:cubicBezTo>
                  <a:pt x="670471" y="1412736"/>
                  <a:pt x="631217" y="1402691"/>
                  <a:pt x="595126" y="1382413"/>
                </a:cubicBezTo>
                <a:lnTo>
                  <a:pt x="119435" y="1115080"/>
                </a:lnTo>
                <a:cubicBezTo>
                  <a:pt x="45765" y="1073594"/>
                  <a:pt x="0" y="995460"/>
                  <a:pt x="0" y="911000"/>
                </a:cubicBezTo>
                <a:lnTo>
                  <a:pt x="0" y="501722"/>
                </a:lnTo>
                <a:cubicBezTo>
                  <a:pt x="0" y="417262"/>
                  <a:pt x="45765" y="338942"/>
                  <a:pt x="119435" y="297642"/>
                </a:cubicBezTo>
                <a:lnTo>
                  <a:pt x="595126" y="30309"/>
                </a:lnTo>
                <a:cubicBezTo>
                  <a:pt x="631775" y="9752"/>
                  <a:pt x="671866" y="-340"/>
                  <a:pt x="711864" y="9"/>
                </a:cubicBezTo>
                <a:close/>
              </a:path>
            </a:pathLst>
          </a:custGeom>
          <a:solidFill>
            <a:schemeClr val="accent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787215" y="45099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异常信号识别</a:t>
            </a:r>
            <a:endParaRPr kumimoji="1"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149860" y="487680"/>
            <a:ext cx="510540" cy="419100"/>
            <a:chOff x="149860" y="487680"/>
            <a:chExt cx="510540" cy="419100"/>
          </a:xfrm>
        </p:grpSpPr>
        <p:sp>
          <p:nvSpPr>
            <p:cNvPr id="21" name="标题 1"/>
            <p:cNvSpPr txBox="1"/>
            <p:nvPr/>
          </p:nvSpPr>
          <p:spPr>
            <a:xfrm>
              <a:off x="149860" y="718185"/>
              <a:ext cx="510540" cy="18859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22" name="标题 1"/>
            <p:cNvSpPr txBox="1"/>
            <p:nvPr/>
          </p:nvSpPr>
          <p:spPr>
            <a:xfrm>
              <a:off x="149860" y="602933"/>
              <a:ext cx="510540" cy="18859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23" name="标题 1"/>
            <p:cNvSpPr txBox="1"/>
            <p:nvPr/>
          </p:nvSpPr>
          <p:spPr>
            <a:xfrm>
              <a:off x="149860" y="487680"/>
              <a:ext cx="510540" cy="18859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alphaModFix amt="100000"/>
          </a:blip>
          <a:srcRect t="4617" r="255" b="14685"/>
          <a:stretch>
            <a:fillRect/>
          </a:stretch>
        </p:blipFill>
        <p:spPr>
          <a:xfrm>
            <a:off x="7041770" y="786306"/>
            <a:ext cx="5152571" cy="5534308"/>
          </a:xfrm>
          <a:custGeom>
            <a:avLst/>
            <a:gdLst>
              <a:gd name="connsiteX0" fmla="*/ 2033308 w 5152571"/>
              <a:gd name="connsiteY0" fmla="*/ 0 h 5534308"/>
              <a:gd name="connsiteX1" fmla="*/ 5152571 w 5152571"/>
              <a:gd name="connsiteY1" fmla="*/ 0 h 5534308"/>
              <a:gd name="connsiteX2" fmla="*/ 5152571 w 5152571"/>
              <a:gd name="connsiteY2" fmla="*/ 3306723 h 5534308"/>
              <a:gd name="connsiteX3" fmla="*/ 5152571 w 5152571"/>
              <a:gd name="connsiteY3" fmla="*/ 3500999 h 5534308"/>
              <a:gd name="connsiteX4" fmla="*/ 5152571 w 5152571"/>
              <a:gd name="connsiteY4" fmla="*/ 5534308 h 5534308"/>
              <a:gd name="connsiteX5" fmla="*/ 1422400 w 5152571"/>
              <a:gd name="connsiteY5" fmla="*/ 5534308 h 5534308"/>
              <a:gd name="connsiteX6" fmla="*/ 1422400 w 5152571"/>
              <a:gd name="connsiteY6" fmla="*/ 5534307 h 5534308"/>
              <a:gd name="connsiteX7" fmla="*/ 0 w 5152571"/>
              <a:gd name="connsiteY7" fmla="*/ 5534307 h 5534308"/>
              <a:gd name="connsiteX8" fmla="*/ 0 w 5152571"/>
              <a:gd name="connsiteY8" fmla="*/ 2033308 h 5534308"/>
              <a:gd name="connsiteX9" fmla="*/ 2033308 w 5152571"/>
              <a:gd name="connsiteY9" fmla="*/ 0 h 5534308"/>
            </a:gdLst>
            <a:ahLst/>
            <a:cxnLst/>
            <a:rect l="l" t="t" r="r" b="b"/>
            <a:pathLst>
              <a:path w="5152571" h="5534308">
                <a:moveTo>
                  <a:pt x="2033308" y="0"/>
                </a:moveTo>
                <a:lnTo>
                  <a:pt x="5152571" y="0"/>
                </a:lnTo>
                <a:lnTo>
                  <a:pt x="5152571" y="3306723"/>
                </a:lnTo>
                <a:lnTo>
                  <a:pt x="5152571" y="3500999"/>
                </a:lnTo>
                <a:lnTo>
                  <a:pt x="5152571" y="5534308"/>
                </a:lnTo>
                <a:lnTo>
                  <a:pt x="1422400" y="5534308"/>
                </a:lnTo>
                <a:lnTo>
                  <a:pt x="1422400" y="5534307"/>
                </a:lnTo>
                <a:lnTo>
                  <a:pt x="0" y="5534307"/>
                </a:lnTo>
                <a:lnTo>
                  <a:pt x="0" y="2033308"/>
                </a:lnTo>
                <a:cubicBezTo>
                  <a:pt x="0" y="910343"/>
                  <a:pt x="910343" y="0"/>
                  <a:pt x="203330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75813 h 6858000"/>
              <a:gd name="connsiteX3" fmla="*/ 9093193 w 12192000"/>
              <a:gd name="connsiteY3" fmla="*/ 775813 h 6858000"/>
              <a:gd name="connsiteX4" fmla="*/ 7039430 w 12192000"/>
              <a:gd name="connsiteY4" fmla="*/ 2829576 h 6858000"/>
              <a:gd name="connsiteX5" fmla="*/ 7039430 w 12192000"/>
              <a:gd name="connsiteY5" fmla="*/ 3933371 h 6858000"/>
              <a:gd name="connsiteX6" fmla="*/ 7027256 w 12192000"/>
              <a:gd name="connsiteY6" fmla="*/ 3933371 h 6858000"/>
              <a:gd name="connsiteX7" fmla="*/ 7027256 w 12192000"/>
              <a:gd name="connsiteY7" fmla="*/ 6320614 h 6858000"/>
              <a:gd name="connsiteX8" fmla="*/ 12192000 w 12192000"/>
              <a:gd name="connsiteY8" fmla="*/ 6320614 h 6858000"/>
              <a:gd name="connsiteX9" fmla="*/ 12192000 w 12192000"/>
              <a:gd name="connsiteY9" fmla="*/ 6858000 h 6858000"/>
              <a:gd name="connsiteX10" fmla="*/ 0 w 12192000"/>
              <a:gd name="connsiteY10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75813"/>
                </a:lnTo>
                <a:lnTo>
                  <a:pt x="9093193" y="775813"/>
                </a:lnTo>
                <a:cubicBezTo>
                  <a:pt x="7958931" y="775813"/>
                  <a:pt x="7039430" y="1695314"/>
                  <a:pt x="7039430" y="2829576"/>
                </a:cubicBezTo>
                <a:lnTo>
                  <a:pt x="7039430" y="3933371"/>
                </a:lnTo>
                <a:lnTo>
                  <a:pt x="7027256" y="3933371"/>
                </a:lnTo>
                <a:lnTo>
                  <a:pt x="7027256" y="6320614"/>
                </a:lnTo>
                <a:lnTo>
                  <a:pt x="12192000" y="6320614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  <a:effectLst>
            <a:outerShdw blurRad="139700" dist="101600" dir="2700000" algn="tl" rotWithShape="0">
              <a:schemeClr val="accent1">
                <a:lumMod val="50000"/>
                <a:alpha val="6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351326" y="2139706"/>
            <a:ext cx="1163775" cy="1213093"/>
          </a:xfrm>
          <a:prstGeom prst="round2DiagRect">
            <a:avLst>
              <a:gd name="adj1" fmla="val 36561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63755" y="2132676"/>
            <a:ext cx="3352065" cy="14465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r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PART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9391650" y="358314"/>
            <a:ext cx="855964" cy="855985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flipV="1">
            <a:off x="-2341" y="-5273"/>
            <a:ext cx="4600122" cy="1200521"/>
          </a:xfrm>
          <a:custGeom>
            <a:avLst/>
            <a:gdLst>
              <a:gd name="connsiteX0" fmla="*/ 0 w 4600122"/>
              <a:gd name="connsiteY0" fmla="*/ 1200521 h 1200521"/>
              <a:gd name="connsiteX1" fmla="*/ 4600122 w 4600122"/>
              <a:gd name="connsiteY1" fmla="*/ 1200521 h 1200521"/>
              <a:gd name="connsiteX2" fmla="*/ 4600122 w 4600122"/>
              <a:gd name="connsiteY2" fmla="*/ 1065295 h 1200521"/>
              <a:gd name="connsiteX3" fmla="*/ 3610964 w 4600122"/>
              <a:gd name="connsiteY3" fmla="*/ 0 h 1200521"/>
              <a:gd name="connsiteX4" fmla="*/ 0 w 4600122"/>
              <a:gd name="connsiteY4" fmla="*/ 0 h 1200521"/>
            </a:gdLst>
            <a:ahLst/>
            <a:cxnLst/>
            <a:rect l="l" t="t" r="r" b="b"/>
            <a:pathLst>
              <a:path w="4600122" h="1200521">
                <a:moveTo>
                  <a:pt x="0" y="1200521"/>
                </a:moveTo>
                <a:lnTo>
                  <a:pt x="4600122" y="1200521"/>
                </a:lnTo>
                <a:lnTo>
                  <a:pt x="4600122" y="1065295"/>
                </a:lnTo>
                <a:cubicBezTo>
                  <a:pt x="4600122" y="476949"/>
                  <a:pt x="4157261" y="0"/>
                  <a:pt x="361096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  <a:alpha val="6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93267" y="5455200"/>
            <a:ext cx="5346819" cy="2000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70000">
                <a:schemeClr val="accent1"/>
              </a:gs>
            </a:gsLst>
            <a:lin ang="10800000" scaled="0"/>
          </a:gra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783978" y="580016"/>
            <a:ext cx="2320815" cy="288195"/>
          </a:xfrm>
          <a:custGeom>
            <a:avLst/>
            <a:gdLst>
              <a:gd name="connsiteX0" fmla="*/ 353068 w 1228797"/>
              <a:gd name="connsiteY0" fmla="*/ 146933 h 152590"/>
              <a:gd name="connsiteX1" fmla="*/ 353259 w 1228797"/>
              <a:gd name="connsiteY1" fmla="*/ 146971 h 152590"/>
              <a:gd name="connsiteX2" fmla="*/ 352878 w 1228797"/>
              <a:gd name="connsiteY2" fmla="*/ 146971 h 152590"/>
              <a:gd name="connsiteX3" fmla="*/ 463654 w 1228797"/>
              <a:gd name="connsiteY3" fmla="*/ 28766 h 152590"/>
              <a:gd name="connsiteX4" fmla="*/ 457368 w 1228797"/>
              <a:gd name="connsiteY4" fmla="*/ 35052 h 152590"/>
              <a:gd name="connsiteX5" fmla="*/ 457368 w 1228797"/>
              <a:gd name="connsiteY5" fmla="*/ 66866 h 152590"/>
              <a:gd name="connsiteX6" fmla="*/ 463464 w 1228797"/>
              <a:gd name="connsiteY6" fmla="*/ 73152 h 152590"/>
              <a:gd name="connsiteX7" fmla="*/ 463654 w 1228797"/>
              <a:gd name="connsiteY7" fmla="*/ 73152 h 152590"/>
              <a:gd name="connsiteX8" fmla="*/ 502611 w 1228797"/>
              <a:gd name="connsiteY8" fmla="*/ 73152 h 152590"/>
              <a:gd name="connsiteX9" fmla="*/ 525281 w 1228797"/>
              <a:gd name="connsiteY9" fmla="*/ 51911 h 152590"/>
              <a:gd name="connsiteX10" fmla="*/ 504450 w 1228797"/>
              <a:gd name="connsiteY10" fmla="*/ 28795 h 152590"/>
              <a:gd name="connsiteX11" fmla="*/ 503183 w 1228797"/>
              <a:gd name="connsiteY11" fmla="*/ 28766 h 152590"/>
              <a:gd name="connsiteX12" fmla="*/ 1154216 w 1228797"/>
              <a:gd name="connsiteY12" fmla="*/ 28194 h 152590"/>
              <a:gd name="connsiteX13" fmla="*/ 1154216 w 1228797"/>
              <a:gd name="connsiteY13" fmla="*/ 28765 h 152590"/>
              <a:gd name="connsiteX14" fmla="*/ 1104877 w 1228797"/>
              <a:gd name="connsiteY14" fmla="*/ 77914 h 152590"/>
              <a:gd name="connsiteX15" fmla="*/ 1154026 w 1228797"/>
              <a:gd name="connsiteY15" fmla="*/ 127254 h 152590"/>
              <a:gd name="connsiteX16" fmla="*/ 1203365 w 1228797"/>
              <a:gd name="connsiteY16" fmla="*/ 78105 h 152590"/>
              <a:gd name="connsiteX17" fmla="*/ 1203365 w 1228797"/>
              <a:gd name="connsiteY17" fmla="*/ 78009 h 152590"/>
              <a:gd name="connsiteX18" fmla="*/ 1154502 w 1228797"/>
              <a:gd name="connsiteY18" fmla="*/ 28195 h 152590"/>
              <a:gd name="connsiteX19" fmla="*/ 1154216 w 1228797"/>
              <a:gd name="connsiteY19" fmla="*/ 28194 h 152590"/>
              <a:gd name="connsiteX20" fmla="*/ 836558 w 1228797"/>
              <a:gd name="connsiteY20" fmla="*/ 25718 h 152590"/>
              <a:gd name="connsiteX21" fmla="*/ 787314 w 1228797"/>
              <a:gd name="connsiteY21" fmla="*/ 74962 h 152590"/>
              <a:gd name="connsiteX22" fmla="*/ 836558 w 1228797"/>
              <a:gd name="connsiteY22" fmla="*/ 124207 h 152590"/>
              <a:gd name="connsiteX23" fmla="*/ 885802 w 1228797"/>
              <a:gd name="connsiteY23" fmla="*/ 74962 h 152590"/>
              <a:gd name="connsiteX24" fmla="*/ 885802 w 1228797"/>
              <a:gd name="connsiteY24" fmla="*/ 74867 h 152590"/>
              <a:gd name="connsiteX25" fmla="*/ 836558 w 1228797"/>
              <a:gd name="connsiteY25" fmla="*/ 25718 h 152590"/>
              <a:gd name="connsiteX26" fmla="*/ 200954 w 1228797"/>
              <a:gd name="connsiteY26" fmla="*/ 25527 h 152590"/>
              <a:gd name="connsiteX27" fmla="*/ 200954 w 1228797"/>
              <a:gd name="connsiteY27" fmla="*/ 25908 h 152590"/>
              <a:gd name="connsiteX28" fmla="*/ 151424 w 1228797"/>
              <a:gd name="connsiteY28" fmla="*/ 75248 h 152590"/>
              <a:gd name="connsiteX29" fmla="*/ 200764 w 1228797"/>
              <a:gd name="connsiteY29" fmla="*/ 124778 h 152590"/>
              <a:gd name="connsiteX30" fmla="*/ 250294 w 1228797"/>
              <a:gd name="connsiteY30" fmla="*/ 75438 h 152590"/>
              <a:gd name="connsiteX31" fmla="*/ 250294 w 1228797"/>
              <a:gd name="connsiteY31" fmla="*/ 75248 h 152590"/>
              <a:gd name="connsiteX32" fmla="*/ 201145 w 1228797"/>
              <a:gd name="connsiteY32" fmla="*/ 25528 h 152590"/>
              <a:gd name="connsiteX33" fmla="*/ 200954 w 1228797"/>
              <a:gd name="connsiteY33" fmla="*/ 25527 h 152590"/>
              <a:gd name="connsiteX34" fmla="*/ 437841 w 1228797"/>
              <a:gd name="connsiteY34" fmla="*/ 3429 h 152590"/>
              <a:gd name="connsiteX35" fmla="*/ 502040 w 1228797"/>
              <a:gd name="connsiteY35" fmla="*/ 3429 h 152590"/>
              <a:gd name="connsiteX36" fmla="*/ 535949 w 1228797"/>
              <a:gd name="connsiteY36" fmla="*/ 16764 h 152590"/>
              <a:gd name="connsiteX37" fmla="*/ 550808 w 1228797"/>
              <a:gd name="connsiteY37" fmla="*/ 49340 h 152590"/>
              <a:gd name="connsiteX38" fmla="*/ 528615 w 1228797"/>
              <a:gd name="connsiteY38" fmla="*/ 91345 h 152590"/>
              <a:gd name="connsiteX39" fmla="*/ 526233 w 1228797"/>
              <a:gd name="connsiteY39" fmla="*/ 99251 h 152590"/>
              <a:gd name="connsiteX40" fmla="*/ 544712 w 1228797"/>
              <a:gd name="connsiteY40" fmla="*/ 138017 h 152590"/>
              <a:gd name="connsiteX41" fmla="*/ 541683 w 1228797"/>
              <a:gd name="connsiteY41" fmla="*/ 146377 h 152590"/>
              <a:gd name="connsiteX42" fmla="*/ 538997 w 1228797"/>
              <a:gd name="connsiteY42" fmla="*/ 146971 h 152590"/>
              <a:gd name="connsiteX43" fmla="*/ 525567 w 1228797"/>
              <a:gd name="connsiteY43" fmla="*/ 146971 h 152590"/>
              <a:gd name="connsiteX44" fmla="*/ 519947 w 1228797"/>
              <a:gd name="connsiteY44" fmla="*/ 143447 h 152590"/>
              <a:gd name="connsiteX45" fmla="*/ 500230 w 1228797"/>
              <a:gd name="connsiteY45" fmla="*/ 102203 h 152590"/>
              <a:gd name="connsiteX46" fmla="*/ 494611 w 1228797"/>
              <a:gd name="connsiteY46" fmla="*/ 98679 h 152590"/>
              <a:gd name="connsiteX47" fmla="*/ 463654 w 1228797"/>
              <a:gd name="connsiteY47" fmla="*/ 98679 h 152590"/>
              <a:gd name="connsiteX48" fmla="*/ 457368 w 1228797"/>
              <a:gd name="connsiteY48" fmla="*/ 104773 h 152590"/>
              <a:gd name="connsiteX49" fmla="*/ 457368 w 1228797"/>
              <a:gd name="connsiteY49" fmla="*/ 104966 h 152590"/>
              <a:gd name="connsiteX50" fmla="*/ 457368 w 1228797"/>
              <a:gd name="connsiteY50" fmla="*/ 140684 h 152590"/>
              <a:gd name="connsiteX51" fmla="*/ 451081 w 1228797"/>
              <a:gd name="connsiteY51" fmla="*/ 146971 h 152590"/>
              <a:gd name="connsiteX52" fmla="*/ 437841 w 1228797"/>
              <a:gd name="connsiteY52" fmla="*/ 146971 h 152590"/>
              <a:gd name="connsiteX53" fmla="*/ 431555 w 1228797"/>
              <a:gd name="connsiteY53" fmla="*/ 140684 h 152590"/>
              <a:gd name="connsiteX54" fmla="*/ 431555 w 1228797"/>
              <a:gd name="connsiteY54" fmla="*/ 9716 h 152590"/>
              <a:gd name="connsiteX55" fmla="*/ 437841 w 1228797"/>
              <a:gd name="connsiteY55" fmla="*/ 3429 h 152590"/>
              <a:gd name="connsiteX56" fmla="*/ 293633 w 1228797"/>
              <a:gd name="connsiteY56" fmla="*/ 3429 h 152590"/>
              <a:gd name="connsiteX57" fmla="*/ 306777 w 1228797"/>
              <a:gd name="connsiteY57" fmla="*/ 3429 h 152590"/>
              <a:gd name="connsiteX58" fmla="*/ 312683 w 1228797"/>
              <a:gd name="connsiteY58" fmla="*/ 9715 h 152590"/>
              <a:gd name="connsiteX59" fmla="*/ 312683 w 1228797"/>
              <a:gd name="connsiteY59" fmla="*/ 80677 h 152590"/>
              <a:gd name="connsiteX60" fmla="*/ 350592 w 1228797"/>
              <a:gd name="connsiteY60" fmla="*/ 123032 h 152590"/>
              <a:gd name="connsiteX61" fmla="*/ 392950 w 1228797"/>
              <a:gd name="connsiteY61" fmla="*/ 85118 h 152590"/>
              <a:gd name="connsiteX62" fmla="*/ 392978 w 1228797"/>
              <a:gd name="connsiteY62" fmla="*/ 81248 h 152590"/>
              <a:gd name="connsiteX63" fmla="*/ 392978 w 1228797"/>
              <a:gd name="connsiteY63" fmla="*/ 9715 h 152590"/>
              <a:gd name="connsiteX64" fmla="*/ 399265 w 1228797"/>
              <a:gd name="connsiteY64" fmla="*/ 3429 h 152590"/>
              <a:gd name="connsiteX65" fmla="*/ 412505 w 1228797"/>
              <a:gd name="connsiteY65" fmla="*/ 3429 h 152590"/>
              <a:gd name="connsiteX66" fmla="*/ 418696 w 1228797"/>
              <a:gd name="connsiteY66" fmla="*/ 9715 h 152590"/>
              <a:gd name="connsiteX67" fmla="*/ 418696 w 1228797"/>
              <a:gd name="connsiteY67" fmla="*/ 81153 h 152590"/>
              <a:gd name="connsiteX68" fmla="*/ 378496 w 1228797"/>
              <a:gd name="connsiteY68" fmla="*/ 141799 h 152590"/>
              <a:gd name="connsiteX69" fmla="*/ 353068 w 1228797"/>
              <a:gd name="connsiteY69" fmla="*/ 146933 h 152590"/>
              <a:gd name="connsiteX70" fmla="*/ 327634 w 1228797"/>
              <a:gd name="connsiteY70" fmla="*/ 141836 h 152590"/>
              <a:gd name="connsiteX71" fmla="*/ 287346 w 1228797"/>
              <a:gd name="connsiteY71" fmla="*/ 81248 h 152590"/>
              <a:gd name="connsiteX72" fmla="*/ 287346 w 1228797"/>
              <a:gd name="connsiteY72" fmla="*/ 81153 h 152590"/>
              <a:gd name="connsiteX73" fmla="*/ 287346 w 1228797"/>
              <a:gd name="connsiteY73" fmla="*/ 9715 h 152590"/>
              <a:gd name="connsiteX74" fmla="*/ 293633 w 1228797"/>
              <a:gd name="connsiteY74" fmla="*/ 3429 h 152590"/>
              <a:gd name="connsiteX75" fmla="*/ 6264 w 1228797"/>
              <a:gd name="connsiteY75" fmla="*/ 3333 h 152590"/>
              <a:gd name="connsiteX76" fmla="*/ 18646 w 1228797"/>
              <a:gd name="connsiteY76" fmla="*/ 3333 h 152590"/>
              <a:gd name="connsiteX77" fmla="*/ 23790 w 1228797"/>
              <a:gd name="connsiteY77" fmla="*/ 6000 h 152590"/>
              <a:gd name="connsiteX78" fmla="*/ 61890 w 1228797"/>
              <a:gd name="connsiteY78" fmla="*/ 59817 h 152590"/>
              <a:gd name="connsiteX79" fmla="*/ 67033 w 1228797"/>
              <a:gd name="connsiteY79" fmla="*/ 62388 h 152590"/>
              <a:gd name="connsiteX80" fmla="*/ 72081 w 1228797"/>
              <a:gd name="connsiteY80" fmla="*/ 59817 h 152590"/>
              <a:gd name="connsiteX81" fmla="*/ 110181 w 1228797"/>
              <a:gd name="connsiteY81" fmla="*/ 6000 h 152590"/>
              <a:gd name="connsiteX82" fmla="*/ 115325 w 1228797"/>
              <a:gd name="connsiteY82" fmla="*/ 3333 h 152590"/>
              <a:gd name="connsiteX83" fmla="*/ 127707 w 1228797"/>
              <a:gd name="connsiteY83" fmla="*/ 3333 h 152590"/>
              <a:gd name="connsiteX84" fmla="*/ 134065 w 1228797"/>
              <a:gd name="connsiteY84" fmla="*/ 9548 h 152590"/>
              <a:gd name="connsiteX85" fmla="*/ 132851 w 1228797"/>
              <a:gd name="connsiteY85" fmla="*/ 13335 h 152590"/>
              <a:gd name="connsiteX86" fmla="*/ 81702 w 1228797"/>
              <a:gd name="connsiteY86" fmla="*/ 83724 h 152590"/>
              <a:gd name="connsiteX87" fmla="*/ 79987 w 1228797"/>
              <a:gd name="connsiteY87" fmla="*/ 89154 h 152590"/>
              <a:gd name="connsiteX88" fmla="*/ 79987 w 1228797"/>
              <a:gd name="connsiteY88" fmla="*/ 140684 h 152590"/>
              <a:gd name="connsiteX89" fmla="*/ 73701 w 1228797"/>
              <a:gd name="connsiteY89" fmla="*/ 146970 h 152590"/>
              <a:gd name="connsiteX90" fmla="*/ 60270 w 1228797"/>
              <a:gd name="connsiteY90" fmla="*/ 146970 h 152590"/>
              <a:gd name="connsiteX91" fmla="*/ 53984 w 1228797"/>
              <a:gd name="connsiteY91" fmla="*/ 140684 h 152590"/>
              <a:gd name="connsiteX92" fmla="*/ 53984 w 1228797"/>
              <a:gd name="connsiteY92" fmla="*/ 89154 h 152590"/>
              <a:gd name="connsiteX93" fmla="*/ 52269 w 1228797"/>
              <a:gd name="connsiteY93" fmla="*/ 83724 h 152590"/>
              <a:gd name="connsiteX94" fmla="*/ 1215 w 1228797"/>
              <a:gd name="connsiteY94" fmla="*/ 13335 h 152590"/>
              <a:gd name="connsiteX95" fmla="*/ 2572 w 1228797"/>
              <a:gd name="connsiteY95" fmla="*/ 4549 h 152590"/>
              <a:gd name="connsiteX96" fmla="*/ 6264 w 1228797"/>
              <a:gd name="connsiteY96" fmla="*/ 3333 h 152590"/>
              <a:gd name="connsiteX97" fmla="*/ 1154026 w 1228797"/>
              <a:gd name="connsiteY97" fmla="*/ 3238 h 152590"/>
              <a:gd name="connsiteX98" fmla="*/ 1228797 w 1228797"/>
              <a:gd name="connsiteY98" fmla="*/ 77819 h 152590"/>
              <a:gd name="connsiteX99" fmla="*/ 1228797 w 1228797"/>
              <a:gd name="connsiteY99" fmla="*/ 77914 h 152590"/>
              <a:gd name="connsiteX100" fmla="*/ 1154216 w 1228797"/>
              <a:gd name="connsiteY100" fmla="*/ 152590 h 152590"/>
              <a:gd name="connsiteX101" fmla="*/ 1079445 w 1228797"/>
              <a:gd name="connsiteY101" fmla="*/ 78009 h 152590"/>
              <a:gd name="connsiteX102" fmla="*/ 1154026 w 1228797"/>
              <a:gd name="connsiteY102" fmla="*/ 3238 h 152590"/>
              <a:gd name="connsiteX103" fmla="*/ 646058 w 1228797"/>
              <a:gd name="connsiteY103" fmla="*/ 2096 h 152590"/>
              <a:gd name="connsiteX104" fmla="*/ 659774 w 1228797"/>
              <a:gd name="connsiteY104" fmla="*/ 2096 h 152590"/>
              <a:gd name="connsiteX105" fmla="*/ 666060 w 1228797"/>
              <a:gd name="connsiteY105" fmla="*/ 8382 h 152590"/>
              <a:gd name="connsiteX106" fmla="*/ 666060 w 1228797"/>
              <a:gd name="connsiteY106" fmla="*/ 116491 h 152590"/>
              <a:gd name="connsiteX107" fmla="*/ 672346 w 1228797"/>
              <a:gd name="connsiteY107" fmla="*/ 122778 h 152590"/>
              <a:gd name="connsiteX108" fmla="*/ 750166 w 1228797"/>
              <a:gd name="connsiteY108" fmla="*/ 122778 h 152590"/>
              <a:gd name="connsiteX109" fmla="*/ 756452 w 1228797"/>
              <a:gd name="connsiteY109" fmla="*/ 129064 h 152590"/>
              <a:gd name="connsiteX110" fmla="*/ 756452 w 1228797"/>
              <a:gd name="connsiteY110" fmla="*/ 141733 h 152590"/>
              <a:gd name="connsiteX111" fmla="*/ 750356 w 1228797"/>
              <a:gd name="connsiteY111" fmla="*/ 148019 h 152590"/>
              <a:gd name="connsiteX112" fmla="*/ 750166 w 1228797"/>
              <a:gd name="connsiteY112" fmla="*/ 148019 h 152590"/>
              <a:gd name="connsiteX113" fmla="*/ 646058 w 1228797"/>
              <a:gd name="connsiteY113" fmla="*/ 148019 h 152590"/>
              <a:gd name="connsiteX114" fmla="*/ 639771 w 1228797"/>
              <a:gd name="connsiteY114" fmla="*/ 141733 h 152590"/>
              <a:gd name="connsiteX115" fmla="*/ 639771 w 1228797"/>
              <a:gd name="connsiteY115" fmla="*/ 8382 h 152590"/>
              <a:gd name="connsiteX116" fmla="*/ 646058 w 1228797"/>
              <a:gd name="connsiteY116" fmla="*/ 2096 h 152590"/>
              <a:gd name="connsiteX117" fmla="*/ 995720 w 1228797"/>
              <a:gd name="connsiteY117" fmla="*/ 191 h 152590"/>
              <a:gd name="connsiteX118" fmla="*/ 1040488 w 1228797"/>
              <a:gd name="connsiteY118" fmla="*/ 15621 h 152590"/>
              <a:gd name="connsiteX119" fmla="*/ 1051060 w 1228797"/>
              <a:gd name="connsiteY119" fmla="*/ 25146 h 152590"/>
              <a:gd name="connsiteX120" fmla="*/ 1051251 w 1228797"/>
              <a:gd name="connsiteY120" fmla="*/ 25418 h 152590"/>
              <a:gd name="connsiteX121" fmla="*/ 1049536 w 1228797"/>
              <a:gd name="connsiteY121" fmla="*/ 34004 h 152590"/>
              <a:gd name="connsiteX122" fmla="*/ 1038964 w 1228797"/>
              <a:gd name="connsiteY122" fmla="*/ 41434 h 152590"/>
              <a:gd name="connsiteX123" fmla="*/ 1030867 w 1228797"/>
              <a:gd name="connsiteY123" fmla="*/ 40767 h 152590"/>
              <a:gd name="connsiteX124" fmla="*/ 1028010 w 1228797"/>
              <a:gd name="connsiteY124" fmla="*/ 38100 h 152590"/>
              <a:gd name="connsiteX125" fmla="*/ 1027343 w 1228797"/>
              <a:gd name="connsiteY125" fmla="*/ 37624 h 152590"/>
              <a:gd name="connsiteX126" fmla="*/ 995911 w 1228797"/>
              <a:gd name="connsiteY126" fmla="*/ 26194 h 152590"/>
              <a:gd name="connsiteX127" fmla="*/ 993815 w 1228797"/>
              <a:gd name="connsiteY127" fmla="*/ 26194 h 152590"/>
              <a:gd name="connsiteX128" fmla="*/ 990386 w 1228797"/>
              <a:gd name="connsiteY128" fmla="*/ 26194 h 152590"/>
              <a:gd name="connsiteX129" fmla="*/ 981623 w 1228797"/>
              <a:gd name="connsiteY129" fmla="*/ 28004 h 152590"/>
              <a:gd name="connsiteX130" fmla="*/ 947638 w 1228797"/>
              <a:gd name="connsiteY130" fmla="*/ 64456 h 152590"/>
              <a:gd name="connsiteX131" fmla="*/ 984957 w 1228797"/>
              <a:gd name="connsiteY131" fmla="*/ 123254 h 152590"/>
              <a:gd name="connsiteX132" fmla="*/ 988957 w 1228797"/>
              <a:gd name="connsiteY132" fmla="*/ 124016 h 152590"/>
              <a:gd name="connsiteX133" fmla="*/ 992291 w 1228797"/>
              <a:gd name="connsiteY133" fmla="*/ 122968 h 152590"/>
              <a:gd name="connsiteX134" fmla="*/ 1001816 w 1228797"/>
              <a:gd name="connsiteY134" fmla="*/ 122968 h 152590"/>
              <a:gd name="connsiteX135" fmla="*/ 1009150 w 1228797"/>
              <a:gd name="connsiteY135" fmla="*/ 121920 h 152590"/>
              <a:gd name="connsiteX136" fmla="*/ 1010484 w 1228797"/>
              <a:gd name="connsiteY136" fmla="*/ 121920 h 152590"/>
              <a:gd name="connsiteX137" fmla="*/ 1011817 w 1228797"/>
              <a:gd name="connsiteY137" fmla="*/ 121920 h 152590"/>
              <a:gd name="connsiteX138" fmla="*/ 1017437 w 1228797"/>
              <a:gd name="connsiteY138" fmla="*/ 119920 h 152590"/>
              <a:gd name="connsiteX139" fmla="*/ 1018580 w 1228797"/>
              <a:gd name="connsiteY139" fmla="*/ 119444 h 152590"/>
              <a:gd name="connsiteX140" fmla="*/ 1019723 w 1228797"/>
              <a:gd name="connsiteY140" fmla="*/ 118967 h 152590"/>
              <a:gd name="connsiteX141" fmla="*/ 1020866 w 1228797"/>
              <a:gd name="connsiteY141" fmla="*/ 118396 h 152590"/>
              <a:gd name="connsiteX142" fmla="*/ 1023438 w 1228797"/>
              <a:gd name="connsiteY142" fmla="*/ 117062 h 152590"/>
              <a:gd name="connsiteX143" fmla="*/ 1024200 w 1228797"/>
              <a:gd name="connsiteY143" fmla="*/ 116491 h 152590"/>
              <a:gd name="connsiteX144" fmla="*/ 1041154 w 1228797"/>
              <a:gd name="connsiteY144" fmla="*/ 95345 h 152590"/>
              <a:gd name="connsiteX145" fmla="*/ 1040202 w 1228797"/>
              <a:gd name="connsiteY145" fmla="*/ 90297 h 152590"/>
              <a:gd name="connsiteX146" fmla="*/ 1036106 w 1228797"/>
              <a:gd name="connsiteY146" fmla="*/ 88583 h 152590"/>
              <a:gd name="connsiteX147" fmla="*/ 1008579 w 1228797"/>
              <a:gd name="connsiteY147" fmla="*/ 88583 h 152590"/>
              <a:gd name="connsiteX148" fmla="*/ 1002292 w 1228797"/>
              <a:gd name="connsiteY148" fmla="*/ 82296 h 152590"/>
              <a:gd name="connsiteX149" fmla="*/ 1002292 w 1228797"/>
              <a:gd name="connsiteY149" fmla="*/ 69437 h 152590"/>
              <a:gd name="connsiteX150" fmla="*/ 1002292 w 1228797"/>
              <a:gd name="connsiteY150" fmla="*/ 69245 h 152590"/>
              <a:gd name="connsiteX151" fmla="*/ 1008579 w 1228797"/>
              <a:gd name="connsiteY151" fmla="*/ 63151 h 152590"/>
              <a:gd name="connsiteX152" fmla="*/ 1065729 w 1228797"/>
              <a:gd name="connsiteY152" fmla="*/ 63151 h 152590"/>
              <a:gd name="connsiteX153" fmla="*/ 1066205 w 1228797"/>
              <a:gd name="connsiteY153" fmla="*/ 63151 h 152590"/>
              <a:gd name="connsiteX154" fmla="*/ 1066777 w 1228797"/>
              <a:gd name="connsiteY154" fmla="*/ 63151 h 152590"/>
              <a:gd name="connsiteX155" fmla="*/ 1068205 w 1228797"/>
              <a:gd name="connsiteY155" fmla="*/ 68771 h 152590"/>
              <a:gd name="connsiteX156" fmla="*/ 1068205 w 1228797"/>
              <a:gd name="connsiteY156" fmla="*/ 80391 h 152590"/>
              <a:gd name="connsiteX157" fmla="*/ 1043155 w 1228797"/>
              <a:gd name="connsiteY157" fmla="*/ 136112 h 152590"/>
              <a:gd name="connsiteX158" fmla="*/ 1040869 w 1228797"/>
              <a:gd name="connsiteY158" fmla="*/ 138113 h 152590"/>
              <a:gd name="connsiteX159" fmla="*/ 1039630 w 1228797"/>
              <a:gd name="connsiteY159" fmla="*/ 139065 h 152590"/>
              <a:gd name="connsiteX160" fmla="*/ 1037249 w 1228797"/>
              <a:gd name="connsiteY160" fmla="*/ 140780 h 152590"/>
              <a:gd name="connsiteX161" fmla="*/ 1036011 w 1228797"/>
              <a:gd name="connsiteY161" fmla="*/ 141637 h 152590"/>
              <a:gd name="connsiteX162" fmla="*/ 1033630 w 1228797"/>
              <a:gd name="connsiteY162" fmla="*/ 143161 h 152590"/>
              <a:gd name="connsiteX163" fmla="*/ 1032391 w 1228797"/>
              <a:gd name="connsiteY163" fmla="*/ 143923 h 152590"/>
              <a:gd name="connsiteX164" fmla="*/ 1029915 w 1228797"/>
              <a:gd name="connsiteY164" fmla="*/ 145352 h 152590"/>
              <a:gd name="connsiteX165" fmla="*/ 1029343 w 1228797"/>
              <a:gd name="connsiteY165" fmla="*/ 145352 h 152590"/>
              <a:gd name="connsiteX166" fmla="*/ 1025343 w 1228797"/>
              <a:gd name="connsiteY166" fmla="*/ 147257 h 152590"/>
              <a:gd name="connsiteX167" fmla="*/ 1024676 w 1228797"/>
              <a:gd name="connsiteY167" fmla="*/ 147257 h 152590"/>
              <a:gd name="connsiteX168" fmla="*/ 1022104 w 1228797"/>
              <a:gd name="connsiteY168" fmla="*/ 148209 h 152590"/>
              <a:gd name="connsiteX169" fmla="*/ 1020866 w 1228797"/>
              <a:gd name="connsiteY169" fmla="*/ 148209 h 152590"/>
              <a:gd name="connsiteX170" fmla="*/ 1020104 w 1228797"/>
              <a:gd name="connsiteY170" fmla="*/ 148209 h 152590"/>
              <a:gd name="connsiteX171" fmla="*/ 1018009 w 1228797"/>
              <a:gd name="connsiteY171" fmla="*/ 148971 h 152590"/>
              <a:gd name="connsiteX172" fmla="*/ 1017151 w 1228797"/>
              <a:gd name="connsiteY172" fmla="*/ 148971 h 152590"/>
              <a:gd name="connsiteX173" fmla="*/ 1015913 w 1228797"/>
              <a:gd name="connsiteY173" fmla="*/ 148971 h 152590"/>
              <a:gd name="connsiteX174" fmla="*/ 1015056 w 1228797"/>
              <a:gd name="connsiteY174" fmla="*/ 148971 h 152590"/>
              <a:gd name="connsiteX175" fmla="*/ 1013151 w 1228797"/>
              <a:gd name="connsiteY175" fmla="*/ 149447 h 152590"/>
              <a:gd name="connsiteX176" fmla="*/ 1012103 w 1228797"/>
              <a:gd name="connsiteY176" fmla="*/ 149447 h 152590"/>
              <a:gd name="connsiteX177" fmla="*/ 1010960 w 1228797"/>
              <a:gd name="connsiteY177" fmla="*/ 149447 h 152590"/>
              <a:gd name="connsiteX178" fmla="*/ 1009912 w 1228797"/>
              <a:gd name="connsiteY178" fmla="*/ 149447 h 152590"/>
              <a:gd name="connsiteX179" fmla="*/ 1008103 w 1228797"/>
              <a:gd name="connsiteY179" fmla="*/ 149447 h 152590"/>
              <a:gd name="connsiteX180" fmla="*/ 1006960 w 1228797"/>
              <a:gd name="connsiteY180" fmla="*/ 149447 h 152590"/>
              <a:gd name="connsiteX181" fmla="*/ 1005817 w 1228797"/>
              <a:gd name="connsiteY181" fmla="*/ 149447 h 152590"/>
              <a:gd name="connsiteX182" fmla="*/ 1004578 w 1228797"/>
              <a:gd name="connsiteY182" fmla="*/ 149447 h 152590"/>
              <a:gd name="connsiteX183" fmla="*/ 1002864 w 1228797"/>
              <a:gd name="connsiteY183" fmla="*/ 149447 h 152590"/>
              <a:gd name="connsiteX184" fmla="*/ 995720 w 1228797"/>
              <a:gd name="connsiteY184" fmla="*/ 149447 h 152590"/>
              <a:gd name="connsiteX185" fmla="*/ 990386 w 1228797"/>
              <a:gd name="connsiteY185" fmla="*/ 149447 h 152590"/>
              <a:gd name="connsiteX186" fmla="*/ 918425 w 1228797"/>
              <a:gd name="connsiteY186" fmla="*/ 72152 h 152590"/>
              <a:gd name="connsiteX187" fmla="*/ 995720 w 1228797"/>
              <a:gd name="connsiteY187" fmla="*/ 191 h 152590"/>
              <a:gd name="connsiteX188" fmla="*/ 836558 w 1228797"/>
              <a:gd name="connsiteY188" fmla="*/ 191 h 152590"/>
              <a:gd name="connsiteX189" fmla="*/ 911234 w 1228797"/>
              <a:gd name="connsiteY189" fmla="*/ 74867 h 152590"/>
              <a:gd name="connsiteX190" fmla="*/ 836558 w 1228797"/>
              <a:gd name="connsiteY190" fmla="*/ 149543 h 152590"/>
              <a:gd name="connsiteX191" fmla="*/ 761882 w 1228797"/>
              <a:gd name="connsiteY191" fmla="*/ 74867 h 152590"/>
              <a:gd name="connsiteX192" fmla="*/ 836558 w 1228797"/>
              <a:gd name="connsiteY192" fmla="*/ 191 h 152590"/>
              <a:gd name="connsiteX193" fmla="*/ 200954 w 1228797"/>
              <a:gd name="connsiteY193" fmla="*/ 0 h 152590"/>
              <a:gd name="connsiteX194" fmla="*/ 275821 w 1228797"/>
              <a:gd name="connsiteY194" fmla="*/ 74867 h 152590"/>
              <a:gd name="connsiteX195" fmla="*/ 200954 w 1228797"/>
              <a:gd name="connsiteY195" fmla="*/ 149733 h 152590"/>
              <a:gd name="connsiteX196" fmla="*/ 126088 w 1228797"/>
              <a:gd name="connsiteY196" fmla="*/ 74867 h 152590"/>
              <a:gd name="connsiteX197" fmla="*/ 200954 w 1228797"/>
              <a:gd name="connsiteY197" fmla="*/ 0 h 152590"/>
            </a:gdLst>
            <a:ahLst/>
            <a:cxnLst/>
            <a:rect l="l" t="t" r="r" b="b"/>
            <a:pathLst>
              <a:path w="1228797" h="152590">
                <a:moveTo>
                  <a:pt x="353068" y="146933"/>
                </a:moveTo>
                <a:lnTo>
                  <a:pt x="353259" y="146971"/>
                </a:lnTo>
                <a:lnTo>
                  <a:pt x="352878" y="146971"/>
                </a:lnTo>
                <a:close/>
                <a:moveTo>
                  <a:pt x="463654" y="28766"/>
                </a:moveTo>
                <a:cubicBezTo>
                  <a:pt x="460187" y="28766"/>
                  <a:pt x="457368" y="31580"/>
                  <a:pt x="457368" y="35052"/>
                </a:cubicBezTo>
                <a:lnTo>
                  <a:pt x="457368" y="66866"/>
                </a:lnTo>
                <a:cubicBezTo>
                  <a:pt x="457311" y="70284"/>
                  <a:pt x="460044" y="73099"/>
                  <a:pt x="463464" y="73152"/>
                </a:cubicBezTo>
                <a:cubicBezTo>
                  <a:pt x="463530" y="73153"/>
                  <a:pt x="463588" y="73153"/>
                  <a:pt x="463654" y="73152"/>
                </a:cubicBezTo>
                <a:lnTo>
                  <a:pt x="502611" y="73152"/>
                </a:lnTo>
                <a:cubicBezTo>
                  <a:pt x="514613" y="73223"/>
                  <a:pt x="524576" y="63892"/>
                  <a:pt x="525281" y="51911"/>
                </a:cubicBezTo>
                <a:cubicBezTo>
                  <a:pt x="525910" y="39775"/>
                  <a:pt x="516585" y="29427"/>
                  <a:pt x="504450" y="28795"/>
                </a:cubicBezTo>
                <a:cubicBezTo>
                  <a:pt x="504031" y="28773"/>
                  <a:pt x="503602" y="28763"/>
                  <a:pt x="503183" y="28766"/>
                </a:cubicBezTo>
                <a:close/>
                <a:moveTo>
                  <a:pt x="1154216" y="28194"/>
                </a:moveTo>
                <a:lnTo>
                  <a:pt x="1154216" y="28765"/>
                </a:lnTo>
                <a:cubicBezTo>
                  <a:pt x="1127022" y="28713"/>
                  <a:pt x="1104934" y="50717"/>
                  <a:pt x="1104877" y="77914"/>
                </a:cubicBezTo>
                <a:cubicBezTo>
                  <a:pt x="1104820" y="105111"/>
                  <a:pt x="1126832" y="127201"/>
                  <a:pt x="1154026" y="127254"/>
                </a:cubicBezTo>
                <a:cubicBezTo>
                  <a:pt x="1181220" y="127306"/>
                  <a:pt x="1203308" y="105301"/>
                  <a:pt x="1203365" y="78105"/>
                </a:cubicBezTo>
                <a:cubicBezTo>
                  <a:pt x="1203365" y="78073"/>
                  <a:pt x="1203365" y="78041"/>
                  <a:pt x="1203365" y="78009"/>
                </a:cubicBezTo>
                <a:cubicBezTo>
                  <a:pt x="1203632" y="50761"/>
                  <a:pt x="1181753" y="28458"/>
                  <a:pt x="1154502" y="28195"/>
                </a:cubicBezTo>
                <a:cubicBezTo>
                  <a:pt x="1154407" y="28195"/>
                  <a:pt x="1154312" y="28194"/>
                  <a:pt x="1154216" y="28194"/>
                </a:cubicBezTo>
                <a:close/>
                <a:moveTo>
                  <a:pt x="836558" y="25718"/>
                </a:moveTo>
                <a:cubicBezTo>
                  <a:pt x="809364" y="25718"/>
                  <a:pt x="787314" y="47766"/>
                  <a:pt x="787314" y="74962"/>
                </a:cubicBezTo>
                <a:cubicBezTo>
                  <a:pt x="787314" y="102159"/>
                  <a:pt x="809364" y="124207"/>
                  <a:pt x="836558" y="124207"/>
                </a:cubicBezTo>
                <a:cubicBezTo>
                  <a:pt x="863752" y="124207"/>
                  <a:pt x="885802" y="102159"/>
                  <a:pt x="885802" y="74962"/>
                </a:cubicBezTo>
                <a:cubicBezTo>
                  <a:pt x="885802" y="74931"/>
                  <a:pt x="885802" y="74898"/>
                  <a:pt x="885802" y="74867"/>
                </a:cubicBezTo>
                <a:cubicBezTo>
                  <a:pt x="885745" y="47707"/>
                  <a:pt x="863714" y="25718"/>
                  <a:pt x="836558" y="25718"/>
                </a:cubicBezTo>
                <a:close/>
                <a:moveTo>
                  <a:pt x="200954" y="25527"/>
                </a:moveTo>
                <a:lnTo>
                  <a:pt x="200954" y="25908"/>
                </a:lnTo>
                <a:cubicBezTo>
                  <a:pt x="173652" y="25856"/>
                  <a:pt x="151477" y="47945"/>
                  <a:pt x="151424" y="75248"/>
                </a:cubicBezTo>
                <a:cubicBezTo>
                  <a:pt x="151372" y="102550"/>
                  <a:pt x="173462" y="124725"/>
                  <a:pt x="200764" y="124778"/>
                </a:cubicBezTo>
                <a:cubicBezTo>
                  <a:pt x="228063" y="124830"/>
                  <a:pt x="250237" y="102740"/>
                  <a:pt x="250294" y="75438"/>
                </a:cubicBezTo>
                <a:cubicBezTo>
                  <a:pt x="250294" y="75374"/>
                  <a:pt x="250294" y="75311"/>
                  <a:pt x="250294" y="75248"/>
                </a:cubicBezTo>
                <a:cubicBezTo>
                  <a:pt x="250456" y="47946"/>
                  <a:pt x="228444" y="25686"/>
                  <a:pt x="201145" y="25528"/>
                </a:cubicBezTo>
                <a:cubicBezTo>
                  <a:pt x="201078" y="25527"/>
                  <a:pt x="201021" y="25527"/>
                  <a:pt x="200954" y="25527"/>
                </a:cubicBezTo>
                <a:close/>
                <a:moveTo>
                  <a:pt x="437841" y="3429"/>
                </a:moveTo>
                <a:lnTo>
                  <a:pt x="502040" y="3429"/>
                </a:lnTo>
                <a:cubicBezTo>
                  <a:pt x="514623" y="3414"/>
                  <a:pt x="526748" y="8180"/>
                  <a:pt x="535949" y="16764"/>
                </a:cubicBezTo>
                <a:cubicBezTo>
                  <a:pt x="545074" y="25190"/>
                  <a:pt x="550427" y="36928"/>
                  <a:pt x="550808" y="49340"/>
                </a:cubicBezTo>
                <a:cubicBezTo>
                  <a:pt x="551303" y="66268"/>
                  <a:pt x="542883" y="82215"/>
                  <a:pt x="528615" y="91345"/>
                </a:cubicBezTo>
                <a:cubicBezTo>
                  <a:pt x="525881" y="92959"/>
                  <a:pt x="524852" y="96397"/>
                  <a:pt x="526233" y="99251"/>
                </a:cubicBezTo>
                <a:lnTo>
                  <a:pt x="544712" y="138017"/>
                </a:lnTo>
                <a:cubicBezTo>
                  <a:pt x="546188" y="141161"/>
                  <a:pt x="544826" y="144904"/>
                  <a:pt x="541683" y="146377"/>
                </a:cubicBezTo>
                <a:cubicBezTo>
                  <a:pt x="540845" y="146772"/>
                  <a:pt x="539930" y="146974"/>
                  <a:pt x="538997" y="146971"/>
                </a:cubicBezTo>
                <a:lnTo>
                  <a:pt x="525567" y="146971"/>
                </a:lnTo>
                <a:cubicBezTo>
                  <a:pt x="523166" y="146983"/>
                  <a:pt x="520976" y="145611"/>
                  <a:pt x="519947" y="143447"/>
                </a:cubicBezTo>
                <a:lnTo>
                  <a:pt x="500230" y="102203"/>
                </a:lnTo>
                <a:cubicBezTo>
                  <a:pt x="499221" y="100023"/>
                  <a:pt x="497011" y="98643"/>
                  <a:pt x="494611" y="98679"/>
                </a:cubicBezTo>
                <a:lnTo>
                  <a:pt x="463654" y="98679"/>
                </a:lnTo>
                <a:cubicBezTo>
                  <a:pt x="460235" y="98626"/>
                  <a:pt x="457425" y="101355"/>
                  <a:pt x="457368" y="104773"/>
                </a:cubicBezTo>
                <a:cubicBezTo>
                  <a:pt x="457368" y="104838"/>
                  <a:pt x="457368" y="104902"/>
                  <a:pt x="457368" y="104966"/>
                </a:cubicBezTo>
                <a:lnTo>
                  <a:pt x="457368" y="140684"/>
                </a:lnTo>
                <a:cubicBezTo>
                  <a:pt x="457368" y="144156"/>
                  <a:pt x="454558" y="146971"/>
                  <a:pt x="451081" y="146971"/>
                </a:cubicBezTo>
                <a:lnTo>
                  <a:pt x="437841" y="146971"/>
                </a:lnTo>
                <a:cubicBezTo>
                  <a:pt x="434365" y="146971"/>
                  <a:pt x="431555" y="144156"/>
                  <a:pt x="431555" y="140684"/>
                </a:cubicBezTo>
                <a:lnTo>
                  <a:pt x="431555" y="9716"/>
                </a:lnTo>
                <a:cubicBezTo>
                  <a:pt x="431603" y="6265"/>
                  <a:pt x="434393" y="3480"/>
                  <a:pt x="437841" y="3429"/>
                </a:cubicBezTo>
                <a:close/>
                <a:moveTo>
                  <a:pt x="293633" y="3429"/>
                </a:moveTo>
                <a:lnTo>
                  <a:pt x="306777" y="3429"/>
                </a:lnTo>
                <a:cubicBezTo>
                  <a:pt x="310101" y="3631"/>
                  <a:pt x="312692" y="6387"/>
                  <a:pt x="312683" y="9715"/>
                </a:cubicBezTo>
                <a:lnTo>
                  <a:pt x="312683" y="80677"/>
                </a:lnTo>
                <a:cubicBezTo>
                  <a:pt x="311454" y="102842"/>
                  <a:pt x="328427" y="121805"/>
                  <a:pt x="350592" y="123032"/>
                </a:cubicBezTo>
                <a:cubicBezTo>
                  <a:pt x="372757" y="124258"/>
                  <a:pt x="391721" y="107284"/>
                  <a:pt x="392950" y="85118"/>
                </a:cubicBezTo>
                <a:cubicBezTo>
                  <a:pt x="393026" y="83830"/>
                  <a:pt x="393035" y="82538"/>
                  <a:pt x="392978" y="81248"/>
                </a:cubicBezTo>
                <a:lnTo>
                  <a:pt x="392978" y="9715"/>
                </a:lnTo>
                <a:cubicBezTo>
                  <a:pt x="393026" y="6265"/>
                  <a:pt x="395817" y="3480"/>
                  <a:pt x="399265" y="3429"/>
                </a:cubicBezTo>
                <a:lnTo>
                  <a:pt x="412505" y="3429"/>
                </a:lnTo>
                <a:cubicBezTo>
                  <a:pt x="415943" y="3481"/>
                  <a:pt x="418696" y="6281"/>
                  <a:pt x="418696" y="9715"/>
                </a:cubicBezTo>
                <a:lnTo>
                  <a:pt x="418696" y="81153"/>
                </a:lnTo>
                <a:cubicBezTo>
                  <a:pt x="418696" y="108416"/>
                  <a:pt x="402119" y="131807"/>
                  <a:pt x="378496" y="141799"/>
                </a:cubicBezTo>
                <a:lnTo>
                  <a:pt x="353068" y="146933"/>
                </a:lnTo>
                <a:lnTo>
                  <a:pt x="327634" y="141836"/>
                </a:lnTo>
                <a:cubicBezTo>
                  <a:pt x="303998" y="131878"/>
                  <a:pt x="287389" y="108511"/>
                  <a:pt x="287346" y="81248"/>
                </a:cubicBezTo>
                <a:cubicBezTo>
                  <a:pt x="287346" y="81217"/>
                  <a:pt x="287346" y="81184"/>
                  <a:pt x="287346" y="81153"/>
                </a:cubicBezTo>
                <a:lnTo>
                  <a:pt x="287346" y="9715"/>
                </a:lnTo>
                <a:cubicBezTo>
                  <a:pt x="287394" y="6265"/>
                  <a:pt x="290184" y="3480"/>
                  <a:pt x="293633" y="3429"/>
                </a:cubicBezTo>
                <a:close/>
                <a:moveTo>
                  <a:pt x="6264" y="3333"/>
                </a:moveTo>
                <a:lnTo>
                  <a:pt x="18646" y="3333"/>
                </a:lnTo>
                <a:cubicBezTo>
                  <a:pt x="20692" y="3332"/>
                  <a:pt x="22611" y="4327"/>
                  <a:pt x="23790" y="6000"/>
                </a:cubicBezTo>
                <a:lnTo>
                  <a:pt x="61890" y="59817"/>
                </a:lnTo>
                <a:cubicBezTo>
                  <a:pt x="63109" y="61430"/>
                  <a:pt x="65011" y="62381"/>
                  <a:pt x="67033" y="62388"/>
                </a:cubicBezTo>
                <a:cubicBezTo>
                  <a:pt x="69032" y="62397"/>
                  <a:pt x="70913" y="61439"/>
                  <a:pt x="72081" y="59817"/>
                </a:cubicBezTo>
                <a:lnTo>
                  <a:pt x="110181" y="6000"/>
                </a:lnTo>
                <a:cubicBezTo>
                  <a:pt x="111360" y="4327"/>
                  <a:pt x="113279" y="3332"/>
                  <a:pt x="115325" y="3333"/>
                </a:cubicBezTo>
                <a:lnTo>
                  <a:pt x="127707" y="3333"/>
                </a:lnTo>
                <a:cubicBezTo>
                  <a:pt x="131179" y="3293"/>
                  <a:pt x="134026" y="6076"/>
                  <a:pt x="134065" y="9548"/>
                </a:cubicBezTo>
                <a:cubicBezTo>
                  <a:pt x="134082" y="10908"/>
                  <a:pt x="133655" y="12237"/>
                  <a:pt x="132851" y="13335"/>
                </a:cubicBezTo>
                <a:lnTo>
                  <a:pt x="81702" y="83724"/>
                </a:lnTo>
                <a:cubicBezTo>
                  <a:pt x="80555" y="85300"/>
                  <a:pt x="79953" y="87206"/>
                  <a:pt x="79987" y="89154"/>
                </a:cubicBezTo>
                <a:lnTo>
                  <a:pt x="79987" y="140684"/>
                </a:lnTo>
                <a:cubicBezTo>
                  <a:pt x="79987" y="144156"/>
                  <a:pt x="77172" y="146970"/>
                  <a:pt x="73701" y="146970"/>
                </a:cubicBezTo>
                <a:lnTo>
                  <a:pt x="60270" y="146970"/>
                </a:lnTo>
                <a:cubicBezTo>
                  <a:pt x="56798" y="146970"/>
                  <a:pt x="53984" y="144156"/>
                  <a:pt x="53984" y="140684"/>
                </a:cubicBezTo>
                <a:lnTo>
                  <a:pt x="53984" y="89154"/>
                </a:lnTo>
                <a:cubicBezTo>
                  <a:pt x="54018" y="87206"/>
                  <a:pt x="53416" y="85300"/>
                  <a:pt x="52269" y="83724"/>
                </a:cubicBezTo>
                <a:lnTo>
                  <a:pt x="1215" y="13335"/>
                </a:lnTo>
                <a:cubicBezTo>
                  <a:pt x="-836" y="10533"/>
                  <a:pt x="-229" y="6600"/>
                  <a:pt x="2572" y="4549"/>
                </a:cubicBezTo>
                <a:cubicBezTo>
                  <a:pt x="3643" y="3764"/>
                  <a:pt x="4936" y="3338"/>
                  <a:pt x="6264" y="3333"/>
                </a:cubicBezTo>
                <a:close/>
                <a:moveTo>
                  <a:pt x="1154026" y="3238"/>
                </a:moveTo>
                <a:cubicBezTo>
                  <a:pt x="1195269" y="3186"/>
                  <a:pt x="1228740" y="36577"/>
                  <a:pt x="1228797" y="77819"/>
                </a:cubicBezTo>
                <a:cubicBezTo>
                  <a:pt x="1228797" y="77850"/>
                  <a:pt x="1228797" y="77883"/>
                  <a:pt x="1228797" y="77914"/>
                </a:cubicBezTo>
                <a:cubicBezTo>
                  <a:pt x="1228740" y="119097"/>
                  <a:pt x="1195402" y="152485"/>
                  <a:pt x="1154216" y="152590"/>
                </a:cubicBezTo>
                <a:cubicBezTo>
                  <a:pt x="1112973" y="152642"/>
                  <a:pt x="1079502" y="119252"/>
                  <a:pt x="1079445" y="78009"/>
                </a:cubicBezTo>
                <a:cubicBezTo>
                  <a:pt x="1079388" y="36767"/>
                  <a:pt x="1112783" y="3290"/>
                  <a:pt x="1154026" y="3238"/>
                </a:cubicBezTo>
                <a:close/>
                <a:moveTo>
                  <a:pt x="646058" y="2096"/>
                </a:moveTo>
                <a:lnTo>
                  <a:pt x="659774" y="2096"/>
                </a:lnTo>
                <a:cubicBezTo>
                  <a:pt x="663250" y="2096"/>
                  <a:pt x="666060" y="4911"/>
                  <a:pt x="666060" y="8382"/>
                </a:cubicBezTo>
                <a:lnTo>
                  <a:pt x="666060" y="116491"/>
                </a:lnTo>
                <a:cubicBezTo>
                  <a:pt x="666060" y="119963"/>
                  <a:pt x="668870" y="122778"/>
                  <a:pt x="672346" y="122778"/>
                </a:cubicBezTo>
                <a:lnTo>
                  <a:pt x="750166" y="122778"/>
                </a:lnTo>
                <a:cubicBezTo>
                  <a:pt x="753633" y="122778"/>
                  <a:pt x="756452" y="125592"/>
                  <a:pt x="756452" y="129064"/>
                </a:cubicBezTo>
                <a:lnTo>
                  <a:pt x="756452" y="141733"/>
                </a:lnTo>
                <a:cubicBezTo>
                  <a:pt x="756509" y="145151"/>
                  <a:pt x="753776" y="147966"/>
                  <a:pt x="750356" y="148019"/>
                </a:cubicBezTo>
                <a:cubicBezTo>
                  <a:pt x="750290" y="148020"/>
                  <a:pt x="750232" y="148020"/>
                  <a:pt x="750166" y="148019"/>
                </a:cubicBezTo>
                <a:lnTo>
                  <a:pt x="646058" y="148019"/>
                </a:lnTo>
                <a:cubicBezTo>
                  <a:pt x="642581" y="148019"/>
                  <a:pt x="639771" y="145204"/>
                  <a:pt x="639771" y="141733"/>
                </a:cubicBezTo>
                <a:lnTo>
                  <a:pt x="639771" y="8382"/>
                </a:lnTo>
                <a:cubicBezTo>
                  <a:pt x="639819" y="4932"/>
                  <a:pt x="642609" y="2147"/>
                  <a:pt x="646058" y="2096"/>
                </a:cubicBezTo>
                <a:close/>
                <a:moveTo>
                  <a:pt x="995720" y="191"/>
                </a:moveTo>
                <a:cubicBezTo>
                  <a:pt x="1011922" y="355"/>
                  <a:pt x="1027629" y="5769"/>
                  <a:pt x="1040488" y="15621"/>
                </a:cubicBezTo>
                <a:cubicBezTo>
                  <a:pt x="1044298" y="18466"/>
                  <a:pt x="1047831" y="21654"/>
                  <a:pt x="1051060" y="25146"/>
                </a:cubicBezTo>
                <a:cubicBezTo>
                  <a:pt x="1051127" y="25235"/>
                  <a:pt x="1051194" y="25326"/>
                  <a:pt x="1051251" y="25418"/>
                </a:cubicBezTo>
                <a:cubicBezTo>
                  <a:pt x="1053146" y="28264"/>
                  <a:pt x="1052384" y="32107"/>
                  <a:pt x="1049536" y="34004"/>
                </a:cubicBezTo>
                <a:lnTo>
                  <a:pt x="1038964" y="41434"/>
                </a:lnTo>
                <a:cubicBezTo>
                  <a:pt x="1036478" y="43261"/>
                  <a:pt x="1033020" y="42976"/>
                  <a:pt x="1030867" y="40767"/>
                </a:cubicBezTo>
                <a:cubicBezTo>
                  <a:pt x="1029962" y="39830"/>
                  <a:pt x="1029010" y="38939"/>
                  <a:pt x="1028010" y="38100"/>
                </a:cubicBezTo>
                <a:cubicBezTo>
                  <a:pt x="1027753" y="37997"/>
                  <a:pt x="1027524" y="37834"/>
                  <a:pt x="1027343" y="37624"/>
                </a:cubicBezTo>
                <a:cubicBezTo>
                  <a:pt x="1018532" y="30242"/>
                  <a:pt x="1007407" y="26196"/>
                  <a:pt x="995911" y="26194"/>
                </a:cubicBezTo>
                <a:lnTo>
                  <a:pt x="993815" y="26194"/>
                </a:lnTo>
                <a:cubicBezTo>
                  <a:pt x="992672" y="26099"/>
                  <a:pt x="991529" y="26099"/>
                  <a:pt x="990386" y="26194"/>
                </a:cubicBezTo>
                <a:cubicBezTo>
                  <a:pt x="987414" y="26512"/>
                  <a:pt x="984481" y="27118"/>
                  <a:pt x="981623" y="28004"/>
                </a:cubicBezTo>
                <a:cubicBezTo>
                  <a:pt x="964526" y="33101"/>
                  <a:pt x="951524" y="47046"/>
                  <a:pt x="947638" y="64456"/>
                </a:cubicBezTo>
                <a:cubicBezTo>
                  <a:pt x="941704" y="90998"/>
                  <a:pt x="958411" y="117323"/>
                  <a:pt x="984957" y="123254"/>
                </a:cubicBezTo>
                <a:lnTo>
                  <a:pt x="988957" y="124016"/>
                </a:lnTo>
                <a:lnTo>
                  <a:pt x="992291" y="122968"/>
                </a:lnTo>
                <a:lnTo>
                  <a:pt x="1001816" y="122968"/>
                </a:lnTo>
                <a:cubicBezTo>
                  <a:pt x="1004274" y="122753"/>
                  <a:pt x="1006731" y="122403"/>
                  <a:pt x="1009150" y="121920"/>
                </a:cubicBezTo>
                <a:lnTo>
                  <a:pt x="1010484" y="121920"/>
                </a:lnTo>
                <a:lnTo>
                  <a:pt x="1011817" y="121920"/>
                </a:lnTo>
                <a:lnTo>
                  <a:pt x="1017437" y="119920"/>
                </a:lnTo>
                <a:lnTo>
                  <a:pt x="1018580" y="119444"/>
                </a:lnTo>
                <a:lnTo>
                  <a:pt x="1019723" y="118967"/>
                </a:lnTo>
                <a:lnTo>
                  <a:pt x="1020866" y="118396"/>
                </a:lnTo>
                <a:lnTo>
                  <a:pt x="1023438" y="117062"/>
                </a:lnTo>
                <a:lnTo>
                  <a:pt x="1024200" y="116491"/>
                </a:lnTo>
                <a:cubicBezTo>
                  <a:pt x="1031496" y="110931"/>
                  <a:pt x="1037316" y="103671"/>
                  <a:pt x="1041154" y="95345"/>
                </a:cubicBezTo>
                <a:cubicBezTo>
                  <a:pt x="1041764" y="93613"/>
                  <a:pt x="1041393" y="91690"/>
                  <a:pt x="1040202" y="90297"/>
                </a:cubicBezTo>
                <a:cubicBezTo>
                  <a:pt x="1039135" y="89178"/>
                  <a:pt x="1037649" y="88556"/>
                  <a:pt x="1036106" y="88583"/>
                </a:cubicBezTo>
                <a:lnTo>
                  <a:pt x="1008579" y="88583"/>
                </a:lnTo>
                <a:cubicBezTo>
                  <a:pt x="1005102" y="88583"/>
                  <a:pt x="1002292" y="85768"/>
                  <a:pt x="1002292" y="82296"/>
                </a:cubicBezTo>
                <a:lnTo>
                  <a:pt x="1002292" y="69437"/>
                </a:lnTo>
                <a:cubicBezTo>
                  <a:pt x="1002292" y="69373"/>
                  <a:pt x="1002292" y="69310"/>
                  <a:pt x="1002292" y="69245"/>
                </a:cubicBezTo>
                <a:cubicBezTo>
                  <a:pt x="1002350" y="65826"/>
                  <a:pt x="1005159" y="63097"/>
                  <a:pt x="1008579" y="63151"/>
                </a:cubicBezTo>
                <a:lnTo>
                  <a:pt x="1065729" y="63151"/>
                </a:lnTo>
                <a:lnTo>
                  <a:pt x="1066205" y="63151"/>
                </a:lnTo>
                <a:lnTo>
                  <a:pt x="1066777" y="63151"/>
                </a:lnTo>
                <a:cubicBezTo>
                  <a:pt x="1068139" y="64680"/>
                  <a:pt x="1068672" y="66776"/>
                  <a:pt x="1068205" y="68771"/>
                </a:cubicBezTo>
                <a:lnTo>
                  <a:pt x="1068205" y="80391"/>
                </a:lnTo>
                <a:cubicBezTo>
                  <a:pt x="1068244" y="101700"/>
                  <a:pt x="1059119" y="121997"/>
                  <a:pt x="1043155" y="136112"/>
                </a:cubicBezTo>
                <a:lnTo>
                  <a:pt x="1040869" y="138113"/>
                </a:lnTo>
                <a:lnTo>
                  <a:pt x="1039630" y="139065"/>
                </a:lnTo>
                <a:cubicBezTo>
                  <a:pt x="1038878" y="139697"/>
                  <a:pt x="1038087" y="140270"/>
                  <a:pt x="1037249" y="140780"/>
                </a:cubicBezTo>
                <a:lnTo>
                  <a:pt x="1036011" y="141637"/>
                </a:lnTo>
                <a:lnTo>
                  <a:pt x="1033630" y="143161"/>
                </a:lnTo>
                <a:lnTo>
                  <a:pt x="1032391" y="143923"/>
                </a:lnTo>
                <a:lnTo>
                  <a:pt x="1029915" y="145352"/>
                </a:lnTo>
                <a:lnTo>
                  <a:pt x="1029343" y="145352"/>
                </a:lnTo>
                <a:lnTo>
                  <a:pt x="1025343" y="147257"/>
                </a:lnTo>
                <a:lnTo>
                  <a:pt x="1024676" y="147257"/>
                </a:lnTo>
                <a:lnTo>
                  <a:pt x="1022104" y="148209"/>
                </a:lnTo>
                <a:lnTo>
                  <a:pt x="1020866" y="148209"/>
                </a:lnTo>
                <a:lnTo>
                  <a:pt x="1020104" y="148209"/>
                </a:lnTo>
                <a:lnTo>
                  <a:pt x="1018009" y="148971"/>
                </a:lnTo>
                <a:lnTo>
                  <a:pt x="1017151" y="148971"/>
                </a:lnTo>
                <a:lnTo>
                  <a:pt x="1015913" y="148971"/>
                </a:lnTo>
                <a:lnTo>
                  <a:pt x="1015056" y="148971"/>
                </a:lnTo>
                <a:lnTo>
                  <a:pt x="1013151" y="149447"/>
                </a:lnTo>
                <a:lnTo>
                  <a:pt x="1012103" y="149447"/>
                </a:lnTo>
                <a:lnTo>
                  <a:pt x="1010960" y="149447"/>
                </a:lnTo>
                <a:lnTo>
                  <a:pt x="1009912" y="149447"/>
                </a:lnTo>
                <a:lnTo>
                  <a:pt x="1008103" y="149447"/>
                </a:lnTo>
                <a:lnTo>
                  <a:pt x="1006960" y="149447"/>
                </a:lnTo>
                <a:lnTo>
                  <a:pt x="1005817" y="149447"/>
                </a:lnTo>
                <a:lnTo>
                  <a:pt x="1004578" y="149447"/>
                </a:lnTo>
                <a:lnTo>
                  <a:pt x="1002864" y="149447"/>
                </a:lnTo>
                <a:lnTo>
                  <a:pt x="995720" y="149447"/>
                </a:lnTo>
                <a:cubicBezTo>
                  <a:pt x="993939" y="149511"/>
                  <a:pt x="992167" y="149511"/>
                  <a:pt x="990386" y="149447"/>
                </a:cubicBezTo>
                <a:cubicBezTo>
                  <a:pt x="949171" y="147975"/>
                  <a:pt x="916948" y="113368"/>
                  <a:pt x="918425" y="72152"/>
                </a:cubicBezTo>
                <a:cubicBezTo>
                  <a:pt x="919901" y="30936"/>
                  <a:pt x="954505" y="-1282"/>
                  <a:pt x="995720" y="191"/>
                </a:cubicBezTo>
                <a:close/>
                <a:moveTo>
                  <a:pt x="836558" y="191"/>
                </a:moveTo>
                <a:cubicBezTo>
                  <a:pt x="877801" y="191"/>
                  <a:pt x="911234" y="33625"/>
                  <a:pt x="911234" y="74867"/>
                </a:cubicBezTo>
                <a:cubicBezTo>
                  <a:pt x="911234" y="116109"/>
                  <a:pt x="877801" y="149543"/>
                  <a:pt x="836558" y="149543"/>
                </a:cubicBezTo>
                <a:cubicBezTo>
                  <a:pt x="795315" y="149543"/>
                  <a:pt x="761882" y="116109"/>
                  <a:pt x="761882" y="74867"/>
                </a:cubicBezTo>
                <a:cubicBezTo>
                  <a:pt x="761882" y="33625"/>
                  <a:pt x="795315" y="191"/>
                  <a:pt x="836558" y="191"/>
                </a:cubicBezTo>
                <a:close/>
                <a:moveTo>
                  <a:pt x="200954" y="0"/>
                </a:moveTo>
                <a:cubicBezTo>
                  <a:pt x="242302" y="0"/>
                  <a:pt x="275821" y="33518"/>
                  <a:pt x="275821" y="74867"/>
                </a:cubicBezTo>
                <a:cubicBezTo>
                  <a:pt x="275821" y="116215"/>
                  <a:pt x="242302" y="149733"/>
                  <a:pt x="200954" y="149733"/>
                </a:cubicBezTo>
                <a:cubicBezTo>
                  <a:pt x="159606" y="149733"/>
                  <a:pt x="126088" y="116215"/>
                  <a:pt x="126088" y="74867"/>
                </a:cubicBezTo>
                <a:cubicBezTo>
                  <a:pt x="126088" y="33518"/>
                  <a:pt x="159606" y="0"/>
                  <a:pt x="20095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93955" y="3398780"/>
            <a:ext cx="5752746" cy="19331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三、盈利模式拆解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9874251" y="5464629"/>
            <a:ext cx="2625272" cy="855985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>
                  <a:alpha val="54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581326" y="2374482"/>
            <a:ext cx="735126" cy="697785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034081" y="627875"/>
            <a:ext cx="1951763" cy="29578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03</a:t>
            </a:r>
            <a:endParaRPr kumimoji="1"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36195" y="-5715"/>
            <a:ext cx="4560570" cy="1059180"/>
            <a:chOff x="57" y="-9"/>
            <a:chExt cx="7182" cy="1668"/>
          </a:xfrm>
        </p:grpSpPr>
        <p:sp>
          <p:nvSpPr>
            <p:cNvPr id="15" name="标题 1"/>
            <p:cNvSpPr txBox="1"/>
            <p:nvPr/>
          </p:nvSpPr>
          <p:spPr>
            <a:xfrm flipV="1">
              <a:off x="57" y="-9"/>
              <a:ext cx="7183" cy="1669"/>
            </a:xfrm>
            <a:custGeom>
              <a:avLst/>
              <a:gdLst>
                <a:gd name="connsiteX0" fmla="*/ 0 w 4600122"/>
                <a:gd name="connsiteY0" fmla="*/ 1200521 h 1200521"/>
                <a:gd name="connsiteX1" fmla="*/ 4600122 w 4600122"/>
                <a:gd name="connsiteY1" fmla="*/ 1200521 h 1200521"/>
                <a:gd name="connsiteX2" fmla="*/ 4600122 w 4600122"/>
                <a:gd name="connsiteY2" fmla="*/ 1065295 h 1200521"/>
                <a:gd name="connsiteX3" fmla="*/ 3610964 w 4600122"/>
                <a:gd name="connsiteY3" fmla="*/ 0 h 1200521"/>
                <a:gd name="connsiteX4" fmla="*/ 0 w 4600122"/>
                <a:gd name="connsiteY4" fmla="*/ 0 h 1200521"/>
              </a:gdLst>
              <a:ahLst/>
              <a:cxnLst/>
              <a:rect l="l" t="t" r="r" b="b"/>
              <a:pathLst>
                <a:path w="4600122" h="1200521">
                  <a:moveTo>
                    <a:pt x="0" y="1200521"/>
                  </a:moveTo>
                  <a:lnTo>
                    <a:pt x="4600122" y="1200521"/>
                  </a:lnTo>
                  <a:lnTo>
                    <a:pt x="4600122" y="1065295"/>
                  </a:lnTo>
                  <a:cubicBezTo>
                    <a:pt x="4600122" y="476949"/>
                    <a:pt x="4157261" y="0"/>
                    <a:pt x="3610964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60000"/>
                    <a:lumOff val="40000"/>
                    <a:alpha val="60000"/>
                  </a:schemeClr>
                </a:gs>
              </a:gsLst>
              <a:lin ang="0" scaled="0"/>
            </a:gra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pic>
          <p:nvPicPr>
            <p:cNvPr id="16" name="图片 -2147482624" descr="校徽及字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8" y="71"/>
              <a:ext cx="6801" cy="1370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</p:sld>
</file>

<file path=ppt/tags/tag1.xml><?xml version="1.0" encoding="utf-8"?>
<p:tagLst xmlns:p="http://schemas.openxmlformats.org/presentationml/2006/main">
  <p:tag name="KSO_WM_DIAGRAM_VIRTUALLY_FRAME" val="{&quot;height&quot;:45.74968503937007,&quot;left&quot;:34.13984251968504,&quot;top&quot;:395.2070866141732,&quot;width&quot;:414.4723622047244}"/>
</p:tagLst>
</file>

<file path=ppt/tags/tag2.xml><?xml version="1.0" encoding="utf-8"?>
<p:tagLst xmlns:p="http://schemas.openxmlformats.org/presentationml/2006/main">
  <p:tag name="KSO_WM_DIAGRAM_VIRTUALLY_FRAME" val="{&quot;height&quot;:45.74968503937007,&quot;left&quot;:34.13984251968504,&quot;top&quot;:395.2070866141732,&quot;width&quot;:414.4723622047244}"/>
</p:tagLst>
</file>

<file path=ppt/tags/tag3.xml><?xml version="1.0" encoding="utf-8"?>
<p:tagLst xmlns:p="http://schemas.openxmlformats.org/presentationml/2006/main">
  <p:tag name="KSO_WM_DIAGRAM_VIRTUALLY_FRAME" val="{&quot;height&quot;:45.74968503937007,&quot;left&quot;:34.13984251968504,&quot;top&quot;:395.2070866141732,&quot;width&quot;:414.4723622047244}"/>
</p:tagLst>
</file>

<file path=ppt/tags/tag4.xml><?xml version="1.0" encoding="utf-8"?>
<p:tagLst xmlns:p="http://schemas.openxmlformats.org/presentationml/2006/main">
  <p:tag name="KSO_WM_DIAGRAM_VIRTUALLY_FRAME" val="{&quot;height&quot;:45.74968503937007,&quot;left&quot;:34.13984251968504,&quot;top&quot;:395.2070866141732,&quot;width&quot;:414.4723622047244}"/>
</p:tagLst>
</file>

<file path=ppt/tags/tag5.xml><?xml version="1.0" encoding="utf-8"?>
<p:tagLst xmlns:p="http://schemas.openxmlformats.org/presentationml/2006/main">
  <p:tag name="KSO_WM_DIAGRAM_VIRTUALLY_FRAME" val="{&quot;height&quot;:45.74968503937007,&quot;left&quot;:34.13984251968504,&quot;top&quot;:395.2070866141732,&quot;width&quot;:414.4723622047244}"/>
</p:tagLst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C55A11"/>
      </a:accent1>
      <a:accent2>
        <a:srgbClr val="833C0B"/>
      </a:accent2>
      <a:accent3>
        <a:srgbClr val="C55A11"/>
      </a:accent3>
      <a:accent4>
        <a:srgbClr val="833C0B"/>
      </a:accent4>
      <a:accent5>
        <a:srgbClr val="C55A11"/>
      </a:accent5>
      <a:accent6>
        <a:srgbClr val="833C0B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4409</Words>
  <Application>WPS 演示</Application>
  <PresentationFormat/>
  <Paragraphs>278</Paragraphs>
  <Slides>28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40" baseType="lpstr">
      <vt:lpstr>Arial</vt:lpstr>
      <vt:lpstr>宋体</vt:lpstr>
      <vt:lpstr>Wingdings</vt:lpstr>
      <vt:lpstr>Source Han Sans</vt:lpstr>
      <vt:lpstr>Source Han Sans CN Bold</vt:lpstr>
      <vt:lpstr>OPPOSans H</vt:lpstr>
      <vt:lpstr>OPPOSans B</vt:lpstr>
      <vt:lpstr>等线</vt:lpstr>
      <vt:lpstr>微软雅黑</vt:lpstr>
      <vt:lpstr>Arial Unicode MS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王娜</cp:lastModifiedBy>
  <cp:revision>5</cp:revision>
  <dcterms:created xsi:type="dcterms:W3CDTF">2025-04-09T13:48:00Z</dcterms:created>
  <dcterms:modified xsi:type="dcterms:W3CDTF">2025-04-10T06:26:26Z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FF71E849C4BB4A93BA7EBB40ADAB85BB_12</vt:lpwstr>
  </property>
  <property fmtid="{D5CDD505-2E9C-101B-9397-08002B2CF9AE}" pid="3" name="KSOProductBuildVer">
    <vt:lpwstr>2052-12.1.0.19302</vt:lpwstr>
  </property>
</Properties>
</file>