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</p:sldIdLst>
  <p:sldSz cx="12192000" cy="6858000"/>
  <p:notesSz cx="6858000" cy="9144000"/>
  <p:embeddedFontLst>
    <p:embeddedFont>
      <p:font typeface="Source Han Sans CN Bold" panose="020B0800000000000000" charset="-122"/>
      <p:bold r:id="rId37"/>
    </p:embeddedFont>
    <p:embeddedFont>
      <p:font typeface="OPPOSans H" panose="00020600040101010101" charset="-122"/>
      <p:regular r:id="rId38"/>
    </p:embeddedFont>
    <p:embeddedFont>
      <p:font typeface="Source Han Sans" panose="020B0500000000000000" charset="-122"/>
      <p:regular r:id="rId39"/>
    </p:embeddedFont>
    <p:embeddedFont>
      <p:font typeface="OPPOSans B" panose="00020600040101010101" charset="-122"/>
      <p:regular r:id="rId40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font" Target="fonts/font4.fntdata"/><Relationship Id="rId4" Type="http://schemas.openxmlformats.org/officeDocument/2006/relationships/slide" Target="slides/slide2.xml"/><Relationship Id="rId39" Type="http://schemas.openxmlformats.org/officeDocument/2006/relationships/font" Target="fonts/font3.fntdata"/><Relationship Id="rId38" Type="http://schemas.openxmlformats.org/officeDocument/2006/relationships/font" Target="fonts/font2.fntdata"/><Relationship Id="rId37" Type="http://schemas.openxmlformats.org/officeDocument/2006/relationships/font" Target="fonts/font1.fntdata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336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模块八企业发展能力分析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三、资产与权益增长分析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03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5586133" y="3005175"/>
            <a:ext cx="1697146" cy="648183"/>
          </a:xfrm>
          <a:prstGeom prst="parallelogram">
            <a:avLst>
              <a:gd name="adj" fmla="val 55357"/>
            </a:avLst>
          </a:prstGeom>
          <a:solidFill>
            <a:schemeClr val="tx1">
              <a:lumMod val="85000"/>
              <a:lumOff val="1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6674996" y="2926178"/>
            <a:ext cx="1294052" cy="806176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902119" y="3650152"/>
            <a:ext cx="1697146" cy="648183"/>
          </a:xfrm>
          <a:prstGeom prst="parallelogram">
            <a:avLst>
              <a:gd name="adj" fmla="val 55357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6200000" flipH="1">
            <a:off x="4210252" y="3571155"/>
            <a:ext cx="1294052" cy="806176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H="1">
            <a:off x="7082526" y="3140004"/>
            <a:ext cx="281778" cy="305236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4862318" y="3847447"/>
            <a:ext cx="288450" cy="271870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923041" y="3119303"/>
            <a:ext cx="433645" cy="3654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2000">
                <a:ln w="12700">
                  <a:solidFill>
                    <a:srgbClr val="FFFFFF">
                      <a:alpha val="100000"/>
                    </a:srgbClr>
                  </a:solidFill>
                </a:ln>
                <a:noFill/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23041" y="3764280"/>
            <a:ext cx="433645" cy="3654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2000">
                <a:ln w="12700">
                  <a:solidFill>
                    <a:srgbClr val="FFFFFF">
                      <a:alpha val="100000"/>
                    </a:srgbClr>
                  </a:solidFill>
                </a:ln>
                <a:noFill/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878626" y="1762664"/>
            <a:ext cx="3635203" cy="1516382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产能利用率验证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878626" y="3266920"/>
            <a:ext cx="3640274" cy="220932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产能利用率验证是评估固定资产增长合理性的关键。固定资产增长应与产量增长率相匹配，如某企业固定资产增长30%，但产量增长率仅为10%，可能存在产能过剩风险，需进一步分析其原因和应对措施。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65471" y="1749964"/>
            <a:ext cx="3635203" cy="1529082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轻资产转型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60400" y="3266920"/>
            <a:ext cx="3640274" cy="220932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轻资产转型如美ONE从重资产MCN转型品牌管理，通过减少固定资产投入，优化资产结构，提升资产周转效率，实现资产的高效利用和快速增长。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资产扩张路径</a:t>
            </a:r>
            <a:endParaRPr kumimoji="1"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7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8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27955" y="2012786"/>
            <a:ext cx="5163149" cy="3307742"/>
          </a:xfrm>
          <a:prstGeom prst="roundRect">
            <a:avLst>
              <a:gd name="adj" fmla="val 7576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V="1">
            <a:off x="727955" y="1798100"/>
            <a:ext cx="1665370" cy="87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20824" y="2902455"/>
            <a:ext cx="4777409" cy="21201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未分配利润积累是企业内生性增长的重要体现。较高的未分配利润意味着企业有较强的资金积累能力，能够支持自身发展，如某企业连续多年未分配利润占股东权益比例达50%以上，显示其良好的内部资金储备。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20825" y="2243375"/>
            <a:ext cx="4777409" cy="59922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未分配利润积累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237941" y="2012786"/>
            <a:ext cx="5163149" cy="3307742"/>
          </a:xfrm>
          <a:prstGeom prst="roundRect">
            <a:avLst>
              <a:gd name="adj" fmla="val 7576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V="1">
            <a:off x="6237941" y="1798100"/>
            <a:ext cx="1665370" cy="870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430810" y="2902455"/>
            <a:ext cx="4777409" cy="21201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增资扩股注水可能导致股东权益虚增。企业需关注增资扩股的资金来源和实际用途，确保权益增长具有实质性内容，如某企业通过关联交易增资扩股，但资金未有效投入生产经营，股东权益增长质量存疑。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430811" y="2243375"/>
            <a:ext cx="4777409" cy="59922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增资扩股注水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5819330" y="4840800"/>
            <a:ext cx="116461" cy="128408"/>
          </a:xfrm>
          <a:prstGeom prst="roundRect">
            <a:avLst>
              <a:gd name="adj" fmla="val 7827"/>
            </a:avLst>
          </a:pr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V="1">
            <a:off x="5633643" y="5029453"/>
            <a:ext cx="145301" cy="145301"/>
          </a:xfrm>
          <a:prstGeom prst="roundRect">
            <a:avLst>
              <a:gd name="adj" fmla="val 7827"/>
            </a:avLst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flipV="1">
            <a:off x="11334884" y="4840800"/>
            <a:ext cx="116461" cy="128408"/>
          </a:xfrm>
          <a:prstGeom prst="roundRect">
            <a:avLst>
              <a:gd name="adj" fmla="val 7827"/>
            </a:avLst>
          </a:pr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flipV="1">
            <a:off x="11149197" y="5029453"/>
            <a:ext cx="145301" cy="145301"/>
          </a:xfrm>
          <a:prstGeom prst="roundRect">
            <a:avLst>
              <a:gd name="adj" fmla="val 7827"/>
            </a:avLst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权益增长质量</a:t>
            </a:r>
            <a:endParaRPr kumimoji="1"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7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8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636528" y="2273896"/>
            <a:ext cx="7200000" cy="6480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  <a:alpha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342772" y="2273896"/>
            <a:ext cx="1008000" cy="648000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1000">
                <a:schemeClr val="accent1">
                  <a:lumMod val="60000"/>
                  <a:lumOff val="40000"/>
                  <a:alpha val="10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3000000" scaled="0"/>
          </a:gradFill>
          <a:ln cap="flat">
            <a:noFill/>
            <a:prstDash val="solid"/>
            <a:miter/>
          </a:ln>
          <a:effectLst>
            <a:outerShdw blurRad="317500" dist="127000" dir="2400000" algn="t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69650" y="3093601"/>
            <a:ext cx="6840000" cy="25192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在建工程转固时点人为调节对增长率产生扭曲。企业可能通过延迟或提前转固，影响固定资产和在建工程的账面价值，进而影响资产增长率等指标，需加强监管和审计，确保数据真实准确。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646856" y="2363896"/>
            <a:ext cx="583200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在建工程转固时点调节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486772" y="2381896"/>
            <a:ext cx="7200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资本性支出效益</a:t>
            </a:r>
            <a:endParaRPr kumimoji="1"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0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四、行业对标与增长极限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04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710940" y="1635760"/>
            <a:ext cx="4770120" cy="4770120"/>
          </a:xfrm>
          <a:custGeom>
            <a:avLst/>
            <a:gdLst>
              <a:gd name="connsiteX0" fmla="*/ 2214880 w 4429760"/>
              <a:gd name="connsiteY0" fmla="*/ 0 h 4429760"/>
              <a:gd name="connsiteX1" fmla="*/ 4429760 w 4429760"/>
              <a:gd name="connsiteY1" fmla="*/ 2214880 h 4429760"/>
              <a:gd name="connsiteX2" fmla="*/ 2214880 w 4429760"/>
              <a:gd name="connsiteY2" fmla="*/ 4429760 h 4429760"/>
              <a:gd name="connsiteX3" fmla="*/ 0 w 4429760"/>
              <a:gd name="connsiteY3" fmla="*/ 2214880 h 4429760"/>
              <a:gd name="connsiteX4" fmla="*/ 2214880 w 4429760"/>
              <a:gd name="connsiteY4" fmla="*/ 0 h 4429760"/>
              <a:gd name="connsiteX5" fmla="*/ 2214880 w 4429760"/>
              <a:gd name="connsiteY5" fmla="*/ 894080 h 4429760"/>
              <a:gd name="connsiteX6" fmla="*/ 894080 w 4429760"/>
              <a:gd name="connsiteY6" fmla="*/ 2214880 h 4429760"/>
              <a:gd name="connsiteX7" fmla="*/ 2214880 w 4429760"/>
              <a:gd name="connsiteY7" fmla="*/ 3535680 h 4429760"/>
              <a:gd name="connsiteX8" fmla="*/ 3535680 w 4429760"/>
              <a:gd name="connsiteY8" fmla="*/ 2214880 h 4429760"/>
              <a:gd name="connsiteX9" fmla="*/ 2214880 w 4429760"/>
              <a:gd name="connsiteY9" fmla="*/ 894080 h 4429760"/>
            </a:gdLst>
            <a:ahLst/>
            <a:cxnLst/>
            <a:rect l="l" t="t" r="r" b="b"/>
            <a:pathLst>
              <a:path w="4429760" h="4429760">
                <a:moveTo>
                  <a:pt x="2214880" y="0"/>
                </a:moveTo>
                <a:cubicBezTo>
                  <a:pt x="3438124" y="0"/>
                  <a:pt x="4429760" y="991636"/>
                  <a:pt x="4429760" y="2214880"/>
                </a:cubicBezTo>
                <a:cubicBezTo>
                  <a:pt x="4429760" y="3438124"/>
                  <a:pt x="3438124" y="4429760"/>
                  <a:pt x="2214880" y="4429760"/>
                </a:cubicBezTo>
                <a:cubicBezTo>
                  <a:pt x="991636" y="4429760"/>
                  <a:pt x="0" y="3438124"/>
                  <a:pt x="0" y="2214880"/>
                </a:cubicBezTo>
                <a:cubicBezTo>
                  <a:pt x="0" y="991636"/>
                  <a:pt x="991636" y="0"/>
                  <a:pt x="2214880" y="0"/>
                </a:cubicBezTo>
                <a:close/>
                <a:moveTo>
                  <a:pt x="2214880" y="894080"/>
                </a:moveTo>
                <a:cubicBezTo>
                  <a:pt x="1485422" y="894080"/>
                  <a:pt x="894080" y="1485422"/>
                  <a:pt x="894080" y="2214880"/>
                </a:cubicBezTo>
                <a:cubicBezTo>
                  <a:pt x="894080" y="2944338"/>
                  <a:pt x="1485422" y="3535680"/>
                  <a:pt x="2214880" y="3535680"/>
                </a:cubicBezTo>
                <a:cubicBezTo>
                  <a:pt x="2944338" y="3535680"/>
                  <a:pt x="3535680" y="2944338"/>
                  <a:pt x="3535680" y="2214880"/>
                </a:cubicBezTo>
                <a:cubicBezTo>
                  <a:pt x="3535680" y="1485422"/>
                  <a:pt x="2944338" y="894080"/>
                  <a:pt x="2214880" y="89408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27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6200000">
            <a:off x="5914390" y="2035175"/>
            <a:ext cx="282854" cy="243840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145280" y="2155272"/>
            <a:ext cx="3901440" cy="3901440"/>
          </a:xfrm>
          <a:prstGeom prst="arc">
            <a:avLst/>
          </a:prstGeom>
          <a:noFill/>
          <a:ln w="104775" cap="sq">
            <a:gradFill>
              <a:gsLst>
                <a:gs pos="0">
                  <a:schemeClr val="accent1">
                    <a:alpha val="100000"/>
                  </a:schemeClr>
                </a:gs>
                <a:gs pos="82000">
                  <a:schemeClr val="accent1">
                    <a:alpha val="0"/>
                  </a:schemeClr>
                </a:gs>
              </a:gsLst>
              <a:lin ang="30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 flipV="1">
            <a:off x="3967480" y="2000982"/>
            <a:ext cx="3901440" cy="3901440"/>
          </a:xfrm>
          <a:prstGeom prst="arc">
            <a:avLst/>
          </a:prstGeom>
          <a:noFill/>
          <a:ln w="104775" cap="sq">
            <a:gradFill>
              <a:gsLst>
                <a:gs pos="0">
                  <a:schemeClr val="accent2">
                    <a:alpha val="100000"/>
                  </a:schemeClr>
                </a:gs>
                <a:gs pos="82000">
                  <a:schemeClr val="accent2">
                    <a:alpha val="0"/>
                  </a:schemeClr>
                </a:gs>
              </a:gsLst>
              <a:lin ang="258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520187" y="3112318"/>
            <a:ext cx="2958150" cy="52859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795870" y="2719192"/>
            <a:ext cx="2600260" cy="2603256"/>
            <a:chOff x="4795870" y="2719192"/>
            <a:chExt cx="2600260" cy="2603256"/>
          </a:xfrm>
        </p:grpSpPr>
        <p:sp>
          <p:nvSpPr>
            <p:cNvPr id="9" name="标题 1"/>
            <p:cNvSpPr txBox="1"/>
            <p:nvPr/>
          </p:nvSpPr>
          <p:spPr>
            <a:xfrm>
              <a:off x="4795870" y="2719192"/>
              <a:ext cx="2600260" cy="2600260"/>
            </a:xfrm>
            <a:prstGeom prst="ellipse">
              <a:avLst/>
            </a:prstGeom>
            <a:gradFill>
              <a:gsLst>
                <a:gs pos="23000">
                  <a:schemeClr val="accent1">
                    <a:alpha val="0"/>
                  </a:schemeClr>
                </a:gs>
                <a:gs pos="100000">
                  <a:schemeClr val="accent1">
                    <a:alpha val="5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>
              <a:off x="4795870" y="3832461"/>
              <a:ext cx="2600260" cy="39912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>
              <a:off x="5577195" y="3500517"/>
              <a:ext cx="1037610" cy="1037610"/>
            </a:xfrm>
            <a:prstGeom prst="ellipse">
              <a:avLst/>
            </a:prstGeom>
            <a:solidFill>
              <a:schemeClr val="bg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5577195" y="3956809"/>
              <a:ext cx="1037610" cy="125026"/>
            </a:xfrm>
            <a:custGeom>
              <a:avLst/>
              <a:gdLst>
                <a:gd name="connsiteX0" fmla="*/ 628153 w 1256306"/>
                <a:gd name="connsiteY0" fmla="*/ 0 h 151378"/>
                <a:gd name="connsiteX1" fmla="*/ 1256306 w 1256306"/>
                <a:gd name="connsiteY1" fmla="*/ 75689 h 151378"/>
                <a:gd name="connsiteX2" fmla="*/ 628153 w 1256306"/>
                <a:gd name="connsiteY2" fmla="*/ 151378 h 151378"/>
                <a:gd name="connsiteX3" fmla="*/ 0 w 1256306"/>
                <a:gd name="connsiteY3" fmla="*/ 75689 h 151378"/>
                <a:gd name="connsiteX4" fmla="*/ 628153 w 1256306"/>
                <a:gd name="connsiteY4" fmla="*/ 0 h 151378"/>
              </a:gdLst>
              <a:ahLst/>
              <a:cxnLst/>
              <a:rect l="l" t="t" r="r" b="b"/>
              <a:pathLst>
                <a:path w="1256306" h="151378">
                  <a:moveTo>
                    <a:pt x="628153" y="0"/>
                  </a:moveTo>
                  <a:cubicBezTo>
                    <a:pt x="975072" y="0"/>
                    <a:pt x="1256306" y="33887"/>
                    <a:pt x="1256306" y="75689"/>
                  </a:cubicBezTo>
                  <a:cubicBezTo>
                    <a:pt x="1256306" y="117491"/>
                    <a:pt x="975072" y="151378"/>
                    <a:pt x="628153" y="151378"/>
                  </a:cubicBezTo>
                  <a:cubicBezTo>
                    <a:pt x="281234" y="151378"/>
                    <a:pt x="0" y="117491"/>
                    <a:pt x="0" y="75689"/>
                  </a:cubicBezTo>
                  <a:cubicBezTo>
                    <a:pt x="0" y="33887"/>
                    <a:pt x="281234" y="0"/>
                    <a:pt x="628153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" name="标题 1"/>
            <p:cNvSpPr txBox="1"/>
            <p:nvPr/>
          </p:nvSpPr>
          <p:spPr>
            <a:xfrm>
              <a:off x="5577195" y="4019323"/>
              <a:ext cx="1037610" cy="518805"/>
            </a:xfrm>
            <a:custGeom>
              <a:avLst/>
              <a:gdLst>
                <a:gd name="connsiteX0" fmla="*/ 0 w 1256306"/>
                <a:gd name="connsiteY0" fmla="*/ 0 h 628153"/>
                <a:gd name="connsiteX1" fmla="*/ 628153 w 1256306"/>
                <a:gd name="connsiteY1" fmla="*/ 75689 h 628153"/>
                <a:gd name="connsiteX2" fmla="*/ 1256306 w 1256306"/>
                <a:gd name="connsiteY2" fmla="*/ 0 h 628153"/>
                <a:gd name="connsiteX3" fmla="*/ 628153 w 1256306"/>
                <a:gd name="connsiteY3" fmla="*/ 628153 h 628153"/>
                <a:gd name="connsiteX4" fmla="*/ 0 w 1256306"/>
                <a:gd name="connsiteY4" fmla="*/ 0 h 628153"/>
              </a:gdLst>
              <a:ahLst/>
              <a:cxnLst/>
              <a:rect l="l" t="t" r="r" b="b"/>
              <a:pathLst>
                <a:path w="1256306" h="628153">
                  <a:moveTo>
                    <a:pt x="0" y="0"/>
                  </a:moveTo>
                  <a:cubicBezTo>
                    <a:pt x="0" y="41802"/>
                    <a:pt x="281234" y="75689"/>
                    <a:pt x="628153" y="75689"/>
                  </a:cubicBezTo>
                  <a:cubicBezTo>
                    <a:pt x="975072" y="75689"/>
                    <a:pt x="1256306" y="41802"/>
                    <a:pt x="1256306" y="0"/>
                  </a:cubicBezTo>
                  <a:cubicBezTo>
                    <a:pt x="1256306" y="346919"/>
                    <a:pt x="975072" y="628153"/>
                    <a:pt x="628153" y="628153"/>
                  </a:cubicBezTo>
                  <a:cubicBezTo>
                    <a:pt x="281234" y="628153"/>
                    <a:pt x="0" y="346919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54000"/>
                  </a:schemeClr>
                </a:gs>
              </a:gsLst>
              <a:lin ang="5400000" scaled="0"/>
            </a:gra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4795870" y="4022319"/>
              <a:ext cx="2600260" cy="1300129"/>
            </a:xfrm>
            <a:custGeom>
              <a:avLst/>
              <a:gdLst>
                <a:gd name="connsiteX0" fmla="*/ 0 w 3148314"/>
                <a:gd name="connsiteY0" fmla="*/ 0 h 1574156"/>
                <a:gd name="connsiteX1" fmla="*/ 8127 w 3148314"/>
                <a:gd name="connsiteY1" fmla="*/ 24705 h 1574156"/>
                <a:gd name="connsiteX2" fmla="*/ 1574157 w 3148314"/>
                <a:gd name="connsiteY2" fmla="*/ 241623 h 1574156"/>
                <a:gd name="connsiteX3" fmla="*/ 3140187 w 3148314"/>
                <a:gd name="connsiteY3" fmla="*/ 24705 h 1574156"/>
                <a:gd name="connsiteX4" fmla="*/ 3148314 w 3148314"/>
                <a:gd name="connsiteY4" fmla="*/ 0 h 1574156"/>
                <a:gd name="connsiteX5" fmla="*/ 3140187 w 3148314"/>
                <a:gd name="connsiteY5" fmla="*/ 160947 h 1574156"/>
                <a:gd name="connsiteX6" fmla="*/ 1574157 w 3148314"/>
                <a:gd name="connsiteY6" fmla="*/ 1574156 h 1574156"/>
                <a:gd name="connsiteX7" fmla="*/ 8127 w 3148314"/>
                <a:gd name="connsiteY7" fmla="*/ 160947 h 1574156"/>
                <a:gd name="connsiteX8" fmla="*/ 0 w 3148314"/>
                <a:gd name="connsiteY8" fmla="*/ 0 h 1574156"/>
              </a:gdLst>
              <a:ahLst/>
              <a:cxnLst/>
              <a:rect l="l" t="t" r="r" b="b"/>
              <a:pathLst>
                <a:path w="3148314" h="1574156">
                  <a:moveTo>
                    <a:pt x="0" y="0"/>
                  </a:moveTo>
                  <a:lnTo>
                    <a:pt x="8127" y="24705"/>
                  </a:lnTo>
                  <a:cubicBezTo>
                    <a:pt x="88740" y="146545"/>
                    <a:pt x="759110" y="241623"/>
                    <a:pt x="1574157" y="241623"/>
                  </a:cubicBezTo>
                  <a:cubicBezTo>
                    <a:pt x="2389204" y="241623"/>
                    <a:pt x="3059574" y="146545"/>
                    <a:pt x="3140187" y="24705"/>
                  </a:cubicBezTo>
                  <a:lnTo>
                    <a:pt x="3148314" y="0"/>
                  </a:lnTo>
                  <a:lnTo>
                    <a:pt x="3140187" y="160947"/>
                  </a:lnTo>
                  <a:cubicBezTo>
                    <a:pt x="3059574" y="954726"/>
                    <a:pt x="2389204" y="1574156"/>
                    <a:pt x="1574157" y="1574156"/>
                  </a:cubicBezTo>
                  <a:cubicBezTo>
                    <a:pt x="759110" y="1574156"/>
                    <a:pt x="88740" y="954726"/>
                    <a:pt x="8127" y="1609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73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5955895" y="3683709"/>
              <a:ext cx="290131" cy="487118"/>
            </a:xfrm>
            <a:custGeom>
              <a:avLst/>
              <a:gdLst>
                <a:gd name="connsiteX0" fmla="*/ 175641 w 351282"/>
                <a:gd name="connsiteY0" fmla="*/ 0 h 589788"/>
                <a:gd name="connsiteX1" fmla="*/ 351282 w 351282"/>
                <a:gd name="connsiteY1" fmla="*/ 197739 h 589788"/>
                <a:gd name="connsiteX2" fmla="*/ 247650 w 351282"/>
                <a:gd name="connsiteY2" fmla="*/ 197739 h 589788"/>
                <a:gd name="connsiteX3" fmla="*/ 247650 w 351282"/>
                <a:gd name="connsiteY3" fmla="*/ 589788 h 589788"/>
                <a:gd name="connsiteX4" fmla="*/ 103632 w 351282"/>
                <a:gd name="connsiteY4" fmla="*/ 589788 h 589788"/>
                <a:gd name="connsiteX5" fmla="*/ 103632 w 351282"/>
                <a:gd name="connsiteY5" fmla="*/ 197739 h 589788"/>
                <a:gd name="connsiteX6" fmla="*/ 0 w 351282"/>
                <a:gd name="connsiteY6" fmla="*/ 197739 h 589788"/>
              </a:gdLst>
              <a:ahLst/>
              <a:cxnLst/>
              <a:rect l="l" t="t" r="r" b="b"/>
              <a:pathLst>
                <a:path w="351282" h="589788">
                  <a:moveTo>
                    <a:pt x="175641" y="0"/>
                  </a:moveTo>
                  <a:lnTo>
                    <a:pt x="351282" y="197739"/>
                  </a:lnTo>
                  <a:lnTo>
                    <a:pt x="247650" y="197739"/>
                  </a:lnTo>
                  <a:lnTo>
                    <a:pt x="247650" y="589788"/>
                  </a:lnTo>
                  <a:lnTo>
                    <a:pt x="103632" y="589788"/>
                  </a:lnTo>
                  <a:lnTo>
                    <a:pt x="103632" y="197739"/>
                  </a:lnTo>
                  <a:lnTo>
                    <a:pt x="0" y="197739"/>
                  </a:lnTo>
                  <a:close/>
                </a:path>
              </a:pathLst>
            </a:custGeom>
            <a:gradFill>
              <a:gsLst>
                <a:gs pos="4000">
                  <a:schemeClr val="accent1">
                    <a:alpha val="0"/>
                  </a:schemeClr>
                </a:gs>
                <a:gs pos="79000">
                  <a:schemeClr val="accent1"/>
                </a:gs>
              </a:gsLst>
              <a:lin ang="16200000" scaled="0"/>
            </a:gra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6" name="标题 1"/>
          <p:cNvSpPr txBox="1"/>
          <p:nvPr/>
        </p:nvSpPr>
        <p:spPr>
          <a:xfrm rot="5400000" flipH="1">
            <a:off x="5914390" y="5784393"/>
            <a:ext cx="282854" cy="243840"/>
          </a:xfrm>
          <a:prstGeom prst="triangl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488515" y="3156694"/>
            <a:ext cx="3021495" cy="4398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ADDC9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增长天花板测算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479625" y="3670115"/>
            <a:ext cx="3039275" cy="10539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89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市场容量法和标杆对照法是测算增长天花板的常用方法。市场容量法通过分析行业市场规模和企业市场份额，预测企业增长极限；标杆对照法则通过对比行业龙头发展轨迹，评估企业增长潜力和差距。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00963" y="3137718"/>
            <a:ext cx="2958150" cy="50319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669290" y="3188444"/>
            <a:ext cx="3021495" cy="4017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9D4BB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行业生命周期阶段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60400" y="3670115"/>
            <a:ext cx="3039275" cy="10539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89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导入期（高增长低利润）→ 成长期（增速放缓）→ 成熟期（平稳）→ 衰退期，不同阶段企业增长特征差异显著。如智能手机行业2010- 2023年增长曲线，从导入期的快速扩张到成熟期的平稳增长，企业需根据所处阶段制定相应战略。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生命周期判断</a:t>
            </a:r>
            <a:endParaRPr kumimoji="1"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24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5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16611" y="2988864"/>
            <a:ext cx="3671077" cy="3671067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1">
              <a:lumMod val="40000"/>
              <a:lumOff val="60000"/>
              <a:alpha val="10000"/>
            </a:schemeClr>
          </a:solidFill>
          <a:ln w="381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cxnSp>
        <p:nvCxnSpPr>
          <p:cNvPr id="4" name="标题 1"/>
          <p:cNvCxnSpPr/>
          <p:nvPr/>
        </p:nvCxnSpPr>
        <p:spPr>
          <a:xfrm>
            <a:off x="2412012" y="3592815"/>
            <a:ext cx="7355275" cy="0"/>
          </a:xfrm>
          <a:prstGeom prst="line">
            <a:avLst/>
          </a:prstGeom>
          <a:noFill/>
          <a:ln w="19050" cap="flat">
            <a:solidFill>
              <a:srgbClr val="B8B8B8">
                <a:alpha val="100000"/>
              </a:srgbClr>
            </a:solidFill>
            <a:prstDash val="solid"/>
            <a:miter/>
            <a:headEnd type="oval" w="lg" len="lg"/>
            <a:tailEnd type="oval" w="lg" len="lg"/>
          </a:ln>
        </p:spPr>
      </p:cxnSp>
      <p:sp>
        <p:nvSpPr>
          <p:cNvPr id="5" name="标题 1"/>
          <p:cNvSpPr txBox="1"/>
          <p:nvPr/>
        </p:nvSpPr>
        <p:spPr>
          <a:xfrm>
            <a:off x="7950731" y="4631848"/>
            <a:ext cx="267974" cy="268013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6" name="标题 1"/>
          <p:cNvCxnSpPr/>
          <p:nvPr/>
        </p:nvCxnSpPr>
        <p:spPr>
          <a:xfrm rot="5400000" flipH="1" flipV="1">
            <a:off x="5008406" y="3180003"/>
            <a:ext cx="806454" cy="2241"/>
          </a:xfrm>
          <a:prstGeom prst="line">
            <a:avLst/>
          </a:prstGeom>
          <a:noFill/>
          <a:ln w="19050" cap="flat">
            <a:solidFill>
              <a:srgbClr val="B8B8B8">
                <a:alpha val="100000"/>
              </a:srgbClr>
            </a:solidFill>
            <a:prstDash val="solid"/>
            <a:miter/>
            <a:headEnd type="oval"/>
          </a:ln>
        </p:spPr>
      </p:cxnSp>
      <p:sp>
        <p:nvSpPr>
          <p:cNvPr id="7" name="标题 1"/>
          <p:cNvSpPr txBox="1"/>
          <p:nvPr/>
        </p:nvSpPr>
        <p:spPr>
          <a:xfrm>
            <a:off x="5064959" y="2059061"/>
            <a:ext cx="693350" cy="693348"/>
          </a:xfrm>
          <a:prstGeom prst="round2Diag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73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 w="38100" cap="flat">
            <a:noFill/>
            <a:miter/>
          </a:ln>
          <a:effectLst>
            <a:outerShdw blurRad="152400" dist="76200" dir="2700000" algn="tl" rotWithShape="0">
              <a:schemeClr val="accent1">
                <a:lumMod val="50000"/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511374" y="4319082"/>
            <a:ext cx="3798276" cy="12820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3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柯达胶卷被数码技术替代的预警信号复盘，提醒企业关注技术变革对增长的影响。企业需加强技术研发和创新，提前布局新兴技术领域，避免被技术颠覆，如传统燃油汽车企业积极布局新能源汽车领域，应对技术变革挑战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511374" y="3625735"/>
            <a:ext cx="3798276" cy="6711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预警信号复盘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287925" y="2271729"/>
            <a:ext cx="247418" cy="268013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577938" y="5053503"/>
            <a:ext cx="378697" cy="378696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1">
              <a:lumMod val="40000"/>
              <a:lumOff val="60000"/>
              <a:alpha val="20000"/>
            </a:schemeClr>
          </a:solidFill>
          <a:ln w="381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9365064" y="2667029"/>
            <a:ext cx="321836" cy="321835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1">
              <a:lumMod val="40000"/>
              <a:lumOff val="60000"/>
              <a:alpha val="50000"/>
            </a:schemeClr>
          </a:solidFill>
          <a:ln w="381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3250191" y="1654907"/>
            <a:ext cx="378697" cy="378696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1">
              <a:lumMod val="40000"/>
              <a:lumOff val="60000"/>
              <a:alpha val="50000"/>
            </a:schemeClr>
          </a:solidFill>
          <a:ln w="381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817077" y="2228436"/>
            <a:ext cx="670538" cy="670536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1">
              <a:lumMod val="40000"/>
              <a:lumOff val="60000"/>
              <a:alpha val="20000"/>
            </a:schemeClr>
          </a:solidFill>
          <a:ln w="381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8309811" y="3277267"/>
            <a:ext cx="652012" cy="652012"/>
            <a:chOff x="8309811" y="3277267"/>
            <a:chExt cx="652012" cy="652012"/>
          </a:xfrm>
        </p:grpSpPr>
        <p:grpSp>
          <p:nvGrpSpPr>
            <p:cNvPr id="16" name="组合 15"/>
            <p:cNvGrpSpPr/>
            <p:nvPr/>
          </p:nvGrpSpPr>
          <p:grpSpPr>
            <a:xfrm>
              <a:off x="8309811" y="3277267"/>
              <a:ext cx="652012" cy="652012"/>
              <a:chOff x="8309811" y="3277267"/>
              <a:chExt cx="652012" cy="652012"/>
            </a:xfrm>
          </p:grpSpPr>
          <p:sp>
            <p:nvSpPr>
              <p:cNvPr id="17" name="标题 1"/>
              <p:cNvSpPr txBox="1"/>
              <p:nvPr/>
            </p:nvSpPr>
            <p:spPr>
              <a:xfrm>
                <a:off x="8309811" y="3277267"/>
                <a:ext cx="652012" cy="65201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12700" cap="sq">
                <a:noFill/>
                <a:miter/>
              </a:ln>
            </p:spPr>
            <p:txBody>
              <a:bodyPr vert="horz" wrap="square" lIns="91440" tIns="45720" rIns="91440" bIns="45720" rtlCol="0" anchor="ctr"/>
              <a:lstStyle/>
              <a:p>
                <a:pPr algn="ctr">
                  <a:lnSpc>
                    <a:spcPct val="110000"/>
                  </a:lnSpc>
                </a:pPr>
                <a:endParaRPr kumimoji="1" lang="zh-CN" altLang="en-US"/>
              </a:p>
            </p:txBody>
          </p:sp>
          <p:sp>
            <p:nvSpPr>
              <p:cNvPr id="18" name="标题 1"/>
              <p:cNvSpPr txBox="1"/>
              <p:nvPr/>
            </p:nvSpPr>
            <p:spPr>
              <a:xfrm>
                <a:off x="8371265" y="3338721"/>
                <a:ext cx="529104" cy="529104"/>
              </a:xfrm>
              <a:prstGeom prst="ellipse">
                <a:avLst/>
              </a:prstGeom>
              <a:solidFill>
                <a:schemeClr val="bg1"/>
              </a:solidFill>
              <a:ln w="12700" cap="sq">
                <a:noFill/>
                <a:miter/>
              </a:ln>
            </p:spPr>
            <p:txBody>
              <a:bodyPr vert="horz" wrap="square" lIns="91440" tIns="45720" rIns="91440" bIns="45720" rtlCol="0" anchor="ctr"/>
              <a:lstStyle/>
              <a:p>
                <a:pPr algn="ctr">
                  <a:lnSpc>
                    <a:spcPct val="110000"/>
                  </a:lnSpc>
                </a:pPr>
                <a:endParaRPr kumimoji="1" lang="zh-CN" altLang="en-US"/>
              </a:p>
            </p:txBody>
          </p:sp>
        </p:grpSp>
        <p:sp>
          <p:nvSpPr>
            <p:cNvPr id="19" name="标题 1"/>
            <p:cNvSpPr txBox="1"/>
            <p:nvPr/>
          </p:nvSpPr>
          <p:spPr>
            <a:xfrm>
              <a:off x="8394095" y="3361551"/>
              <a:ext cx="483444" cy="483444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73000">
                  <a:schemeClr val="accent1"/>
                </a:gs>
              </a:gsLst>
              <a:path path="circle">
                <a:fillToRect r="100000" b="100000"/>
              </a:path>
              <a:tileRect l="-100000" t="-100000"/>
            </a:gradFill>
            <a:ln w="38100" cap="flat">
              <a:noFill/>
              <a:miter/>
            </a:ln>
            <a:effectLst>
              <a:outerShdw blurRad="152400" dist="76200" dir="2700000" algn="tl" rotWithShape="0">
                <a:schemeClr val="accent1">
                  <a:lumMod val="50000"/>
                  <a:alpha val="3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20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技术颠覆风险</a:t>
            </a:r>
            <a:endParaRPr kumimoji="1"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22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3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五、津达酒业发展潜力实战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58813" y="3933281"/>
            <a:ext cx="10860087" cy="1963457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  <a:effectLst>
            <a:outerShdw blurRad="381000" dist="38100" dir="2700000" algn="tl" rotWithShape="0">
              <a:schemeClr val="accent1">
                <a:lumMod val="75000"/>
                <a:alpha val="23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58813" y="1503947"/>
            <a:ext cx="10860087" cy="1963457"/>
          </a:xfrm>
          <a:prstGeom prst="roundRect">
            <a:avLst>
              <a:gd name="adj" fmla="val 6250"/>
            </a:avLst>
          </a:prstGeom>
          <a:gradFill>
            <a:gsLst>
              <a:gs pos="0">
                <a:schemeClr val="accent1"/>
              </a:gs>
              <a:gs pos="91000">
                <a:schemeClr val="accent1"/>
              </a:gs>
            </a:gsLst>
            <a:lin ang="2700000" scaled="0"/>
          </a:gradFill>
          <a:ln w="12700" cap="sq">
            <a:noFill/>
            <a:miter/>
          </a:ln>
          <a:effectLst>
            <a:outerShdw blurRad="381000" dist="38100" dir="2700000" algn="tl" rotWithShape="0">
              <a:schemeClr val="accent1">
                <a:lumMod val="75000"/>
                <a:alpha val="23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240186" y="1813465"/>
            <a:ext cx="1360956" cy="1360956"/>
          </a:xfrm>
          <a:prstGeom prst="ellipse">
            <a:avLst/>
          </a:prstGeom>
          <a:noFill/>
          <a:ln w="12700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382050" y="1955329"/>
            <a:ext cx="1077227" cy="1077227"/>
          </a:xfrm>
          <a:prstGeom prst="ellipse">
            <a:avLst/>
          </a:prstGeom>
          <a:noFill/>
          <a:ln w="41275" cap="sq">
            <a:solidFill>
              <a:schemeClr val="bg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590859" y="4202967"/>
            <a:ext cx="1360956" cy="1360956"/>
          </a:xfrm>
          <a:prstGeom prst="ellipse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732723" y="4344831"/>
            <a:ext cx="1077227" cy="1077227"/>
          </a:xfrm>
          <a:prstGeom prst="ellipse">
            <a:avLst/>
          </a:prstGeom>
          <a:noFill/>
          <a:ln w="41275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718686" y="2274003"/>
            <a:ext cx="403957" cy="4398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022871" y="4657155"/>
            <a:ext cx="496931" cy="4525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2945906" y="1963286"/>
            <a:ext cx="8005908" cy="3370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营收增长与经销商数量下降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937776" y="2298709"/>
            <a:ext cx="8014038" cy="10586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营收年增15%但经销商数量下降20%，表明企业销售渠道可能存在问题。需进一步分析是市场竞争加剧导致经销商流失，还是企业调整销售策略所致。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240186" y="4354973"/>
            <a:ext cx="8014038" cy="3370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预收款与存货变化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240185" y="4690396"/>
            <a:ext cx="8014038" cy="10586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预收款同比减少30%但存货增加50%，暗示企业产品销售可能遇阻。需检查终端动销数据和电商渠道占比变化，评估市场需求和销售策略的有效性。</a:t>
            </a:r>
            <a:endParaRPr kumimoji="1"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alphaModFix amt="100000"/>
          </a:blip>
          <a:srcRect/>
          <a:stretch>
            <a:fillRect/>
          </a:stretch>
        </p:blipFill>
        <p:spPr>
          <a:xfrm>
            <a:off x="696000" y="3690179"/>
            <a:ext cx="10800000" cy="2032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数据异常定位</a:t>
            </a:r>
            <a:endParaRPr kumimoji="1"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8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9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3" name="标题 1"/>
          <p:cNvCxnSpPr/>
          <p:nvPr/>
        </p:nvCxnSpPr>
        <p:spPr>
          <a:xfrm>
            <a:off x="-24000" y="3405483"/>
            <a:ext cx="12240000" cy="0"/>
          </a:xfrm>
          <a:prstGeom prst="line">
            <a:avLst/>
          </a:prstGeom>
          <a:noFill/>
          <a:ln w="25400" cap="sq">
            <a:solidFill>
              <a:schemeClr val="bg1">
                <a:lumMod val="85000"/>
              </a:schemeClr>
            </a:solidFill>
            <a:miter/>
          </a:ln>
        </p:spPr>
      </p:cxnSp>
      <p:sp>
        <p:nvSpPr>
          <p:cNvPr id="4" name="标题 1"/>
          <p:cNvSpPr txBox="1"/>
          <p:nvPr/>
        </p:nvSpPr>
        <p:spPr>
          <a:xfrm rot="8113744">
            <a:off x="2688263" y="1610136"/>
            <a:ext cx="1260000" cy="1260000"/>
          </a:xfrm>
          <a:prstGeom prst="teardrop">
            <a:avLst/>
          </a:prstGeom>
          <a:gradFill>
            <a:gsLst>
              <a:gs pos="0">
                <a:schemeClr val="accent1">
                  <a:alpha val="100000"/>
                </a:scheme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246263" y="3333483"/>
            <a:ext cx="144000" cy="144000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012263" y="1957066"/>
            <a:ext cx="612000" cy="566140"/>
          </a:xfrm>
          <a:custGeom>
            <a:avLst/>
            <a:gdLst>
              <a:gd name="connsiteX0" fmla="*/ 2136435 w 5834559"/>
              <a:gd name="connsiteY0" fmla="*/ 643126 h 5397372"/>
              <a:gd name="connsiteX1" fmla="*/ 3716657 w 5834559"/>
              <a:gd name="connsiteY1" fmla="*/ 643126 h 5397372"/>
              <a:gd name="connsiteX2" fmla="*/ 3716657 w 5834559"/>
              <a:gd name="connsiteY2" fmla="*/ 1064855 h 5397372"/>
              <a:gd name="connsiteX3" fmla="*/ 2136435 w 5834559"/>
              <a:gd name="connsiteY3" fmla="*/ 1064855 h 5397372"/>
              <a:gd name="connsiteX4" fmla="*/ 693741 w 5834559"/>
              <a:gd name="connsiteY4" fmla="*/ 643126 h 5397372"/>
              <a:gd name="connsiteX5" fmla="*/ 1550121 w 5834559"/>
              <a:gd name="connsiteY5" fmla="*/ 643126 h 5397372"/>
              <a:gd name="connsiteX6" fmla="*/ 1550121 w 5834559"/>
              <a:gd name="connsiteY6" fmla="*/ 1064855 h 5397372"/>
              <a:gd name="connsiteX7" fmla="*/ 693741 w 5834559"/>
              <a:gd name="connsiteY7" fmla="*/ 1064855 h 5397372"/>
              <a:gd name="connsiteX8" fmla="*/ 421729 w 5834559"/>
              <a:gd name="connsiteY8" fmla="*/ 1336867 h 5397372"/>
              <a:gd name="connsiteX9" fmla="*/ 421729 w 5834559"/>
              <a:gd name="connsiteY9" fmla="*/ 2079805 h 5397372"/>
              <a:gd name="connsiteX10" fmla="*/ 5412133 w 5834559"/>
              <a:gd name="connsiteY10" fmla="*/ 2079805 h 5397372"/>
              <a:gd name="connsiteX11" fmla="*/ 5412133 w 5834559"/>
              <a:gd name="connsiteY11" fmla="*/ 1336867 h 5397372"/>
              <a:gd name="connsiteX12" fmla="*/ 5140113 w 5834559"/>
              <a:gd name="connsiteY12" fmla="*/ 1064855 h 5397372"/>
              <a:gd name="connsiteX13" fmla="*/ 4302971 w 5834559"/>
              <a:gd name="connsiteY13" fmla="*/ 1064855 h 5397372"/>
              <a:gd name="connsiteX14" fmla="*/ 4302971 w 5834559"/>
              <a:gd name="connsiteY14" fmla="*/ 643126 h 5397372"/>
              <a:gd name="connsiteX15" fmla="*/ 5140113 w 5834559"/>
              <a:gd name="connsiteY15" fmla="*/ 643126 h 5397372"/>
              <a:gd name="connsiteX16" fmla="*/ 5834559 w 5834559"/>
              <a:gd name="connsiteY16" fmla="*/ 1336867 h 5397372"/>
              <a:gd name="connsiteX17" fmla="*/ 5834559 w 5834559"/>
              <a:gd name="connsiteY17" fmla="*/ 4703631 h 5397372"/>
              <a:gd name="connsiteX18" fmla="*/ 5140818 w 5834559"/>
              <a:gd name="connsiteY18" fmla="*/ 5397372 h 5397372"/>
              <a:gd name="connsiteX19" fmla="*/ 693741 w 5834559"/>
              <a:gd name="connsiteY19" fmla="*/ 5397372 h 5397372"/>
              <a:gd name="connsiteX20" fmla="*/ 0 w 5834559"/>
              <a:gd name="connsiteY20" fmla="*/ 4703631 h 5397372"/>
              <a:gd name="connsiteX21" fmla="*/ 0 w 5834559"/>
              <a:gd name="connsiteY21" fmla="*/ 2501529 h 5397372"/>
              <a:gd name="connsiteX22" fmla="*/ 0 w 5834559"/>
              <a:gd name="connsiteY22" fmla="*/ 2079805 h 5397372"/>
              <a:gd name="connsiteX23" fmla="*/ 0 w 5834559"/>
              <a:gd name="connsiteY23" fmla="*/ 1336867 h 5397372"/>
              <a:gd name="connsiteX24" fmla="*/ 693741 w 5834559"/>
              <a:gd name="connsiteY24" fmla="*/ 643126 h 5397372"/>
              <a:gd name="connsiteX25" fmla="*/ 3997242 w 5834559"/>
              <a:gd name="connsiteY25" fmla="*/ 0 h 5397372"/>
              <a:gd name="connsiteX26" fmla="*/ 4208106 w 5834559"/>
              <a:gd name="connsiteY26" fmla="*/ 210864 h 5397372"/>
              <a:gd name="connsiteX27" fmla="*/ 4208106 w 5834559"/>
              <a:gd name="connsiteY27" fmla="*/ 1506961 h 5397372"/>
              <a:gd name="connsiteX28" fmla="*/ 3997242 w 5834559"/>
              <a:gd name="connsiteY28" fmla="*/ 1718528 h 5397372"/>
              <a:gd name="connsiteX29" fmla="*/ 3786378 w 5834559"/>
              <a:gd name="connsiteY29" fmla="*/ 1507664 h 5397372"/>
              <a:gd name="connsiteX30" fmla="*/ 3786378 w 5834559"/>
              <a:gd name="connsiteY30" fmla="*/ 210864 h 5397372"/>
              <a:gd name="connsiteX31" fmla="*/ 3997242 w 5834559"/>
              <a:gd name="connsiteY31" fmla="*/ 0 h 5397372"/>
              <a:gd name="connsiteX32" fmla="*/ 1836609 w 5834559"/>
              <a:gd name="connsiteY32" fmla="*/ 0 h 5397372"/>
              <a:gd name="connsiteX33" fmla="*/ 2047469 w 5834559"/>
              <a:gd name="connsiteY33" fmla="*/ 210864 h 5397372"/>
              <a:gd name="connsiteX34" fmla="*/ 2047469 w 5834559"/>
              <a:gd name="connsiteY34" fmla="*/ 1506961 h 5397372"/>
              <a:gd name="connsiteX35" fmla="*/ 1836609 w 5834559"/>
              <a:gd name="connsiteY35" fmla="*/ 1718528 h 5397372"/>
              <a:gd name="connsiteX36" fmla="*/ 1625745 w 5834559"/>
              <a:gd name="connsiteY36" fmla="*/ 1507664 h 5397372"/>
              <a:gd name="connsiteX37" fmla="*/ 1625745 w 5834559"/>
              <a:gd name="connsiteY37" fmla="*/ 210864 h 5397372"/>
              <a:gd name="connsiteX38" fmla="*/ 1836609 w 5834559"/>
              <a:gd name="connsiteY38" fmla="*/ 0 h 5397372"/>
            </a:gdLst>
            <a:ahLst/>
            <a:cxnLst/>
            <a:rect l="l" t="t" r="r" b="b"/>
            <a:pathLst>
              <a:path w="5834559" h="5397372">
                <a:moveTo>
                  <a:pt x="2136435" y="643126"/>
                </a:moveTo>
                <a:lnTo>
                  <a:pt x="3716657" y="643126"/>
                </a:lnTo>
                <a:lnTo>
                  <a:pt x="3716657" y="1064855"/>
                </a:lnTo>
                <a:lnTo>
                  <a:pt x="2136435" y="1064855"/>
                </a:lnTo>
                <a:close/>
                <a:moveTo>
                  <a:pt x="693741" y="643126"/>
                </a:moveTo>
                <a:lnTo>
                  <a:pt x="1550121" y="643126"/>
                </a:lnTo>
                <a:lnTo>
                  <a:pt x="1550121" y="1064855"/>
                </a:lnTo>
                <a:lnTo>
                  <a:pt x="693741" y="1064855"/>
                </a:lnTo>
                <a:cubicBezTo>
                  <a:pt x="543320" y="1064855"/>
                  <a:pt x="421729" y="1187151"/>
                  <a:pt x="421729" y="1336867"/>
                </a:cubicBezTo>
                <a:lnTo>
                  <a:pt x="421729" y="2079805"/>
                </a:lnTo>
                <a:lnTo>
                  <a:pt x="5412133" y="2079805"/>
                </a:lnTo>
                <a:lnTo>
                  <a:pt x="5412133" y="1336867"/>
                </a:lnTo>
                <a:cubicBezTo>
                  <a:pt x="5412133" y="1186446"/>
                  <a:pt x="5289830" y="1064855"/>
                  <a:pt x="5140113" y="1064855"/>
                </a:cubicBezTo>
                <a:lnTo>
                  <a:pt x="4302971" y="1064855"/>
                </a:lnTo>
                <a:lnTo>
                  <a:pt x="4302971" y="643126"/>
                </a:lnTo>
                <a:lnTo>
                  <a:pt x="5140113" y="643126"/>
                </a:lnTo>
                <a:cubicBezTo>
                  <a:pt x="5523184" y="643126"/>
                  <a:pt x="5833854" y="953797"/>
                  <a:pt x="5834559" y="1336867"/>
                </a:cubicBezTo>
                <a:lnTo>
                  <a:pt x="5834559" y="4703631"/>
                </a:lnTo>
                <a:cubicBezTo>
                  <a:pt x="5834559" y="5085292"/>
                  <a:pt x="5522479" y="5397372"/>
                  <a:pt x="5140818" y="5397372"/>
                </a:cubicBezTo>
                <a:lnTo>
                  <a:pt x="693741" y="5397372"/>
                </a:lnTo>
                <a:cubicBezTo>
                  <a:pt x="312080" y="5397372"/>
                  <a:pt x="0" y="5085292"/>
                  <a:pt x="0" y="4703631"/>
                </a:cubicBezTo>
                <a:lnTo>
                  <a:pt x="0" y="2501529"/>
                </a:lnTo>
                <a:lnTo>
                  <a:pt x="0" y="2079805"/>
                </a:lnTo>
                <a:lnTo>
                  <a:pt x="0" y="1336867"/>
                </a:lnTo>
                <a:cubicBezTo>
                  <a:pt x="0" y="953797"/>
                  <a:pt x="310671" y="643126"/>
                  <a:pt x="693741" y="643126"/>
                </a:cubicBezTo>
                <a:close/>
                <a:moveTo>
                  <a:pt x="3997242" y="0"/>
                </a:moveTo>
                <a:cubicBezTo>
                  <a:pt x="4113920" y="0"/>
                  <a:pt x="4208106" y="94186"/>
                  <a:pt x="4208106" y="210864"/>
                </a:cubicBezTo>
                <a:lnTo>
                  <a:pt x="4208106" y="1506961"/>
                </a:lnTo>
                <a:cubicBezTo>
                  <a:pt x="4208106" y="1623639"/>
                  <a:pt x="4113920" y="1718528"/>
                  <a:pt x="3997242" y="1718528"/>
                </a:cubicBezTo>
                <a:cubicBezTo>
                  <a:pt x="3880564" y="1718528"/>
                  <a:pt x="3786378" y="1624342"/>
                  <a:pt x="3786378" y="1507664"/>
                </a:cubicBezTo>
                <a:lnTo>
                  <a:pt x="3786378" y="210864"/>
                </a:lnTo>
                <a:cubicBezTo>
                  <a:pt x="3786378" y="94186"/>
                  <a:pt x="3880564" y="0"/>
                  <a:pt x="3997242" y="0"/>
                </a:cubicBezTo>
                <a:close/>
                <a:moveTo>
                  <a:pt x="1836609" y="0"/>
                </a:moveTo>
                <a:cubicBezTo>
                  <a:pt x="1953287" y="0"/>
                  <a:pt x="2047469" y="94186"/>
                  <a:pt x="2047469" y="210864"/>
                </a:cubicBezTo>
                <a:lnTo>
                  <a:pt x="2047469" y="1506961"/>
                </a:lnTo>
                <a:cubicBezTo>
                  <a:pt x="2047469" y="1623639"/>
                  <a:pt x="1953287" y="1718528"/>
                  <a:pt x="1836609" y="1718528"/>
                </a:cubicBezTo>
                <a:cubicBezTo>
                  <a:pt x="1719932" y="1718528"/>
                  <a:pt x="1625745" y="1624342"/>
                  <a:pt x="1625745" y="1507664"/>
                </a:cubicBezTo>
                <a:lnTo>
                  <a:pt x="1625745" y="210864"/>
                </a:lnTo>
                <a:cubicBezTo>
                  <a:pt x="1625745" y="94186"/>
                  <a:pt x="1719932" y="0"/>
                  <a:pt x="1836609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78263" y="4441659"/>
            <a:ext cx="4680000" cy="130150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终端动销数据反映产品在终端市场的销售情况。通过分析终端动销数据，可判断企业产品是否受消费者欢迎，销售增长是否真实可靠。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78263" y="3786725"/>
            <a:ext cx="4680000" cy="4693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终端动销数据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8113744">
            <a:off x="8231037" y="1610136"/>
            <a:ext cx="1260000" cy="1260000"/>
          </a:xfrm>
          <a:prstGeom prst="teardrop">
            <a:avLst/>
          </a:prstGeom>
          <a:gradFill>
            <a:gsLst>
              <a:gs pos="0">
                <a:schemeClr val="accent1">
                  <a:alpha val="100000"/>
                </a:scheme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789037" y="3333483"/>
            <a:ext cx="144000" cy="144000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555038" y="1962711"/>
            <a:ext cx="612000" cy="554849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21037" y="4441659"/>
            <a:ext cx="4680000" cy="130150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电商渠道占比变化体现企业销售渠道的多元化和线上销售能力。随着电商渠道的发展，企业需关注其占比变化，优化销售渠道结构，提升销售效率。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521037" y="3786725"/>
            <a:ext cx="4680000" cy="4693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电商渠道占比变化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多维验证</a:t>
            </a:r>
            <a:endParaRPr kumimoji="1"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6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7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750018" y="5966192"/>
            <a:ext cx="2443693" cy="1327683"/>
          </a:xfrm>
          <a:custGeom>
            <a:avLst/>
            <a:gdLst>
              <a:gd name="connsiteX0" fmla="*/ 2443693 w 2443693"/>
              <a:gd name="connsiteY0" fmla="*/ 0 h 1327683"/>
              <a:gd name="connsiteX1" fmla="*/ 2443693 w 2443693"/>
              <a:gd name="connsiteY1" fmla="*/ 1146846 h 1327683"/>
              <a:gd name="connsiteX2" fmla="*/ 2110849 w 2443693"/>
              <a:gd name="connsiteY2" fmla="*/ 1327683 h 1327683"/>
              <a:gd name="connsiteX3" fmla="*/ 0 w 2443693"/>
              <a:gd name="connsiteY3" fmla="*/ 1327683 h 1327683"/>
            </a:gdLst>
            <a:ahLst/>
            <a:cxnLst/>
            <a:rect l="l" t="t" r="r" b="b"/>
            <a:pathLst>
              <a:path w="2443693" h="1327683">
                <a:moveTo>
                  <a:pt x="2443693" y="0"/>
                </a:moveTo>
                <a:lnTo>
                  <a:pt x="2443693" y="1146846"/>
                </a:lnTo>
                <a:lnTo>
                  <a:pt x="2110849" y="1327683"/>
                </a:lnTo>
                <a:lnTo>
                  <a:pt x="0" y="1327683"/>
                </a:lnTo>
                <a:close/>
              </a:path>
            </a:pathLst>
          </a:custGeom>
          <a:solidFill>
            <a:schemeClr val="accent1">
              <a:lumMod val="25000"/>
              <a:lumOff val="75000"/>
              <a:alpha val="1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1544300" y="6565798"/>
            <a:ext cx="342900" cy="2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1642926" y="6648045"/>
            <a:ext cx="244273" cy="2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024128" y="3114719"/>
            <a:ext cx="2437740" cy="776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一、发展能力核心指标体系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753256" y="1886030"/>
            <a:ext cx="979484" cy="979484"/>
          </a:xfrm>
          <a:prstGeom prst="ellipse">
            <a:avLst/>
          </a:prstGeom>
          <a:gradFill>
            <a:gsLst>
              <a:gs pos="42000">
                <a:schemeClr val="accent1">
                  <a:alpha val="0"/>
                </a:schemeClr>
              </a:gs>
              <a:gs pos="83000">
                <a:schemeClr val="accent1">
                  <a:alpha val="2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658259" y="3114719"/>
            <a:ext cx="2437741" cy="776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二、收入增长质量诊断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394982" y="3114719"/>
            <a:ext cx="2437740" cy="776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三、资产与权益增长分析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080408" y="3114719"/>
            <a:ext cx="2437740" cy="776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四、行业对标与增长极限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857138" y="1989912"/>
            <a:ext cx="771720" cy="77172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127000" dist="63500" dir="5400000" sx="102000" sy="102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937465" y="2114162"/>
            <a:ext cx="611066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387387" y="1886030"/>
            <a:ext cx="979484" cy="979484"/>
          </a:xfrm>
          <a:prstGeom prst="ellipse">
            <a:avLst/>
          </a:prstGeom>
          <a:gradFill>
            <a:gsLst>
              <a:gs pos="42000">
                <a:schemeClr val="accent2">
                  <a:alpha val="0"/>
                </a:schemeClr>
              </a:gs>
              <a:gs pos="83000">
                <a:schemeClr val="accent2">
                  <a:alpha val="2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491269" y="1989912"/>
            <a:ext cx="771720" cy="77172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  <a:effectLst>
            <a:outerShdw blurRad="127000" dist="63500" dir="5400000" sx="102000" sy="102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541140" y="2114162"/>
            <a:ext cx="671979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02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124110" y="1886030"/>
            <a:ext cx="979484" cy="979484"/>
          </a:xfrm>
          <a:prstGeom prst="ellipse">
            <a:avLst/>
          </a:prstGeom>
          <a:gradFill>
            <a:gsLst>
              <a:gs pos="42000">
                <a:schemeClr val="accent1">
                  <a:alpha val="0"/>
                </a:schemeClr>
              </a:gs>
              <a:gs pos="83000">
                <a:schemeClr val="accent1">
                  <a:alpha val="2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227992" y="1989912"/>
            <a:ext cx="771720" cy="77172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127000" dist="63500" dir="5400000" sx="102000" sy="102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277863" y="2114162"/>
            <a:ext cx="671979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03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9809536" y="1886030"/>
            <a:ext cx="979484" cy="979484"/>
          </a:xfrm>
          <a:prstGeom prst="ellipse">
            <a:avLst/>
          </a:prstGeom>
          <a:gradFill>
            <a:gsLst>
              <a:gs pos="42000">
                <a:schemeClr val="accent2">
                  <a:alpha val="0"/>
                </a:schemeClr>
              </a:gs>
              <a:gs pos="83000">
                <a:schemeClr val="accent2">
                  <a:alpha val="2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9913418" y="1989912"/>
            <a:ext cx="771720" cy="77172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  <a:effectLst>
            <a:outerShdw blurRad="127000" dist="63500" dir="5400000" sx="102000" sy="102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9964090" y="2114162"/>
            <a:ext cx="670376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04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1024128" y="5316280"/>
            <a:ext cx="2437740" cy="776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五、津达酒业发展潜力实战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1753256" y="4087591"/>
            <a:ext cx="979484" cy="979484"/>
          </a:xfrm>
          <a:prstGeom prst="ellipse">
            <a:avLst/>
          </a:prstGeom>
          <a:gradFill>
            <a:gsLst>
              <a:gs pos="42000">
                <a:schemeClr val="accent1">
                  <a:alpha val="0"/>
                </a:schemeClr>
              </a:gs>
              <a:gs pos="83000">
                <a:schemeClr val="accent1">
                  <a:alpha val="2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3658259" y="5316280"/>
            <a:ext cx="2437741" cy="776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394982" y="5316280"/>
            <a:ext cx="2437740" cy="7765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七、教学建议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857138" y="4191473"/>
            <a:ext cx="771720" cy="77172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127000" dist="63500" dir="5400000" sx="102000" sy="102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1907008" y="4315723"/>
            <a:ext cx="671980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05</a:t>
            </a: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4387387" y="4087591"/>
            <a:ext cx="979484" cy="979484"/>
          </a:xfrm>
          <a:prstGeom prst="ellipse">
            <a:avLst/>
          </a:prstGeom>
          <a:gradFill>
            <a:gsLst>
              <a:gs pos="42000">
                <a:schemeClr val="accent2">
                  <a:alpha val="0"/>
                </a:schemeClr>
              </a:gs>
              <a:gs pos="83000">
                <a:schemeClr val="accent2">
                  <a:alpha val="2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4491269" y="4191473"/>
            <a:ext cx="771720" cy="77172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  <a:effectLst>
            <a:outerShdw blurRad="127000" dist="63500" dir="5400000" sx="102000" sy="102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4541139" y="4315723"/>
            <a:ext cx="671980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06</a:t>
            </a: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7124110" y="4087591"/>
            <a:ext cx="979484" cy="979484"/>
          </a:xfrm>
          <a:prstGeom prst="ellipse">
            <a:avLst/>
          </a:prstGeom>
          <a:gradFill>
            <a:gsLst>
              <a:gs pos="42000">
                <a:schemeClr val="accent1">
                  <a:alpha val="0"/>
                </a:schemeClr>
              </a:gs>
              <a:gs pos="83000">
                <a:schemeClr val="accent1">
                  <a:alpha val="2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7227992" y="4191473"/>
            <a:ext cx="771720" cy="77172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127000" dist="63500" dir="5400000" sx="102000" sy="102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7277862" y="4315723"/>
            <a:ext cx="671980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07</a:t>
            </a:r>
            <a:endParaRPr kumimoji="1" lang="zh-CN" altLang="en-US"/>
          </a:p>
        </p:txBody>
      </p:sp>
      <p:sp>
        <p:nvSpPr>
          <p:cNvPr id="34" name="标题 1"/>
          <p:cNvSpPr txBox="1"/>
          <p:nvPr/>
        </p:nvSpPr>
        <p:spPr>
          <a:xfrm>
            <a:off x="4199288" y="487800"/>
            <a:ext cx="3793424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目录</a:t>
            </a:r>
            <a:endParaRPr kumimoji="1" lang="zh-CN" altLang="en-US"/>
          </a:p>
        </p:txBody>
      </p:sp>
      <p:cxnSp>
        <p:nvCxnSpPr>
          <p:cNvPr id="35" name="标题 1"/>
          <p:cNvCxnSpPr/>
          <p:nvPr/>
        </p:nvCxnSpPr>
        <p:spPr>
          <a:xfrm>
            <a:off x="3064316" y="1043227"/>
            <a:ext cx="1793108" cy="0"/>
          </a:xfrm>
          <a:prstGeom prst="line">
            <a:avLst/>
          </a:prstGeom>
          <a:noFill/>
          <a:ln w="19050" cap="sq">
            <a:solidFill>
              <a:schemeClr val="tx1">
                <a:lumMod val="75000"/>
                <a:lumOff val="25000"/>
              </a:schemeClr>
            </a:solidFill>
            <a:miter/>
          </a:ln>
        </p:spPr>
      </p:cxnSp>
      <p:cxnSp>
        <p:nvCxnSpPr>
          <p:cNvPr id="36" name="标题 1"/>
          <p:cNvCxnSpPr/>
          <p:nvPr/>
        </p:nvCxnSpPr>
        <p:spPr>
          <a:xfrm flipH="1">
            <a:off x="7347276" y="1043227"/>
            <a:ext cx="1793108" cy="0"/>
          </a:xfrm>
          <a:prstGeom prst="line">
            <a:avLst/>
          </a:prstGeom>
          <a:noFill/>
          <a:ln w="19050" cap="sq">
            <a:solidFill>
              <a:schemeClr val="tx1">
                <a:lumMod val="75000"/>
                <a:lumOff val="25000"/>
              </a:schemeClr>
            </a:solidFill>
            <a:miter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2334076"/>
            <a:ext cx="5036024" cy="4523924"/>
          </a:xfrm>
          <a:custGeom>
            <a:avLst/>
            <a:gdLst>
              <a:gd name="connsiteX0" fmla="*/ 1975520 w 5036024"/>
              <a:gd name="connsiteY0" fmla="*/ 0 h 4523924"/>
              <a:gd name="connsiteX1" fmla="*/ 5036024 w 5036024"/>
              <a:gd name="connsiteY1" fmla="*/ 3060504 h 4523924"/>
              <a:gd name="connsiteX2" fmla="*/ 4666638 w 5036024"/>
              <a:gd name="connsiteY2" fmla="*/ 4519322 h 4523924"/>
              <a:gd name="connsiteX3" fmla="*/ 4663843 w 5036024"/>
              <a:gd name="connsiteY3" fmla="*/ 4523924 h 4523924"/>
              <a:gd name="connsiteX4" fmla="*/ 0 w 5036024"/>
              <a:gd name="connsiteY4" fmla="*/ 4523924 h 4523924"/>
              <a:gd name="connsiteX5" fmla="*/ 0 w 5036024"/>
              <a:gd name="connsiteY5" fmla="*/ 725005 h 4523924"/>
              <a:gd name="connsiteX6" fmla="*/ 28755 w 5036024"/>
              <a:gd name="connsiteY6" fmla="*/ 698870 h 4523924"/>
              <a:gd name="connsiteX7" fmla="*/ 1975520 w 5036024"/>
              <a:gd name="connsiteY7" fmla="*/ 0 h 4523924"/>
            </a:gdLst>
            <a:ahLst/>
            <a:cxnLst/>
            <a:rect l="l" t="t" r="r" b="b"/>
            <a:pathLst>
              <a:path w="5036024" h="4523924">
                <a:moveTo>
                  <a:pt x="1975520" y="0"/>
                </a:moveTo>
                <a:cubicBezTo>
                  <a:pt x="3665790" y="0"/>
                  <a:pt x="5036024" y="1370234"/>
                  <a:pt x="5036024" y="3060504"/>
                </a:cubicBezTo>
                <a:cubicBezTo>
                  <a:pt x="5036024" y="3588714"/>
                  <a:pt x="4902212" y="4085670"/>
                  <a:pt x="4666638" y="4519322"/>
                </a:cubicBezTo>
                <a:lnTo>
                  <a:pt x="4663843" y="4523924"/>
                </a:lnTo>
                <a:lnTo>
                  <a:pt x="0" y="4523924"/>
                </a:lnTo>
                <a:lnTo>
                  <a:pt x="0" y="725005"/>
                </a:lnTo>
                <a:lnTo>
                  <a:pt x="28755" y="698870"/>
                </a:lnTo>
                <a:cubicBezTo>
                  <a:pt x="557791" y="262272"/>
                  <a:pt x="1236027" y="0"/>
                  <a:pt x="1975520" y="0"/>
                </a:cubicBezTo>
                <a:close/>
              </a:path>
            </a:pathLst>
          </a:custGeom>
          <a:solidFill>
            <a:schemeClr val="accent2">
              <a:alpha val="1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251093" y="1620971"/>
            <a:ext cx="5677114" cy="3588703"/>
          </a:xfrm>
          <a:prstGeom prst="roundRect">
            <a:avLst>
              <a:gd name="adj" fmla="val 4745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63500" sx="102000" sy="102000" algn="ctr" rotWithShape="0">
              <a:schemeClr val="bg1">
                <a:lumMod val="6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598314" y="2406845"/>
            <a:ext cx="4993009" cy="223087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年份酒库存价值评估对资产增长影响显著。白酒企业需合理评估年份酒库存价值，确保资产增长质量，避免因库存价值虚高影响企业财务状况和市场信誉。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974780" y="2005519"/>
            <a:ext cx="1819105" cy="334340"/>
          </a:xfrm>
          <a:custGeom>
            <a:avLst/>
            <a:gdLst>
              <a:gd name="connsiteX0" fmla="*/ 131251 w 3321673"/>
              <a:gd name="connsiteY0" fmla="*/ 0 h 525006"/>
              <a:gd name="connsiteX1" fmla="*/ 3321673 w 3321673"/>
              <a:gd name="connsiteY1" fmla="*/ 0 h 525006"/>
              <a:gd name="connsiteX2" fmla="*/ 3190422 w 3321673"/>
              <a:gd name="connsiteY2" fmla="*/ 525006 h 525006"/>
              <a:gd name="connsiteX3" fmla="*/ 0 w 3321673"/>
              <a:gd name="connsiteY3" fmla="*/ 525006 h 525006"/>
            </a:gdLst>
            <a:ahLst/>
            <a:cxnLst/>
            <a:rect l="l" t="t" r="r" b="b"/>
            <a:pathLst>
              <a:path w="3321673" h="525006">
                <a:moveTo>
                  <a:pt x="131251" y="0"/>
                </a:moveTo>
                <a:lnTo>
                  <a:pt x="3321673" y="0"/>
                </a:lnTo>
                <a:lnTo>
                  <a:pt x="3190422" y="525006"/>
                </a:lnTo>
                <a:lnTo>
                  <a:pt x="0" y="525006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722305" y="4923695"/>
            <a:ext cx="504145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598314" y="1657020"/>
            <a:ext cx="4993009" cy="6557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833C0B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年份酒库存价值评估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275428" y="1490047"/>
            <a:ext cx="576603" cy="576603"/>
          </a:xfrm>
          <a:prstGeom prst="ellipse">
            <a:avLst/>
          </a:prstGeom>
          <a:solidFill>
            <a:schemeClr val="accent2"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572264" y="4637715"/>
            <a:ext cx="904062" cy="904062"/>
          </a:xfrm>
          <a:prstGeom prst="ellipse">
            <a:avLst/>
          </a:prstGeom>
          <a:solidFill>
            <a:schemeClr val="accent2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白酒行业特殊性</a:t>
            </a:r>
            <a:endParaRPr kumimoji="1"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3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六、教学难点总结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06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764923" y="2101516"/>
            <a:ext cx="6649453" cy="2943726"/>
          </a:xfrm>
          <a:prstGeom prst="snip1Rect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8100000">
            <a:off x="1829639" y="2714550"/>
            <a:ext cx="1717658" cy="1717658"/>
          </a:xfrm>
          <a:prstGeom prst="diagStripe">
            <a:avLst>
              <a:gd name="adj" fmla="val 88423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090612" y="2358811"/>
            <a:ext cx="398183" cy="368347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090612" y="2911643"/>
            <a:ext cx="5998075" cy="2094832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识别通过放宽信用政策/压货实现的伪增长，需结合应收账款、存货等指标综合分析，评估增长的真实性和可持续性。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增长幻觉破除</a:t>
            </a: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9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739481" y="1912352"/>
            <a:ext cx="4456364" cy="4456364"/>
          </a:xfrm>
          <a:prstGeom prst="teardrop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827281" y="1993054"/>
            <a:ext cx="4294961" cy="4294961"/>
          </a:xfrm>
          <a:prstGeom prst="teardrop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777031" y="2127549"/>
            <a:ext cx="197267" cy="197264"/>
          </a:xfrm>
          <a:prstGeom prst="ellips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33889" y="2812784"/>
            <a:ext cx="3541775" cy="285265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会计准则变更（如收入确认时点）对增长率影响较大，企业需及时调整财务分析方法，确保数据可比性和准确性。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数据可比性陷阱</a:t>
            </a: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9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980364" y="2066254"/>
            <a:ext cx="8218572" cy="3244785"/>
          </a:xfrm>
          <a:prstGeom prst="roundRect">
            <a:avLst>
              <a:gd name="adj" fmla="val 5126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63500" sx="102000" sy="102000" algn="ctr" rotWithShape="0">
              <a:schemeClr val="bg1">
                <a:lumMod val="8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149473" y="3379375"/>
            <a:ext cx="7880355" cy="176233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管理层稳定性、专利储备等非财务因素对企业发展潜力影响隐性但重要。企业需加强非财务因素管理，提升综合竞争力。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154480" y="2853005"/>
            <a:ext cx="7880355" cy="3971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330581" y="2853006"/>
            <a:ext cx="7563556" cy="3971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 charset="-122"/>
                <a:ea typeface="OPPOSans H" panose="00020600040101010101" charset="-122"/>
                <a:cs typeface="OPPOSans H" panose="00020600040101010101" charset="-122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600455" y="1709442"/>
            <a:ext cx="978390" cy="978390"/>
          </a:xfrm>
          <a:prstGeom prst="ellipse">
            <a:avLst/>
          </a:prstGeom>
          <a:solidFill>
            <a:schemeClr val="accent2"/>
          </a:solidFill>
          <a:ln w="76200" cap="flat">
            <a:solidFill>
              <a:schemeClr val="accent2">
                <a:lumMod val="20000"/>
                <a:lumOff val="80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846514" y="1955501"/>
            <a:ext cx="486271" cy="486271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80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405022 w 720001"/>
              <a:gd name="connsiteY7" fmla="*/ 0 h 720001"/>
              <a:gd name="connsiteX8" fmla="*/ 720001 w 720001"/>
              <a:gd name="connsiteY8" fmla="*/ 314979 h 720001"/>
              <a:gd name="connsiteX9" fmla="*/ 405022 w 720001"/>
              <a:gd name="connsiteY9" fmla="*/ 314979 h 720001"/>
              <a:gd name="connsiteX10" fmla="*/ 360000 w 720001"/>
              <a:gd name="connsiteY10" fmla="*/ 0 h 720001"/>
              <a:gd name="connsiteX11" fmla="*/ 360000 w 720001"/>
              <a:gd name="connsiteY11" fmla="*/ 360000 h 720001"/>
              <a:gd name="connsiteX12" fmla="*/ 720000 w 720001"/>
              <a:gd name="connsiteY12" fmla="*/ 360000 h 720001"/>
              <a:gd name="connsiteX13" fmla="*/ 360000 w 720001"/>
              <a:gd name="connsiteY13" fmla="*/ 720001 h 720001"/>
              <a:gd name="connsiteX14" fmla="*/ 0 w 720001"/>
              <a:gd name="connsiteY14" fmla="*/ 360000 h 720001"/>
              <a:gd name="connsiteX15" fmla="*/ 360000 w 720001"/>
              <a:gd name="connsiteY15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80"/>
                </a:cubicBezTo>
                <a:cubicBezTo>
                  <a:pt x="566806" y="104878"/>
                  <a:pt x="538699" y="85967"/>
                  <a:pt x="507383" y="72694"/>
                </a:cubicBezTo>
                <a:cubicBezTo>
                  <a:pt x="491075" y="65755"/>
                  <a:pt x="474246" y="60637"/>
                  <a:pt x="457070" y="57166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0" y="360000"/>
                </a:lnTo>
                <a:cubicBezTo>
                  <a:pt x="720000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非财务因素整合</a:t>
            </a:r>
            <a:endParaRPr kumimoji="1"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1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七、教学建议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07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297672" y="1957558"/>
            <a:ext cx="7443278" cy="3402947"/>
          </a:xfrm>
          <a:prstGeom prst="roundRect">
            <a:avLst>
              <a:gd name="adj" fmla="val 4810"/>
            </a:avLst>
          </a:prstGeom>
          <a:solidFill>
            <a:schemeClr val="bg1"/>
          </a:solidFill>
          <a:ln w="12700" cap="rnd">
            <a:noFill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V="1">
            <a:off x="2297672" y="1539019"/>
            <a:ext cx="752557" cy="723572"/>
          </a:xfrm>
          <a:prstGeom prst="roundRect">
            <a:avLst>
              <a:gd name="adj" fmla="val 11344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585703" y="2615673"/>
            <a:ext cx="6867216" cy="23500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4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拆解拼多多从高速增长到盈利拐点的财务指标变化（2018- 2022），分析其增长模式和盈利转变，培养学生的综合分析能力。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585703" y="2101124"/>
            <a:ext cx="6867216" cy="4958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436064" y="5058441"/>
            <a:ext cx="445563" cy="428402"/>
          </a:xfrm>
          <a:prstGeom prst="roundRect">
            <a:avLst>
              <a:gd name="adj" fmla="val 11344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+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510118" y="1749249"/>
            <a:ext cx="327665" cy="303113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案例研讨</a:t>
            </a:r>
            <a:endParaRPr kumimoji="1"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1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873753" y="2065622"/>
            <a:ext cx="8444495" cy="3045808"/>
          </a:xfrm>
          <a:prstGeom prst="rect">
            <a:avLst/>
          </a:prstGeom>
          <a:solidFill>
            <a:schemeClr val="bg1"/>
          </a:solidFill>
          <a:ln w="38100" cap="sq">
            <a:noFill/>
            <a:miter/>
          </a:ln>
          <a:effectLst>
            <a:outerShdw blurRad="317500" dist="190500" dir="3000000" algn="tl" rotWithShape="0">
              <a:schemeClr val="accent1">
                <a:alpha val="1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873753" y="2065622"/>
            <a:ext cx="8444495" cy="95388"/>
          </a:xfrm>
          <a:prstGeom prst="rect">
            <a:avLst/>
          </a:prstGeom>
          <a:solidFill>
            <a:schemeClr val="accent1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141502" y="2422356"/>
            <a:ext cx="7938461" cy="25413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设计“企业第二增长曲线探索”模拟决策（传统制造转型新能源赛道），让学生在实践中体验企业战略转型和增长探索过程。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沙盘推演</a:t>
            </a:r>
            <a:endParaRPr kumimoji="1"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8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23502" y="1463114"/>
            <a:ext cx="10144996" cy="413091"/>
          </a:xfrm>
          <a:custGeom>
            <a:avLst/>
            <a:gdLst>
              <a:gd name="connsiteX0" fmla="*/ 106891 w 10144996"/>
              <a:gd name="connsiteY0" fmla="*/ 0 h 413091"/>
              <a:gd name="connsiteX1" fmla="*/ 1116202 w 10144996"/>
              <a:gd name="connsiteY1" fmla="*/ 0 h 413091"/>
              <a:gd name="connsiteX2" fmla="*/ 4374091 w 10144996"/>
              <a:gd name="connsiteY2" fmla="*/ 0 h 413091"/>
              <a:gd name="connsiteX3" fmla="*/ 4761595 w 10144996"/>
              <a:gd name="connsiteY3" fmla="*/ 0 h 413091"/>
              <a:gd name="connsiteX4" fmla="*/ 5383402 w 10144996"/>
              <a:gd name="connsiteY4" fmla="*/ 0 h 413091"/>
              <a:gd name="connsiteX5" fmla="*/ 5770906 w 10144996"/>
              <a:gd name="connsiteY5" fmla="*/ 0 h 413091"/>
              <a:gd name="connsiteX6" fmla="*/ 9028795 w 10144996"/>
              <a:gd name="connsiteY6" fmla="*/ 0 h 413091"/>
              <a:gd name="connsiteX7" fmla="*/ 10038106 w 10144996"/>
              <a:gd name="connsiteY7" fmla="*/ 0 h 413091"/>
              <a:gd name="connsiteX8" fmla="*/ 10144996 w 10144996"/>
              <a:gd name="connsiteY8" fmla="*/ 106890 h 413091"/>
              <a:gd name="connsiteX9" fmla="*/ 10144996 w 10144996"/>
              <a:gd name="connsiteY9" fmla="*/ 413091 h 413091"/>
              <a:gd name="connsiteX10" fmla="*/ 9135685 w 10144996"/>
              <a:gd name="connsiteY10" fmla="*/ 413091 h 413091"/>
              <a:gd name="connsiteX11" fmla="*/ 5877796 w 10144996"/>
              <a:gd name="connsiteY11" fmla="*/ 413091 h 413091"/>
              <a:gd name="connsiteX12" fmla="*/ 5276511 w 10144996"/>
              <a:gd name="connsiteY12" fmla="*/ 413091 h 413091"/>
              <a:gd name="connsiteX13" fmla="*/ 4868485 w 10144996"/>
              <a:gd name="connsiteY13" fmla="*/ 413091 h 413091"/>
              <a:gd name="connsiteX14" fmla="*/ 4267200 w 10144996"/>
              <a:gd name="connsiteY14" fmla="*/ 413091 h 413091"/>
              <a:gd name="connsiteX15" fmla="*/ 1009311 w 10144996"/>
              <a:gd name="connsiteY15" fmla="*/ 413091 h 413091"/>
              <a:gd name="connsiteX16" fmla="*/ 0 w 10144996"/>
              <a:gd name="connsiteY16" fmla="*/ 413091 h 413091"/>
              <a:gd name="connsiteX17" fmla="*/ 0 w 10144996"/>
              <a:gd name="connsiteY17" fmla="*/ 106890 h 413091"/>
              <a:gd name="connsiteX18" fmla="*/ 106891 w 10144996"/>
              <a:gd name="connsiteY18" fmla="*/ 0 h 413091"/>
            </a:gdLst>
            <a:ahLst/>
            <a:cxnLst/>
            <a:rect l="l" t="t" r="r" b="b"/>
            <a:pathLst>
              <a:path w="10144996" h="413091">
                <a:moveTo>
                  <a:pt x="106891" y="0"/>
                </a:moveTo>
                <a:lnTo>
                  <a:pt x="1116202" y="0"/>
                </a:lnTo>
                <a:lnTo>
                  <a:pt x="4374091" y="0"/>
                </a:lnTo>
                <a:lnTo>
                  <a:pt x="4761595" y="0"/>
                </a:lnTo>
                <a:lnTo>
                  <a:pt x="5383402" y="0"/>
                </a:lnTo>
                <a:lnTo>
                  <a:pt x="5770906" y="0"/>
                </a:lnTo>
                <a:lnTo>
                  <a:pt x="9028795" y="0"/>
                </a:lnTo>
                <a:lnTo>
                  <a:pt x="10038106" y="0"/>
                </a:lnTo>
                <a:cubicBezTo>
                  <a:pt x="10097140" y="0"/>
                  <a:pt x="10144996" y="47856"/>
                  <a:pt x="10144996" y="106890"/>
                </a:cubicBezTo>
                <a:lnTo>
                  <a:pt x="10144996" y="413091"/>
                </a:lnTo>
                <a:lnTo>
                  <a:pt x="9135685" y="413091"/>
                </a:lnTo>
                <a:lnTo>
                  <a:pt x="5877796" y="413091"/>
                </a:lnTo>
                <a:lnTo>
                  <a:pt x="5276511" y="413091"/>
                </a:lnTo>
                <a:lnTo>
                  <a:pt x="4868485" y="413091"/>
                </a:lnTo>
                <a:lnTo>
                  <a:pt x="4267200" y="413091"/>
                </a:lnTo>
                <a:lnTo>
                  <a:pt x="1009311" y="413091"/>
                </a:lnTo>
                <a:lnTo>
                  <a:pt x="0" y="413091"/>
                </a:lnTo>
                <a:lnTo>
                  <a:pt x="0" y="106890"/>
                </a:lnTo>
                <a:cubicBezTo>
                  <a:pt x="0" y="47856"/>
                  <a:pt x="47857" y="0"/>
                  <a:pt x="106891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70000"/>
                </a:schemeClr>
              </a:gs>
              <a:gs pos="97000">
                <a:schemeClr val="bg1">
                  <a:alpha val="0"/>
                </a:schemeClr>
              </a:gs>
            </a:gsLst>
            <a:lin ang="2700000" scaled="0"/>
          </a:gradFill>
          <a:ln w="19050" cap="sq">
            <a:gradFill>
              <a:gsLst>
                <a:gs pos="0">
                  <a:schemeClr val="bg1"/>
                </a:gs>
                <a:gs pos="98000">
                  <a:schemeClr val="bg1">
                    <a:alpha val="0"/>
                  </a:schemeClr>
                </a:gs>
              </a:gsLst>
              <a:lin ang="2700000" scaled="0"/>
            </a:gra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023502" y="1876204"/>
            <a:ext cx="10144996" cy="4156424"/>
          </a:xfrm>
          <a:custGeom>
            <a:avLst/>
            <a:gdLst>
              <a:gd name="connsiteX0" fmla="*/ 0 w 10144996"/>
              <a:gd name="connsiteY0" fmla="*/ 0 h 2670524"/>
              <a:gd name="connsiteX1" fmla="*/ 1009311 w 10144996"/>
              <a:gd name="connsiteY1" fmla="*/ 0 h 2670524"/>
              <a:gd name="connsiteX2" fmla="*/ 4267200 w 10144996"/>
              <a:gd name="connsiteY2" fmla="*/ 0 h 2670524"/>
              <a:gd name="connsiteX3" fmla="*/ 4868485 w 10144996"/>
              <a:gd name="connsiteY3" fmla="*/ 0 h 2670524"/>
              <a:gd name="connsiteX4" fmla="*/ 5276511 w 10144996"/>
              <a:gd name="connsiteY4" fmla="*/ 0 h 2670524"/>
              <a:gd name="connsiteX5" fmla="*/ 5877796 w 10144996"/>
              <a:gd name="connsiteY5" fmla="*/ 0 h 2670524"/>
              <a:gd name="connsiteX6" fmla="*/ 9135685 w 10144996"/>
              <a:gd name="connsiteY6" fmla="*/ 0 h 2670524"/>
              <a:gd name="connsiteX7" fmla="*/ 10144996 w 10144996"/>
              <a:gd name="connsiteY7" fmla="*/ 0 h 2670524"/>
              <a:gd name="connsiteX8" fmla="*/ 10144996 w 10144996"/>
              <a:gd name="connsiteY8" fmla="*/ 413091 h 2670524"/>
              <a:gd name="connsiteX9" fmla="*/ 10144996 w 10144996"/>
              <a:gd name="connsiteY9" fmla="*/ 431061 h 2670524"/>
              <a:gd name="connsiteX10" fmla="*/ 10144996 w 10144996"/>
              <a:gd name="connsiteY10" fmla="*/ 844152 h 2670524"/>
              <a:gd name="connsiteX11" fmla="*/ 10144996 w 10144996"/>
              <a:gd name="connsiteY11" fmla="*/ 1719482 h 2670524"/>
              <a:gd name="connsiteX12" fmla="*/ 10144996 w 10144996"/>
              <a:gd name="connsiteY12" fmla="*/ 2132573 h 2670524"/>
              <a:gd name="connsiteX13" fmla="*/ 10144996 w 10144996"/>
              <a:gd name="connsiteY13" fmla="*/ 2150543 h 2670524"/>
              <a:gd name="connsiteX14" fmla="*/ 10144996 w 10144996"/>
              <a:gd name="connsiteY14" fmla="*/ 2563634 h 2670524"/>
              <a:gd name="connsiteX15" fmla="*/ 10038106 w 10144996"/>
              <a:gd name="connsiteY15" fmla="*/ 2670524 h 2670524"/>
              <a:gd name="connsiteX16" fmla="*/ 9028795 w 10144996"/>
              <a:gd name="connsiteY16" fmla="*/ 2670524 h 2670524"/>
              <a:gd name="connsiteX17" fmla="*/ 5770906 w 10144996"/>
              <a:gd name="connsiteY17" fmla="*/ 2670524 h 2670524"/>
              <a:gd name="connsiteX18" fmla="*/ 5383401 w 10144996"/>
              <a:gd name="connsiteY18" fmla="*/ 2670524 h 2670524"/>
              <a:gd name="connsiteX19" fmla="*/ 4761595 w 10144996"/>
              <a:gd name="connsiteY19" fmla="*/ 2670524 h 2670524"/>
              <a:gd name="connsiteX20" fmla="*/ 4374090 w 10144996"/>
              <a:gd name="connsiteY20" fmla="*/ 2670524 h 2670524"/>
              <a:gd name="connsiteX21" fmla="*/ 1116201 w 10144996"/>
              <a:gd name="connsiteY21" fmla="*/ 2670524 h 2670524"/>
              <a:gd name="connsiteX22" fmla="*/ 106890 w 10144996"/>
              <a:gd name="connsiteY22" fmla="*/ 2670524 h 2670524"/>
              <a:gd name="connsiteX23" fmla="*/ 0 w 10144996"/>
              <a:gd name="connsiteY23" fmla="*/ 2563634 h 2670524"/>
              <a:gd name="connsiteX24" fmla="*/ 0 w 10144996"/>
              <a:gd name="connsiteY24" fmla="*/ 2150543 h 2670524"/>
              <a:gd name="connsiteX25" fmla="*/ 0 w 10144996"/>
              <a:gd name="connsiteY25" fmla="*/ 2132573 h 2670524"/>
              <a:gd name="connsiteX26" fmla="*/ 0 w 10144996"/>
              <a:gd name="connsiteY26" fmla="*/ 1719482 h 2670524"/>
              <a:gd name="connsiteX27" fmla="*/ 0 w 10144996"/>
              <a:gd name="connsiteY27" fmla="*/ 844152 h 2670524"/>
              <a:gd name="connsiteX28" fmla="*/ 0 w 10144996"/>
              <a:gd name="connsiteY28" fmla="*/ 537951 h 2670524"/>
              <a:gd name="connsiteX29" fmla="*/ 0 w 10144996"/>
              <a:gd name="connsiteY29" fmla="*/ 431061 h 2670524"/>
              <a:gd name="connsiteX30" fmla="*/ 0 w 10144996"/>
              <a:gd name="connsiteY30" fmla="*/ 413091 h 2670524"/>
              <a:gd name="connsiteX31" fmla="*/ 0 w 10144996"/>
              <a:gd name="connsiteY31" fmla="*/ 124860 h 2670524"/>
            </a:gdLst>
            <a:ahLst/>
            <a:cxnLst/>
            <a:rect l="l" t="t" r="r" b="b"/>
            <a:pathLst>
              <a:path w="10144996" h="2670524">
                <a:moveTo>
                  <a:pt x="0" y="0"/>
                </a:moveTo>
                <a:lnTo>
                  <a:pt x="1009311" y="0"/>
                </a:lnTo>
                <a:lnTo>
                  <a:pt x="4267200" y="0"/>
                </a:lnTo>
                <a:lnTo>
                  <a:pt x="4868485" y="0"/>
                </a:lnTo>
                <a:lnTo>
                  <a:pt x="5276511" y="0"/>
                </a:lnTo>
                <a:lnTo>
                  <a:pt x="5877796" y="0"/>
                </a:lnTo>
                <a:lnTo>
                  <a:pt x="9135685" y="0"/>
                </a:lnTo>
                <a:lnTo>
                  <a:pt x="10144996" y="0"/>
                </a:lnTo>
                <a:lnTo>
                  <a:pt x="10144996" y="413091"/>
                </a:lnTo>
                <a:lnTo>
                  <a:pt x="10144996" y="431061"/>
                </a:lnTo>
                <a:lnTo>
                  <a:pt x="10144996" y="844152"/>
                </a:lnTo>
                <a:lnTo>
                  <a:pt x="10144996" y="1719482"/>
                </a:lnTo>
                <a:lnTo>
                  <a:pt x="10144996" y="2132573"/>
                </a:lnTo>
                <a:lnTo>
                  <a:pt x="10144996" y="2150543"/>
                </a:lnTo>
                <a:lnTo>
                  <a:pt x="10144996" y="2563634"/>
                </a:lnTo>
                <a:cubicBezTo>
                  <a:pt x="10144996" y="2622668"/>
                  <a:pt x="10097140" y="2670524"/>
                  <a:pt x="10038106" y="2670524"/>
                </a:cubicBezTo>
                <a:lnTo>
                  <a:pt x="9028795" y="2670524"/>
                </a:lnTo>
                <a:lnTo>
                  <a:pt x="5770906" y="2670524"/>
                </a:lnTo>
                <a:lnTo>
                  <a:pt x="5383401" y="2670524"/>
                </a:lnTo>
                <a:lnTo>
                  <a:pt x="4761595" y="2670524"/>
                </a:lnTo>
                <a:lnTo>
                  <a:pt x="4374090" y="2670524"/>
                </a:lnTo>
                <a:lnTo>
                  <a:pt x="1116201" y="2670524"/>
                </a:lnTo>
                <a:lnTo>
                  <a:pt x="106890" y="2670524"/>
                </a:lnTo>
                <a:cubicBezTo>
                  <a:pt x="47856" y="2670524"/>
                  <a:pt x="0" y="2622668"/>
                  <a:pt x="0" y="2563634"/>
                </a:cubicBezTo>
                <a:lnTo>
                  <a:pt x="0" y="2150543"/>
                </a:lnTo>
                <a:lnTo>
                  <a:pt x="0" y="2132573"/>
                </a:lnTo>
                <a:lnTo>
                  <a:pt x="0" y="1719482"/>
                </a:lnTo>
                <a:lnTo>
                  <a:pt x="0" y="844152"/>
                </a:lnTo>
                <a:lnTo>
                  <a:pt x="0" y="537951"/>
                </a:lnTo>
                <a:lnTo>
                  <a:pt x="0" y="431061"/>
                </a:lnTo>
                <a:lnTo>
                  <a:pt x="0" y="413091"/>
                </a:lnTo>
                <a:lnTo>
                  <a:pt x="0" y="124860"/>
                </a:ln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bg1"/>
            </a:solidFill>
            <a:miter/>
          </a:ln>
          <a:effectLst>
            <a:outerShdw blurRad="381000" dist="190500" dir="5400000" sx="102000" sy="102000" algn="t" rotWithShape="0">
              <a:schemeClr val="accent1">
                <a:lumMod val="50000"/>
                <a:alpha val="10000"/>
              </a:schemeClr>
            </a:outerShdw>
          </a:effectLst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759428" y="1646295"/>
            <a:ext cx="58550" cy="5855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625580" y="1646295"/>
            <a:ext cx="58550" cy="5855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491732" y="1646295"/>
            <a:ext cx="58550" cy="5855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357884" y="1646295"/>
            <a:ext cx="58550" cy="5855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224035" y="1646295"/>
            <a:ext cx="58550" cy="5855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>
            <a:off x="1930011" y="1675570"/>
            <a:ext cx="121592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miter/>
          </a:ln>
        </p:spPr>
      </p:cxnSp>
      <p:sp>
        <p:nvSpPr>
          <p:cNvPr id="11" name="标题 1"/>
          <p:cNvSpPr txBox="1"/>
          <p:nvPr/>
        </p:nvSpPr>
        <p:spPr>
          <a:xfrm rot="18900000">
            <a:off x="1958629" y="1633086"/>
            <a:ext cx="84968" cy="84968"/>
          </a:xfrm>
          <a:custGeom>
            <a:avLst/>
            <a:gdLst>
              <a:gd name="connsiteX0" fmla="*/ 252248 w 252248"/>
              <a:gd name="connsiteY0" fmla="*/ 0 h 252248"/>
              <a:gd name="connsiteX1" fmla="*/ 252248 w 252248"/>
              <a:gd name="connsiteY1" fmla="*/ 252248 h 252248"/>
              <a:gd name="connsiteX2" fmla="*/ 0 w 252248"/>
              <a:gd name="connsiteY2" fmla="*/ 252248 h 252248"/>
              <a:gd name="connsiteX3" fmla="*/ 91440 w 252248"/>
              <a:gd name="connsiteY3" fmla="*/ 91440 h 252248"/>
              <a:gd name="connsiteX4" fmla="*/ 91440 w 252248"/>
              <a:gd name="connsiteY4" fmla="*/ 91440 h 252248"/>
            </a:gdLst>
            <a:ahLst/>
            <a:cxnLst/>
            <a:rect l="l" t="t" r="r" b="b"/>
            <a:pathLst>
              <a:path w="252248" h="252248">
                <a:moveTo>
                  <a:pt x="252248" y="0"/>
                </a:moveTo>
                <a:lnTo>
                  <a:pt x="252248" y="252248"/>
                </a:lnTo>
                <a:lnTo>
                  <a:pt x="0" y="252248"/>
                </a:lnTo>
              </a:path>
            </a:pathLst>
          </a:custGeom>
          <a:noFill/>
          <a:ln w="12700" cap="flat">
            <a:solidFill>
              <a:schemeClr val="accent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217332" y="2058793"/>
            <a:ext cx="9790356" cy="378320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64008" tIns="32004" rIns="64008" bIns="32004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模拟投资经理撰写《专精特新企业成长性评估报告》，结合实际案例，提升学生的专业技能和实践能力。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岗课融合</a:t>
            </a:r>
            <a:endParaRPr kumimoji="1"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5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6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195585" y="2534652"/>
            <a:ext cx="7230454" cy="1788696"/>
          </a:xfrm>
          <a:prstGeom prst="homePlat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753261" y="2687968"/>
            <a:ext cx="2282516" cy="1482064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314760" y="2948609"/>
            <a:ext cx="880825" cy="9607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5400000">
            <a:off x="3704266" y="3358201"/>
            <a:ext cx="209306" cy="141598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思政融入</a:t>
            </a:r>
            <a:endParaRPr kumimoji="1"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0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570" y="2348865"/>
            <a:ext cx="10663555" cy="30232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一、发展能力核心指标体系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01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5400000">
            <a:off x="5320208" y="1770938"/>
            <a:ext cx="1538883" cy="1616236"/>
          </a:xfrm>
          <a:prstGeom prst="hexagon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5305879" y="2070637"/>
            <a:ext cx="1567543" cy="1386167"/>
          </a:xfrm>
          <a:prstGeom prst="hexagon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775995" y="3862429"/>
            <a:ext cx="8627310" cy="166407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走访本地瞪羚企业，了解高速成长期的财务管理痛点，增强学生的实际操作能力和问题解决能力。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833371" y="2531374"/>
            <a:ext cx="512558" cy="464693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企业调研</a:t>
            </a:r>
            <a:endParaRPr kumimoji="1"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9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293757" y="3801830"/>
            <a:ext cx="1491343" cy="1554544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1383" y="4396854"/>
            <a:ext cx="5346819" cy="1484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1446" y="4133850"/>
            <a:ext cx="876034" cy="83153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335544" y="2275739"/>
            <a:ext cx="5913535" cy="200990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0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谢谢大家</a:t>
            </a: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18900000">
            <a:off x="5664946" y="1776424"/>
            <a:ext cx="252053" cy="156972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85000"/>
                  <a:lumOff val="15000"/>
                </a:schemeClr>
              </a:gs>
            </a:gsLst>
            <a:lin ang="16200000" scaled="0"/>
          </a:gradFill>
          <a:ln w="12700" cap="sq">
            <a:noFill/>
            <a:miter/>
          </a:ln>
          <a:effectLst>
            <a:outerShdw blurRad="330200" dist="381000" dir="5400000" sx="90000" sy="90000" algn="t" rotWithShape="0">
              <a:schemeClr val="accent2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8900000">
            <a:off x="8017967" y="1776424"/>
            <a:ext cx="252053" cy="1569720"/>
          </a:xfrm>
          <a:prstGeom prst="rect">
            <a:avLst/>
          </a:prstGeom>
          <a:gradFill>
            <a:gsLst>
              <a:gs pos="0">
                <a:schemeClr val="accent1">
                  <a:alpha val="100000"/>
                </a:scheme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3600000" scaled="0"/>
          </a:gradFill>
          <a:ln cap="sq">
            <a:noFill/>
            <a:prstDash val="solid"/>
            <a:miter/>
          </a:ln>
          <a:effectLst/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8900000">
            <a:off x="3311925" y="1776424"/>
            <a:ext cx="252053" cy="1569720"/>
          </a:xfrm>
          <a:prstGeom prst="rect">
            <a:avLst/>
          </a:prstGeom>
          <a:gradFill>
            <a:gsLst>
              <a:gs pos="0">
                <a:schemeClr val="accent1">
                  <a:alpha val="100000"/>
                </a:scheme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3600000" scaled="0"/>
          </a:gradFill>
          <a:ln cap="sq">
            <a:noFill/>
            <a:prstDash val="solid"/>
            <a:miter/>
          </a:ln>
          <a:effectLst>
            <a:outerShdw blurRad="330200" dist="381000" dir="5400000" sx="90000" sy="90000" algn="t" rotWithShape="0">
              <a:schemeClr val="accent1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421582" y="1707075"/>
            <a:ext cx="2016370" cy="2016370"/>
          </a:xfrm>
          <a:prstGeom prst="ellipse">
            <a:avLst/>
          </a:prstGeom>
          <a:gradFill>
            <a:gsLst>
              <a:gs pos="0">
                <a:schemeClr val="accent1">
                  <a:alpha val="100000"/>
                </a:scheme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3600000" scaled="0"/>
          </a:gradFill>
          <a:ln cap="sq">
            <a:noFill/>
            <a:prstDash val="solid"/>
            <a:miter/>
          </a:ln>
          <a:effectLst>
            <a:outerShdw blurRad="330200" dist="381000" dir="5400000" sx="90000" sy="90000" algn="t" rotWithShape="0">
              <a:schemeClr val="accent1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673635" y="1959128"/>
            <a:ext cx="1512264" cy="1512264"/>
          </a:xfrm>
          <a:prstGeom prst="ellipse">
            <a:avLst/>
          </a:pr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139700" dist="38100" dir="2700000" algn="tl" rotWithShape="0">
              <a:schemeClr val="accent1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773687" y="1707075"/>
            <a:ext cx="2016370" cy="2016370"/>
          </a:xfrm>
          <a:prstGeom prst="ellipse">
            <a:avLst/>
          </a:prstGeom>
          <a:gradFill>
            <a:gsLst>
              <a:gs pos="0">
                <a:schemeClr val="accent2">
                  <a:alpha val="100000"/>
                </a:schemeClr>
              </a:gs>
              <a:gs pos="100000">
                <a:schemeClr val="accent2">
                  <a:lumMod val="60000"/>
                  <a:lumOff val="40000"/>
                  <a:alpha val="100000"/>
                </a:schemeClr>
              </a:gs>
            </a:gsLst>
            <a:lin ang="16200000" scaled="0"/>
          </a:gradFill>
          <a:ln cap="sq">
            <a:noFill/>
            <a:prstDash val="solid"/>
            <a:miter/>
          </a:ln>
          <a:effectLst>
            <a:outerShdw blurRad="330200" dist="381000" dir="5400000" sx="90000" sy="90000" algn="t" rotWithShape="0">
              <a:schemeClr val="accent2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025740" y="1959128"/>
            <a:ext cx="1512264" cy="1512264"/>
          </a:xfrm>
          <a:prstGeom prst="ellipse">
            <a:avLst/>
          </a:pr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139700" dist="38100" dir="2700000" algn="tl" rotWithShape="0">
              <a:schemeClr val="accent2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126708" y="1707075"/>
            <a:ext cx="2016370" cy="2016370"/>
          </a:xfrm>
          <a:prstGeom prst="ellipse">
            <a:avLst/>
          </a:prstGeom>
          <a:gradFill>
            <a:gsLst>
              <a:gs pos="0">
                <a:schemeClr val="accent1">
                  <a:alpha val="100000"/>
                </a:schemeClr>
              </a:gs>
              <a:gs pos="100000">
                <a:schemeClr val="accent1">
                  <a:lumMod val="60000"/>
                  <a:lumOff val="40000"/>
                  <a:alpha val="100000"/>
                </a:schemeClr>
              </a:gs>
            </a:gsLst>
            <a:lin ang="3600000" scaled="0"/>
          </a:gradFill>
          <a:ln cap="sq">
            <a:noFill/>
            <a:prstDash val="solid"/>
            <a:miter/>
          </a:ln>
          <a:effectLst/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78761" y="1959128"/>
            <a:ext cx="1512264" cy="1512264"/>
          </a:xfrm>
          <a:prstGeom prst="ellipse">
            <a:avLst/>
          </a:pr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139700" dist="38100" dir="2700000" algn="tl" rotWithShape="0">
              <a:schemeClr val="accent1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479729" y="1707075"/>
            <a:ext cx="2016370" cy="2016370"/>
          </a:xfrm>
          <a:prstGeom prst="ellipse">
            <a:avLst/>
          </a:prstGeom>
          <a:gradFill>
            <a:gsLst>
              <a:gs pos="0">
                <a:schemeClr val="accent2">
                  <a:alpha val="100000"/>
                </a:schemeClr>
              </a:gs>
              <a:gs pos="100000">
                <a:schemeClr val="accent2">
                  <a:lumMod val="60000"/>
                  <a:lumOff val="40000"/>
                  <a:alpha val="100000"/>
                </a:schemeClr>
              </a:gs>
            </a:gsLst>
            <a:lin ang="16200000" scaled="0"/>
          </a:gradFill>
          <a:ln cap="sq">
            <a:noFill/>
            <a:prstDash val="solid"/>
            <a:miter/>
          </a:ln>
          <a:effectLst>
            <a:outerShdw blurRad="330200" dist="381000" dir="5400000" sx="90000" sy="90000" algn="t" rotWithShape="0">
              <a:schemeClr val="accent2">
                <a:lumMod val="75000"/>
                <a:alpha val="25000"/>
              </a:schemeClr>
            </a:outerShdw>
          </a:effectLst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731782" y="1959128"/>
            <a:ext cx="1512264" cy="1512264"/>
          </a:xfrm>
          <a:prstGeom prst="ellipse">
            <a:avLst/>
          </a:pr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139700" dist="38100" dir="2700000" algn="tl" rotWithShape="0">
              <a:schemeClr val="accent2">
                <a:lumMod val="7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160851" y="2408195"/>
            <a:ext cx="614130" cy="614130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  <a:effectLst/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9206607" y="2400168"/>
            <a:ext cx="606041" cy="630184"/>
          </a:xfrm>
          <a:custGeom>
            <a:avLst/>
            <a:gdLst>
              <a:gd name="connsiteX0" fmla="*/ 198153 w 692417"/>
              <a:gd name="connsiteY0" fmla="*/ 663680 h 720001"/>
              <a:gd name="connsiteX1" fmla="*/ 239787 w 692417"/>
              <a:gd name="connsiteY1" fmla="*/ 663680 h 720001"/>
              <a:gd name="connsiteX2" fmla="*/ 295235 w 692417"/>
              <a:gd name="connsiteY2" fmla="*/ 663680 h 720001"/>
              <a:gd name="connsiteX3" fmla="*/ 397182 w 692417"/>
              <a:gd name="connsiteY3" fmla="*/ 663680 h 720001"/>
              <a:gd name="connsiteX4" fmla="*/ 452630 w 692417"/>
              <a:gd name="connsiteY4" fmla="*/ 663680 h 720001"/>
              <a:gd name="connsiteX5" fmla="*/ 494264 w 692417"/>
              <a:gd name="connsiteY5" fmla="*/ 663680 h 720001"/>
              <a:gd name="connsiteX6" fmla="*/ 522425 w 692417"/>
              <a:gd name="connsiteY6" fmla="*/ 691841 h 720001"/>
              <a:gd name="connsiteX7" fmla="*/ 494264 w 692417"/>
              <a:gd name="connsiteY7" fmla="*/ 720001 h 720001"/>
              <a:gd name="connsiteX8" fmla="*/ 452630 w 692417"/>
              <a:gd name="connsiteY8" fmla="*/ 720001 h 720001"/>
              <a:gd name="connsiteX9" fmla="*/ 397182 w 692417"/>
              <a:gd name="connsiteY9" fmla="*/ 720001 h 720001"/>
              <a:gd name="connsiteX10" fmla="*/ 295235 w 692417"/>
              <a:gd name="connsiteY10" fmla="*/ 720001 h 720001"/>
              <a:gd name="connsiteX11" fmla="*/ 239787 w 692417"/>
              <a:gd name="connsiteY11" fmla="*/ 720001 h 720001"/>
              <a:gd name="connsiteX12" fmla="*/ 198153 w 692417"/>
              <a:gd name="connsiteY12" fmla="*/ 720001 h 720001"/>
              <a:gd name="connsiteX13" fmla="*/ 169992 w 692417"/>
              <a:gd name="connsiteY13" fmla="*/ 691841 h 720001"/>
              <a:gd name="connsiteX14" fmla="*/ 198153 w 692417"/>
              <a:gd name="connsiteY14" fmla="*/ 663680 h 720001"/>
              <a:gd name="connsiteX15" fmla="*/ 154400 w 692417"/>
              <a:gd name="connsiteY15" fmla="*/ 572143 h 720001"/>
              <a:gd name="connsiteX16" fmla="*/ 154241 w 692417"/>
              <a:gd name="connsiteY16" fmla="*/ 572597 h 720001"/>
              <a:gd name="connsiteX17" fmla="*/ 160423 w 692417"/>
              <a:gd name="connsiteY17" fmla="*/ 572597 h 720001"/>
              <a:gd name="connsiteX18" fmla="*/ 346215 w 692417"/>
              <a:gd name="connsiteY18" fmla="*/ 0 h 720001"/>
              <a:gd name="connsiteX19" fmla="*/ 456041 w 692417"/>
              <a:gd name="connsiteY19" fmla="*/ 22341 h 720001"/>
              <a:gd name="connsiteX20" fmla="*/ 545873 w 692417"/>
              <a:gd name="connsiteY20" fmla="*/ 82980 h 720001"/>
              <a:gd name="connsiteX21" fmla="*/ 606513 w 692417"/>
              <a:gd name="connsiteY21" fmla="*/ 172812 h 720001"/>
              <a:gd name="connsiteX22" fmla="*/ 628853 w 692417"/>
              <a:gd name="connsiteY22" fmla="*/ 282638 h 720001"/>
              <a:gd name="connsiteX23" fmla="*/ 628853 w 692417"/>
              <a:gd name="connsiteY23" fmla="*/ 493091 h 720001"/>
              <a:gd name="connsiteX24" fmla="*/ 687990 w 692417"/>
              <a:gd name="connsiteY24" fmla="*/ 585551 h 720001"/>
              <a:gd name="connsiteX25" fmla="*/ 688929 w 692417"/>
              <a:gd name="connsiteY25" fmla="*/ 614275 h 720001"/>
              <a:gd name="connsiteX26" fmla="*/ 664336 w 692417"/>
              <a:gd name="connsiteY26" fmla="*/ 628918 h 720001"/>
              <a:gd name="connsiteX27" fmla="*/ 28189 w 692417"/>
              <a:gd name="connsiteY27" fmla="*/ 628918 h 720001"/>
              <a:gd name="connsiteX28" fmla="*/ 3596 w 692417"/>
              <a:gd name="connsiteY28" fmla="*/ 614462 h 720001"/>
              <a:gd name="connsiteX29" fmla="*/ 4159 w 692417"/>
              <a:gd name="connsiteY29" fmla="*/ 585927 h 720001"/>
              <a:gd name="connsiteX30" fmla="*/ 63578 w 692417"/>
              <a:gd name="connsiteY30" fmla="*/ 489336 h 720001"/>
              <a:gd name="connsiteX31" fmla="*/ 63578 w 692417"/>
              <a:gd name="connsiteY31" fmla="*/ 282638 h 720001"/>
              <a:gd name="connsiteX32" fmla="*/ 85919 w 692417"/>
              <a:gd name="connsiteY32" fmla="*/ 172812 h 720001"/>
              <a:gd name="connsiteX33" fmla="*/ 146558 w 692417"/>
              <a:gd name="connsiteY33" fmla="*/ 82980 h 720001"/>
              <a:gd name="connsiteX34" fmla="*/ 236389 w 692417"/>
              <a:gd name="connsiteY34" fmla="*/ 22341 h 720001"/>
              <a:gd name="connsiteX35" fmla="*/ 346215 w 692417"/>
              <a:gd name="connsiteY35" fmla="*/ 0 h 720001"/>
            </a:gdLst>
            <a:ahLst/>
            <a:cxnLst/>
            <a:rect l="l" t="t" r="r" b="b"/>
            <a:pathLst>
              <a:path w="692417" h="720001">
                <a:moveTo>
                  <a:pt x="198153" y="663680"/>
                </a:moveTo>
                <a:lnTo>
                  <a:pt x="239787" y="663680"/>
                </a:lnTo>
                <a:lnTo>
                  <a:pt x="295235" y="663680"/>
                </a:lnTo>
                <a:lnTo>
                  <a:pt x="397182" y="663680"/>
                </a:lnTo>
                <a:lnTo>
                  <a:pt x="452630" y="663680"/>
                </a:lnTo>
                <a:lnTo>
                  <a:pt x="494264" y="663680"/>
                </a:lnTo>
                <a:cubicBezTo>
                  <a:pt x="509847" y="663680"/>
                  <a:pt x="522425" y="676259"/>
                  <a:pt x="522425" y="691841"/>
                </a:cubicBezTo>
                <a:cubicBezTo>
                  <a:pt x="522425" y="707423"/>
                  <a:pt x="509753" y="720001"/>
                  <a:pt x="494264" y="720001"/>
                </a:cubicBezTo>
                <a:lnTo>
                  <a:pt x="452630" y="720001"/>
                </a:lnTo>
                <a:lnTo>
                  <a:pt x="397182" y="720001"/>
                </a:lnTo>
                <a:lnTo>
                  <a:pt x="295235" y="720001"/>
                </a:lnTo>
                <a:lnTo>
                  <a:pt x="239787" y="720001"/>
                </a:lnTo>
                <a:lnTo>
                  <a:pt x="198153" y="720001"/>
                </a:lnTo>
                <a:cubicBezTo>
                  <a:pt x="182571" y="720001"/>
                  <a:pt x="169992" y="707423"/>
                  <a:pt x="169992" y="691841"/>
                </a:cubicBezTo>
                <a:cubicBezTo>
                  <a:pt x="169992" y="676259"/>
                  <a:pt x="182571" y="663680"/>
                  <a:pt x="198153" y="663680"/>
                </a:cubicBezTo>
                <a:close/>
                <a:moveTo>
                  <a:pt x="154400" y="572143"/>
                </a:moveTo>
                <a:lnTo>
                  <a:pt x="154241" y="572597"/>
                </a:lnTo>
                <a:lnTo>
                  <a:pt x="160423" y="572597"/>
                </a:lnTo>
                <a:close/>
                <a:moveTo>
                  <a:pt x="346215" y="0"/>
                </a:moveTo>
                <a:cubicBezTo>
                  <a:pt x="384232" y="0"/>
                  <a:pt x="421122" y="7510"/>
                  <a:pt x="456041" y="22341"/>
                </a:cubicBezTo>
                <a:cubicBezTo>
                  <a:pt x="489646" y="36609"/>
                  <a:pt x="519872" y="57072"/>
                  <a:pt x="545873" y="82980"/>
                </a:cubicBezTo>
                <a:cubicBezTo>
                  <a:pt x="571875" y="108981"/>
                  <a:pt x="592245" y="139207"/>
                  <a:pt x="606513" y="172812"/>
                </a:cubicBezTo>
                <a:cubicBezTo>
                  <a:pt x="621344" y="207637"/>
                  <a:pt x="628853" y="244621"/>
                  <a:pt x="628853" y="282638"/>
                </a:cubicBezTo>
                <a:lnTo>
                  <a:pt x="628853" y="493091"/>
                </a:lnTo>
                <a:lnTo>
                  <a:pt x="687990" y="585551"/>
                </a:lnTo>
                <a:cubicBezTo>
                  <a:pt x="693528" y="594187"/>
                  <a:pt x="693904" y="605263"/>
                  <a:pt x="688929" y="614275"/>
                </a:cubicBezTo>
                <a:cubicBezTo>
                  <a:pt x="684048" y="623286"/>
                  <a:pt x="674567" y="628918"/>
                  <a:pt x="664336" y="628918"/>
                </a:cubicBezTo>
                <a:lnTo>
                  <a:pt x="28189" y="628918"/>
                </a:lnTo>
                <a:cubicBezTo>
                  <a:pt x="17958" y="628918"/>
                  <a:pt x="8571" y="623380"/>
                  <a:pt x="3596" y="614462"/>
                </a:cubicBezTo>
                <a:cubicBezTo>
                  <a:pt x="-1380" y="605545"/>
                  <a:pt x="-1192" y="594656"/>
                  <a:pt x="4159" y="585927"/>
                </a:cubicBezTo>
                <a:lnTo>
                  <a:pt x="63578" y="489336"/>
                </a:lnTo>
                <a:lnTo>
                  <a:pt x="63578" y="282638"/>
                </a:lnTo>
                <a:cubicBezTo>
                  <a:pt x="63578" y="244621"/>
                  <a:pt x="71087" y="207731"/>
                  <a:pt x="85919" y="172812"/>
                </a:cubicBezTo>
                <a:cubicBezTo>
                  <a:pt x="100186" y="139207"/>
                  <a:pt x="120650" y="108981"/>
                  <a:pt x="146558" y="82980"/>
                </a:cubicBezTo>
                <a:cubicBezTo>
                  <a:pt x="172465" y="56978"/>
                  <a:pt x="202785" y="36609"/>
                  <a:pt x="236389" y="22341"/>
                </a:cubicBezTo>
                <a:cubicBezTo>
                  <a:pt x="271214" y="7510"/>
                  <a:pt x="308199" y="0"/>
                  <a:pt x="346215" y="0"/>
                </a:cubicBezTo>
                <a:close/>
              </a:path>
            </a:pathLst>
          </a:custGeom>
          <a:solidFill>
            <a:schemeClr val="accent2"/>
          </a:solidFill>
          <a:ln cap="sq">
            <a:noFill/>
            <a:prstDash val="solid"/>
            <a:miter/>
          </a:ln>
          <a:effectLst/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496817" y="2432302"/>
            <a:ext cx="600428" cy="565917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accent2"/>
          </a:solidFill>
          <a:ln cap="sq">
            <a:noFill/>
            <a:prstDash val="solid"/>
            <a:miter/>
          </a:ln>
          <a:effectLst/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850711" y="2395351"/>
            <a:ext cx="590650" cy="639818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  <a:effectLst/>
        </p:spPr>
        <p:txBody>
          <a:bodyPr vert="horz" wrap="square" lIns="45720" tIns="22860" rIns="45720" bIns="2286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flipV="1">
            <a:off x="2347353" y="3883935"/>
            <a:ext cx="241126" cy="156862"/>
          </a:xfrm>
          <a:prstGeom prst="triangl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 flipV="1">
            <a:off x="4687352" y="3883935"/>
            <a:ext cx="241126" cy="156862"/>
          </a:xfrm>
          <a:prstGeom prst="triangle">
            <a:avLst/>
          </a:prstGeom>
          <a:solidFill>
            <a:schemeClr val="accent2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flipV="1">
            <a:off x="7027351" y="3883935"/>
            <a:ext cx="241126" cy="156862"/>
          </a:xfrm>
          <a:prstGeom prst="triangle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flipV="1">
            <a:off x="9367351" y="3883935"/>
            <a:ext cx="241126" cy="156862"/>
          </a:xfrm>
          <a:prstGeom prst="triangle">
            <a:avLst/>
          </a:prstGeom>
          <a:solidFill>
            <a:schemeClr val="accent2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cxnSp>
        <p:nvCxnSpPr>
          <p:cNvPr id="22" name="标题 1"/>
          <p:cNvCxnSpPr/>
          <p:nvPr/>
        </p:nvCxnSpPr>
        <p:spPr>
          <a:xfrm>
            <a:off x="3688080" y="4722808"/>
            <a:ext cx="0" cy="414020"/>
          </a:xfrm>
          <a:prstGeom prst="line">
            <a:avLst/>
          </a:prstGeom>
          <a:noFill/>
          <a:ln w="6350" cap="sq">
            <a:solidFill>
              <a:schemeClr val="tx1">
                <a:lumMod val="50000"/>
                <a:lumOff val="50000"/>
              </a:schemeClr>
            </a:solidFill>
            <a:miter/>
          </a:ln>
        </p:spPr>
      </p:cxnSp>
      <p:cxnSp>
        <p:nvCxnSpPr>
          <p:cNvPr id="23" name="标题 1"/>
          <p:cNvCxnSpPr/>
          <p:nvPr/>
        </p:nvCxnSpPr>
        <p:spPr>
          <a:xfrm>
            <a:off x="6024880" y="4722808"/>
            <a:ext cx="0" cy="414020"/>
          </a:xfrm>
          <a:prstGeom prst="line">
            <a:avLst/>
          </a:prstGeom>
          <a:noFill/>
          <a:ln w="6350" cap="sq">
            <a:solidFill>
              <a:schemeClr val="tx1">
                <a:lumMod val="50000"/>
                <a:lumOff val="50000"/>
              </a:schemeClr>
            </a:solidFill>
            <a:miter/>
          </a:ln>
        </p:spPr>
      </p:cxnSp>
      <p:cxnSp>
        <p:nvCxnSpPr>
          <p:cNvPr id="24" name="标题 1"/>
          <p:cNvCxnSpPr/>
          <p:nvPr/>
        </p:nvCxnSpPr>
        <p:spPr>
          <a:xfrm>
            <a:off x="8361680" y="4722808"/>
            <a:ext cx="0" cy="414020"/>
          </a:xfrm>
          <a:prstGeom prst="line">
            <a:avLst/>
          </a:prstGeom>
          <a:noFill/>
          <a:ln w="6350" cap="sq">
            <a:solidFill>
              <a:schemeClr val="tx1">
                <a:lumMod val="50000"/>
                <a:lumOff val="50000"/>
              </a:schemeClr>
            </a:solidFill>
            <a:miter/>
          </a:ln>
        </p:spPr>
      </p:cxnSp>
      <p:sp>
        <p:nvSpPr>
          <p:cNvPr id="25" name="标题 1"/>
          <p:cNvSpPr txBox="1"/>
          <p:nvPr/>
        </p:nvSpPr>
        <p:spPr>
          <a:xfrm>
            <a:off x="1494609" y="4284980"/>
            <a:ext cx="1947245" cy="4841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营业收入增长率</a:t>
            </a: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467878" y="4798574"/>
            <a:ext cx="1972946" cy="1462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87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营业收入增长率 =（本期营收 - 上期营收）/ 上期营收 ×100%，反映企业营收扩张速度。高增长率通常意味着市场份额提升，企业竞争力增强，如新兴科技企业初期营收增速可达50%以上，表明其在市场中快速成长，业务拓展顺利。</a:t>
            </a: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8481060" y="4272280"/>
            <a:ext cx="1947245" cy="4841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股东权益增长率</a:t>
            </a: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8479729" y="4798574"/>
            <a:ext cx="1972946" cy="1462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9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股东权益增长率体现企业内生性增长能力。较高的股东权益增长率意味着企业通过自身积累实现扩张，财务风险较低，如某稳健型消费企业股东权益增长率保持在15%左右，显示其良好的内部资金积累和再投资能力。</a:t>
            </a: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6132968" y="4272280"/>
            <a:ext cx="1947245" cy="4841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总资产增长率</a:t>
            </a: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6144337" y="4798574"/>
            <a:ext cx="1972946" cy="1462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9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总资产增长率反映企业资产扩张速度，但需警惕盲目扩张。合理的资产增长应与营收、利润增长相匹配，如一家企业总资产增长率达40%，但营收和利润增长率仅10%，可能存在资产配置不合理或过度投资问题。</a:t>
            </a: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3813031" y="4272280"/>
            <a:ext cx="1947245" cy="4841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净利润增长率</a:t>
            </a: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3824400" y="4798574"/>
            <a:ext cx="1972946" cy="1462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87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净利润增长率需扣除非经常性损益，体现企业盈利能力提升。若净利润增长率持续高于营收增长率，说明企业成本控制良好，盈利能力增强，如某制造业企业通过优化生产流程，净利润增长率达30%，远超营收增长率15%，显示其较强的盈利改善能力。</a:t>
            </a: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四大增长极</a:t>
            </a:r>
            <a:endParaRPr kumimoji="1"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35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6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147457" y="4915807"/>
            <a:ext cx="3884386" cy="3884386"/>
          </a:xfrm>
          <a:prstGeom prst="donut">
            <a:avLst>
              <a:gd name="adj" fmla="val 18765"/>
            </a:avLst>
          </a:prstGeom>
          <a:solidFill>
            <a:schemeClr val="accent1">
              <a:lumMod val="20000"/>
              <a:lumOff val="80000"/>
              <a:alpha val="20000"/>
            </a:schemeClr>
          </a:solidFill>
          <a:ln w="12700" cap="sq">
            <a:solidFill>
              <a:schemeClr val="accent1">
                <a:lumMod val="20000"/>
                <a:lumOff val="8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045490" y="2011461"/>
            <a:ext cx="8088320" cy="3206396"/>
          </a:xfrm>
          <a:prstGeom prst="roundRect">
            <a:avLst>
              <a:gd name="adj" fmla="val 5292"/>
            </a:avLst>
          </a:prstGeom>
          <a:gradFill>
            <a:gsLst>
              <a:gs pos="0">
                <a:schemeClr val="bg1"/>
              </a:gs>
              <a:gs pos="95000">
                <a:schemeClr val="accent1">
                  <a:lumMod val="60000"/>
                  <a:lumOff val="40000"/>
                  <a:alpha val="5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045490" y="1338307"/>
            <a:ext cx="8088320" cy="673154"/>
          </a:xfrm>
          <a:prstGeom prst="roundRect">
            <a:avLst>
              <a:gd name="adj" fmla="val 6789"/>
            </a:avLst>
          </a:prstGeom>
          <a:gradFill>
            <a:gsLst>
              <a:gs pos="0">
                <a:schemeClr val="accent1"/>
              </a:gs>
              <a:gs pos="95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587833" y="4761366"/>
            <a:ext cx="1003634" cy="1003634"/>
            <a:chOff x="5587833" y="4761366"/>
            <a:chExt cx="1003634" cy="1003634"/>
          </a:xfrm>
        </p:grpSpPr>
        <p:sp>
          <p:nvSpPr>
            <p:cNvPr id="7" name="标题 1"/>
            <p:cNvSpPr txBox="1"/>
            <p:nvPr/>
          </p:nvSpPr>
          <p:spPr>
            <a:xfrm>
              <a:off x="5587833" y="4761366"/>
              <a:ext cx="1003634" cy="1003634"/>
            </a:xfrm>
            <a:prstGeom prst="ellipse">
              <a:avLst/>
            </a:prstGeom>
            <a:solidFill>
              <a:schemeClr val="bg1"/>
            </a:solidFill>
            <a:ln w="12700" cap="sq">
              <a:noFill/>
              <a:miter/>
            </a:ln>
            <a:effectLst>
              <a:outerShdw blurRad="127000" dist="50800" dir="2700000" algn="tl" rotWithShape="0">
                <a:schemeClr val="accent1">
                  <a:alpha val="20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8" name="标题 1"/>
            <p:cNvSpPr txBox="1"/>
            <p:nvPr/>
          </p:nvSpPr>
          <p:spPr>
            <a:xfrm>
              <a:off x="5833141" y="5006674"/>
              <a:ext cx="513019" cy="513019"/>
            </a:xfrm>
            <a:custGeom>
              <a:avLst/>
              <a:gdLst>
                <a:gd name="connsiteX0" fmla="*/ 438553 w 720000"/>
                <a:gd name="connsiteY0" fmla="*/ 189601 h 720000"/>
                <a:gd name="connsiteX1" fmla="*/ 503636 w 720000"/>
                <a:gd name="connsiteY1" fmla="*/ 216365 h 720000"/>
                <a:gd name="connsiteX2" fmla="*/ 503636 w 720000"/>
                <a:gd name="connsiteY2" fmla="*/ 346445 h 720000"/>
                <a:gd name="connsiteX3" fmla="*/ 362260 w 720000"/>
                <a:gd name="connsiteY3" fmla="*/ 487907 h 720000"/>
                <a:gd name="connsiteX4" fmla="*/ 191861 w 720000"/>
                <a:gd name="connsiteY4" fmla="*/ 528226 h 720000"/>
                <a:gd name="connsiteX5" fmla="*/ 232180 w 720000"/>
                <a:gd name="connsiteY5" fmla="*/ 357827 h 720000"/>
                <a:gd name="connsiteX6" fmla="*/ 373556 w 720000"/>
                <a:gd name="connsiteY6" fmla="*/ 216452 h 720000"/>
                <a:gd name="connsiteX7" fmla="*/ 438553 w 720000"/>
                <a:gd name="connsiteY7" fmla="*/ 189601 h 720000"/>
                <a:gd name="connsiteX8" fmla="*/ 438553 w 720000"/>
                <a:gd name="connsiteY8" fmla="*/ 141636 h 720000"/>
                <a:gd name="connsiteX9" fmla="*/ 339581 w 720000"/>
                <a:gd name="connsiteY9" fmla="*/ 182476 h 720000"/>
                <a:gd name="connsiteX10" fmla="*/ 198205 w 720000"/>
                <a:gd name="connsiteY10" fmla="*/ 323852 h 720000"/>
                <a:gd name="connsiteX11" fmla="*/ 141637 w 720000"/>
                <a:gd name="connsiteY11" fmla="*/ 578364 h 720000"/>
                <a:gd name="connsiteX12" fmla="*/ 396149 w 720000"/>
                <a:gd name="connsiteY12" fmla="*/ 521796 h 720000"/>
                <a:gd name="connsiteX13" fmla="*/ 537524 w 720000"/>
                <a:gd name="connsiteY13" fmla="*/ 380420 h 720000"/>
                <a:gd name="connsiteX14" fmla="*/ 537524 w 720000"/>
                <a:gd name="connsiteY14" fmla="*/ 182476 h 720000"/>
                <a:gd name="connsiteX15" fmla="*/ 438553 w 720000"/>
                <a:gd name="connsiteY15" fmla="*/ 141636 h 720000"/>
                <a:gd name="connsiteX16" fmla="*/ 120000 w 720000"/>
                <a:gd name="connsiteY16" fmla="*/ 0 h 720000"/>
                <a:gd name="connsiteX17" fmla="*/ 600000 w 720000"/>
                <a:gd name="connsiteY17" fmla="*/ 0 h 720000"/>
                <a:gd name="connsiteX18" fmla="*/ 720000 w 720000"/>
                <a:gd name="connsiteY18" fmla="*/ 120000 h 720000"/>
                <a:gd name="connsiteX19" fmla="*/ 720000 w 720000"/>
                <a:gd name="connsiteY19" fmla="*/ 600000 h 720000"/>
                <a:gd name="connsiteX20" fmla="*/ 600000 w 720000"/>
                <a:gd name="connsiteY20" fmla="*/ 720000 h 720000"/>
                <a:gd name="connsiteX21" fmla="*/ 120000 w 720000"/>
                <a:gd name="connsiteY21" fmla="*/ 720000 h 720000"/>
                <a:gd name="connsiteX22" fmla="*/ 0 w 720000"/>
                <a:gd name="connsiteY22" fmla="*/ 600000 h 720000"/>
                <a:gd name="connsiteX23" fmla="*/ 0 w 720000"/>
                <a:gd name="connsiteY23" fmla="*/ 120000 h 720000"/>
                <a:gd name="connsiteX24" fmla="*/ 120000 w 720000"/>
                <a:gd name="connsiteY24" fmla="*/ 0 h 720000"/>
              </a:gdLst>
              <a:ahLst/>
              <a:cxnLst/>
              <a:rect l="l" t="t" r="r" b="b"/>
              <a:pathLst>
                <a:path w="720000" h="720000">
                  <a:moveTo>
                    <a:pt x="438553" y="189601"/>
                  </a:moveTo>
                  <a:cubicBezTo>
                    <a:pt x="463230" y="189601"/>
                    <a:pt x="486344" y="199073"/>
                    <a:pt x="503636" y="216365"/>
                  </a:cubicBezTo>
                  <a:cubicBezTo>
                    <a:pt x="539523" y="252252"/>
                    <a:pt x="539523" y="310557"/>
                    <a:pt x="503636" y="346445"/>
                  </a:cubicBezTo>
                  <a:lnTo>
                    <a:pt x="362260" y="487907"/>
                  </a:lnTo>
                  <a:cubicBezTo>
                    <a:pt x="342622" y="507545"/>
                    <a:pt x="266503" y="522665"/>
                    <a:pt x="191861" y="528226"/>
                  </a:cubicBezTo>
                  <a:cubicBezTo>
                    <a:pt x="197336" y="453584"/>
                    <a:pt x="212456" y="377465"/>
                    <a:pt x="232180" y="357827"/>
                  </a:cubicBezTo>
                  <a:lnTo>
                    <a:pt x="373556" y="216452"/>
                  </a:lnTo>
                  <a:cubicBezTo>
                    <a:pt x="390761" y="199073"/>
                    <a:pt x="413875" y="189601"/>
                    <a:pt x="438553" y="189601"/>
                  </a:cubicBezTo>
                  <a:close/>
                  <a:moveTo>
                    <a:pt x="438553" y="141636"/>
                  </a:moveTo>
                  <a:cubicBezTo>
                    <a:pt x="402666" y="141636"/>
                    <a:pt x="366778" y="155278"/>
                    <a:pt x="339581" y="182476"/>
                  </a:cubicBezTo>
                  <a:lnTo>
                    <a:pt x="198205" y="323852"/>
                  </a:lnTo>
                  <a:cubicBezTo>
                    <a:pt x="143723" y="378335"/>
                    <a:pt x="141637" y="578364"/>
                    <a:pt x="141637" y="578364"/>
                  </a:cubicBezTo>
                  <a:cubicBezTo>
                    <a:pt x="141637" y="578364"/>
                    <a:pt x="341753" y="576278"/>
                    <a:pt x="396149" y="521796"/>
                  </a:cubicBezTo>
                  <a:lnTo>
                    <a:pt x="537524" y="380420"/>
                  </a:lnTo>
                  <a:cubicBezTo>
                    <a:pt x="592007" y="325938"/>
                    <a:pt x="592007" y="236872"/>
                    <a:pt x="537524" y="182476"/>
                  </a:cubicBezTo>
                  <a:cubicBezTo>
                    <a:pt x="510327" y="155191"/>
                    <a:pt x="474440" y="141636"/>
                    <a:pt x="438553" y="141636"/>
                  </a:cubicBezTo>
                  <a:close/>
                  <a:moveTo>
                    <a:pt x="120000" y="0"/>
                  </a:moveTo>
                  <a:lnTo>
                    <a:pt x="600000" y="0"/>
                  </a:lnTo>
                  <a:cubicBezTo>
                    <a:pt x="666040" y="0"/>
                    <a:pt x="720000" y="54048"/>
                    <a:pt x="720000" y="120000"/>
                  </a:cubicBezTo>
                  <a:lnTo>
                    <a:pt x="720000" y="600000"/>
                  </a:lnTo>
                  <a:cubicBezTo>
                    <a:pt x="720000" y="666039"/>
                    <a:pt x="666040" y="720000"/>
                    <a:pt x="600000" y="720000"/>
                  </a:cubicBezTo>
                  <a:lnTo>
                    <a:pt x="120000" y="720000"/>
                  </a:lnTo>
                  <a:cubicBezTo>
                    <a:pt x="53961" y="720000"/>
                    <a:pt x="0" y="666039"/>
                    <a:pt x="0" y="600000"/>
                  </a:cubicBezTo>
                  <a:lnTo>
                    <a:pt x="0" y="120000"/>
                  </a:lnTo>
                  <a:cubicBezTo>
                    <a:pt x="0" y="53961"/>
                    <a:pt x="53961" y="0"/>
                    <a:pt x="120000" y="0"/>
                  </a:cubicBezTo>
                  <a:close/>
                </a:path>
              </a:pathLst>
            </a:custGeom>
            <a:solidFill>
              <a:schemeClr val="accent1"/>
            </a:solidFill>
            <a:ln w="1860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00000"/>
                </a:lnSpc>
              </a:pPr>
              <a:endParaRPr kumimoji="1" lang="zh-CN" altLang="en-US"/>
            </a:p>
          </p:txBody>
        </p:sp>
      </p:grpSp>
      <p:sp>
        <p:nvSpPr>
          <p:cNvPr id="9" name="标题 1"/>
          <p:cNvSpPr txBox="1"/>
          <p:nvPr/>
        </p:nvSpPr>
        <p:spPr>
          <a:xfrm>
            <a:off x="2371477" y="2256770"/>
            <a:ext cx="7436346" cy="22779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可持续增长率 = ROE × (1 - 股利支付率)，衡量企业在不依赖外部融资情况下的最大增长速度。该指标综合考虑了企业的盈利能力、资产周转效率和财务杠杆，如某企业ROE为18%，股利支付率30%，其可持续增长率约为12.6%，表明其在现有财务结构下有较强的增长潜力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403713" y="1338307"/>
            <a:ext cx="7384573" cy="6731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可持续增长率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1036591" y="1839433"/>
            <a:ext cx="2775938" cy="2775938"/>
          </a:xfrm>
          <a:prstGeom prst="donut">
            <a:avLst>
              <a:gd name="adj" fmla="val 18765"/>
            </a:avLst>
          </a:prstGeom>
          <a:solidFill>
            <a:schemeClr val="accent1">
              <a:lumMod val="20000"/>
              <a:lumOff val="80000"/>
              <a:alpha val="20000"/>
            </a:schemeClr>
          </a:solidFill>
          <a:ln w="12700" cap="sq">
            <a:solidFill>
              <a:schemeClr val="accent1">
                <a:lumMod val="20000"/>
                <a:lumOff val="8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衍生指标</a:t>
            </a:r>
            <a:endParaRPr kumimoji="1"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4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alphaModFix amt="100000"/>
          </a:blip>
          <a:srcRect t="4617" r="255" b="14685"/>
          <a:stretch>
            <a:fillRect/>
          </a:stretch>
        </p:blipFill>
        <p:spPr>
          <a:xfrm>
            <a:off x="7041770" y="786306"/>
            <a:ext cx="5152571" cy="5534308"/>
          </a:xfrm>
          <a:custGeom>
            <a:avLst/>
            <a:gdLst>
              <a:gd name="connsiteX0" fmla="*/ 2033308 w 5152571"/>
              <a:gd name="connsiteY0" fmla="*/ 0 h 5534308"/>
              <a:gd name="connsiteX1" fmla="*/ 5152571 w 5152571"/>
              <a:gd name="connsiteY1" fmla="*/ 0 h 5534308"/>
              <a:gd name="connsiteX2" fmla="*/ 5152571 w 5152571"/>
              <a:gd name="connsiteY2" fmla="*/ 3306723 h 5534308"/>
              <a:gd name="connsiteX3" fmla="*/ 5152571 w 5152571"/>
              <a:gd name="connsiteY3" fmla="*/ 3500999 h 5534308"/>
              <a:gd name="connsiteX4" fmla="*/ 5152571 w 5152571"/>
              <a:gd name="connsiteY4" fmla="*/ 5534308 h 5534308"/>
              <a:gd name="connsiteX5" fmla="*/ 1422400 w 5152571"/>
              <a:gd name="connsiteY5" fmla="*/ 5534308 h 5534308"/>
              <a:gd name="connsiteX6" fmla="*/ 1422400 w 5152571"/>
              <a:gd name="connsiteY6" fmla="*/ 5534307 h 5534308"/>
              <a:gd name="connsiteX7" fmla="*/ 0 w 5152571"/>
              <a:gd name="connsiteY7" fmla="*/ 5534307 h 5534308"/>
              <a:gd name="connsiteX8" fmla="*/ 0 w 5152571"/>
              <a:gd name="connsiteY8" fmla="*/ 2033308 h 5534308"/>
              <a:gd name="connsiteX9" fmla="*/ 2033308 w 5152571"/>
              <a:gd name="connsiteY9" fmla="*/ 0 h 5534308"/>
            </a:gdLst>
            <a:ahLst/>
            <a:cxnLst/>
            <a:rect l="l" t="t" r="r" b="b"/>
            <a:pathLst>
              <a:path w="5152571" h="5534308">
                <a:moveTo>
                  <a:pt x="2033308" y="0"/>
                </a:moveTo>
                <a:lnTo>
                  <a:pt x="5152571" y="0"/>
                </a:lnTo>
                <a:lnTo>
                  <a:pt x="5152571" y="3306723"/>
                </a:lnTo>
                <a:lnTo>
                  <a:pt x="5152571" y="3500999"/>
                </a:lnTo>
                <a:lnTo>
                  <a:pt x="5152571" y="5534308"/>
                </a:lnTo>
                <a:lnTo>
                  <a:pt x="1422400" y="5534308"/>
                </a:lnTo>
                <a:lnTo>
                  <a:pt x="1422400" y="5534307"/>
                </a:lnTo>
                <a:lnTo>
                  <a:pt x="0" y="5534307"/>
                </a:lnTo>
                <a:lnTo>
                  <a:pt x="0" y="2033308"/>
                </a:lnTo>
                <a:cubicBezTo>
                  <a:pt x="0" y="910343"/>
                  <a:pt x="910343" y="0"/>
                  <a:pt x="203330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75813 h 6858000"/>
              <a:gd name="connsiteX3" fmla="*/ 9093193 w 12192000"/>
              <a:gd name="connsiteY3" fmla="*/ 775813 h 6858000"/>
              <a:gd name="connsiteX4" fmla="*/ 7039430 w 12192000"/>
              <a:gd name="connsiteY4" fmla="*/ 2829576 h 6858000"/>
              <a:gd name="connsiteX5" fmla="*/ 7039430 w 12192000"/>
              <a:gd name="connsiteY5" fmla="*/ 3933371 h 6858000"/>
              <a:gd name="connsiteX6" fmla="*/ 7027256 w 12192000"/>
              <a:gd name="connsiteY6" fmla="*/ 3933371 h 6858000"/>
              <a:gd name="connsiteX7" fmla="*/ 7027256 w 12192000"/>
              <a:gd name="connsiteY7" fmla="*/ 6320614 h 6858000"/>
              <a:gd name="connsiteX8" fmla="*/ 12192000 w 12192000"/>
              <a:gd name="connsiteY8" fmla="*/ 6320614 h 6858000"/>
              <a:gd name="connsiteX9" fmla="*/ 12192000 w 12192000"/>
              <a:gd name="connsiteY9" fmla="*/ 6858000 h 6858000"/>
              <a:gd name="connsiteX10" fmla="*/ 0 w 12192000"/>
              <a:gd name="connsiteY10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75813"/>
                </a:lnTo>
                <a:lnTo>
                  <a:pt x="9093193" y="775813"/>
                </a:lnTo>
                <a:cubicBezTo>
                  <a:pt x="7958931" y="775813"/>
                  <a:pt x="7039430" y="1695314"/>
                  <a:pt x="7039430" y="2829576"/>
                </a:cubicBezTo>
                <a:lnTo>
                  <a:pt x="7039430" y="3933371"/>
                </a:lnTo>
                <a:lnTo>
                  <a:pt x="7027256" y="3933371"/>
                </a:lnTo>
                <a:lnTo>
                  <a:pt x="7027256" y="6320614"/>
                </a:lnTo>
                <a:lnTo>
                  <a:pt x="12192000" y="6320614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  <a:effectLst>
            <a:outerShdw blurRad="139700" dist="101600" dir="2700000" algn="tl" rotWithShape="0">
              <a:schemeClr val="accent1">
                <a:lumMod val="50000"/>
                <a:alpha val="62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351326" y="2139706"/>
            <a:ext cx="1163775" cy="1213093"/>
          </a:xfrm>
          <a:prstGeom prst="round2DiagRect">
            <a:avLst>
              <a:gd name="adj1" fmla="val 36561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3755" y="2132676"/>
            <a:ext cx="3352065" cy="14465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r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PART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391650" y="358314"/>
            <a:ext cx="855964" cy="855985"/>
          </a:xfrm>
          <a:prstGeom prst="round2DiagRect">
            <a:avLst>
              <a:gd name="adj1" fmla="val 43917"/>
              <a:gd name="adj2" fmla="val 0"/>
            </a:avLst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V="1">
            <a:off x="-2341" y="-5273"/>
            <a:ext cx="4600122" cy="1200521"/>
          </a:xfrm>
          <a:custGeom>
            <a:avLst/>
            <a:gdLst>
              <a:gd name="connsiteX0" fmla="*/ 0 w 4600122"/>
              <a:gd name="connsiteY0" fmla="*/ 1200521 h 1200521"/>
              <a:gd name="connsiteX1" fmla="*/ 4600122 w 4600122"/>
              <a:gd name="connsiteY1" fmla="*/ 1200521 h 1200521"/>
              <a:gd name="connsiteX2" fmla="*/ 4600122 w 4600122"/>
              <a:gd name="connsiteY2" fmla="*/ 1065295 h 1200521"/>
              <a:gd name="connsiteX3" fmla="*/ 3610964 w 4600122"/>
              <a:gd name="connsiteY3" fmla="*/ 0 h 1200521"/>
              <a:gd name="connsiteX4" fmla="*/ 0 w 4600122"/>
              <a:gd name="connsiteY4" fmla="*/ 0 h 1200521"/>
            </a:gdLst>
            <a:ahLst/>
            <a:cxnLst/>
            <a:rect l="l" t="t" r="r" b="b"/>
            <a:pathLst>
              <a:path w="4600122" h="1200521">
                <a:moveTo>
                  <a:pt x="0" y="1200521"/>
                </a:moveTo>
                <a:lnTo>
                  <a:pt x="4600122" y="1200521"/>
                </a:lnTo>
                <a:lnTo>
                  <a:pt x="4600122" y="1065295"/>
                </a:lnTo>
                <a:cubicBezTo>
                  <a:pt x="4600122" y="476949"/>
                  <a:pt x="4157261" y="0"/>
                  <a:pt x="3610964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3267" y="5455200"/>
            <a:ext cx="5346819" cy="20006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70000">
                <a:schemeClr val="accent1"/>
              </a:gs>
            </a:gsLst>
            <a:lin ang="10800000" scaled="0"/>
          </a:gradFill>
          <a:ln cap="sq"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93955" y="3398780"/>
            <a:ext cx="5752746" cy="19331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二、收入增长质量诊断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874251" y="5464629"/>
            <a:ext cx="2625272" cy="855985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>
                  <a:alpha val="54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81326" y="2374482"/>
            <a:ext cx="735126" cy="697785"/>
          </a:xfrm>
          <a:custGeom>
            <a:avLst/>
            <a:gdLst>
              <a:gd name="connsiteX0" fmla="*/ 31770 w 794163"/>
              <a:gd name="connsiteY0" fmla="*/ 656460 h 720001"/>
              <a:gd name="connsiteX1" fmla="*/ 762297 w 794163"/>
              <a:gd name="connsiteY1" fmla="*/ 656460 h 720001"/>
              <a:gd name="connsiteX2" fmla="*/ 794163 w 794163"/>
              <a:gd name="connsiteY2" fmla="*/ 688230 h 720001"/>
              <a:gd name="connsiteX3" fmla="*/ 762392 w 794163"/>
              <a:gd name="connsiteY3" fmla="*/ 720001 h 720001"/>
              <a:gd name="connsiteX4" fmla="*/ 31770 w 794163"/>
              <a:gd name="connsiteY4" fmla="*/ 720001 h 720001"/>
              <a:gd name="connsiteX5" fmla="*/ 0 w 794163"/>
              <a:gd name="connsiteY5" fmla="*/ 688230 h 720001"/>
              <a:gd name="connsiteX6" fmla="*/ 31770 w 794163"/>
              <a:gd name="connsiteY6" fmla="*/ 656460 h 720001"/>
              <a:gd name="connsiteX7" fmla="*/ 613493 w 794163"/>
              <a:gd name="connsiteY7" fmla="*/ 317608 h 720001"/>
              <a:gd name="connsiteX8" fmla="*/ 710048 w 794163"/>
              <a:gd name="connsiteY8" fmla="*/ 317608 h 720001"/>
              <a:gd name="connsiteX9" fmla="*/ 767655 w 794163"/>
              <a:gd name="connsiteY9" fmla="*/ 375216 h 720001"/>
              <a:gd name="connsiteX10" fmla="*/ 767655 w 794163"/>
              <a:gd name="connsiteY10" fmla="*/ 524689 h 720001"/>
              <a:gd name="connsiteX11" fmla="*/ 710048 w 794163"/>
              <a:gd name="connsiteY11" fmla="*/ 582297 h 720001"/>
              <a:gd name="connsiteX12" fmla="*/ 613493 w 794163"/>
              <a:gd name="connsiteY12" fmla="*/ 582297 h 720001"/>
              <a:gd name="connsiteX13" fmla="*/ 555885 w 794163"/>
              <a:gd name="connsiteY13" fmla="*/ 524689 h 720001"/>
              <a:gd name="connsiteX14" fmla="*/ 555885 w 794163"/>
              <a:gd name="connsiteY14" fmla="*/ 375216 h 720001"/>
              <a:gd name="connsiteX15" fmla="*/ 613493 w 794163"/>
              <a:gd name="connsiteY15" fmla="*/ 317608 h 720001"/>
              <a:gd name="connsiteX16" fmla="*/ 84019 w 794163"/>
              <a:gd name="connsiteY16" fmla="*/ 211770 h 720001"/>
              <a:gd name="connsiteX17" fmla="*/ 180574 w 794163"/>
              <a:gd name="connsiteY17" fmla="*/ 211770 h 720001"/>
              <a:gd name="connsiteX18" fmla="*/ 238182 w 794163"/>
              <a:gd name="connsiteY18" fmla="*/ 269282 h 720001"/>
              <a:gd name="connsiteX19" fmla="*/ 238182 w 794163"/>
              <a:gd name="connsiteY19" fmla="*/ 524785 h 720001"/>
              <a:gd name="connsiteX20" fmla="*/ 180574 w 794163"/>
              <a:gd name="connsiteY20" fmla="*/ 582393 h 720001"/>
              <a:gd name="connsiteX21" fmla="*/ 84019 w 794163"/>
              <a:gd name="connsiteY21" fmla="*/ 582393 h 720001"/>
              <a:gd name="connsiteX22" fmla="*/ 26411 w 794163"/>
              <a:gd name="connsiteY22" fmla="*/ 524785 h 720001"/>
              <a:gd name="connsiteX23" fmla="*/ 26411 w 794163"/>
              <a:gd name="connsiteY23" fmla="*/ 269378 h 720001"/>
              <a:gd name="connsiteX24" fmla="*/ 84019 w 794163"/>
              <a:gd name="connsiteY24" fmla="*/ 211770 h 720001"/>
              <a:gd name="connsiteX25" fmla="*/ 348708 w 794163"/>
              <a:gd name="connsiteY25" fmla="*/ 0 h 720001"/>
              <a:gd name="connsiteX26" fmla="*/ 445359 w 794163"/>
              <a:gd name="connsiteY26" fmla="*/ 0 h 720001"/>
              <a:gd name="connsiteX27" fmla="*/ 502871 w 794163"/>
              <a:gd name="connsiteY27" fmla="*/ 57607 h 720001"/>
              <a:gd name="connsiteX28" fmla="*/ 502871 w 794163"/>
              <a:gd name="connsiteY28" fmla="*/ 524785 h 720001"/>
              <a:gd name="connsiteX29" fmla="*/ 445263 w 794163"/>
              <a:gd name="connsiteY29" fmla="*/ 582393 h 720001"/>
              <a:gd name="connsiteX30" fmla="*/ 348708 w 794163"/>
              <a:gd name="connsiteY30" fmla="*/ 582393 h 720001"/>
              <a:gd name="connsiteX31" fmla="*/ 291100 w 794163"/>
              <a:gd name="connsiteY31" fmla="*/ 524785 h 720001"/>
              <a:gd name="connsiteX32" fmla="*/ 291100 w 794163"/>
              <a:gd name="connsiteY32" fmla="*/ 57607 h 720001"/>
              <a:gd name="connsiteX33" fmla="*/ 348708 w 794163"/>
              <a:gd name="connsiteY33" fmla="*/ 0 h 720001"/>
            </a:gdLst>
            <a:ahLst/>
            <a:cxnLst/>
            <a:rect l="l" t="t" r="r" b="b"/>
            <a:pathLst>
              <a:path w="794163" h="720001">
                <a:moveTo>
                  <a:pt x="31770" y="656460"/>
                </a:moveTo>
                <a:lnTo>
                  <a:pt x="762297" y="656460"/>
                </a:lnTo>
                <a:cubicBezTo>
                  <a:pt x="779904" y="656460"/>
                  <a:pt x="794067" y="670622"/>
                  <a:pt x="794163" y="688230"/>
                </a:cubicBezTo>
                <a:cubicBezTo>
                  <a:pt x="794163" y="705742"/>
                  <a:pt x="779904" y="720001"/>
                  <a:pt x="762392" y="720001"/>
                </a:cubicBezTo>
                <a:lnTo>
                  <a:pt x="31770" y="720001"/>
                </a:lnTo>
                <a:cubicBezTo>
                  <a:pt x="14258" y="720001"/>
                  <a:pt x="0" y="705742"/>
                  <a:pt x="0" y="688230"/>
                </a:cubicBezTo>
                <a:cubicBezTo>
                  <a:pt x="0" y="670718"/>
                  <a:pt x="14258" y="656460"/>
                  <a:pt x="31770" y="656460"/>
                </a:cubicBezTo>
                <a:close/>
                <a:moveTo>
                  <a:pt x="613493" y="317608"/>
                </a:moveTo>
                <a:lnTo>
                  <a:pt x="710048" y="317608"/>
                </a:lnTo>
                <a:cubicBezTo>
                  <a:pt x="741818" y="317608"/>
                  <a:pt x="767655" y="343445"/>
                  <a:pt x="767655" y="375216"/>
                </a:cubicBezTo>
                <a:lnTo>
                  <a:pt x="767655" y="524689"/>
                </a:lnTo>
                <a:cubicBezTo>
                  <a:pt x="767655" y="556364"/>
                  <a:pt x="741723" y="582297"/>
                  <a:pt x="710048" y="582297"/>
                </a:cubicBezTo>
                <a:lnTo>
                  <a:pt x="613493" y="582297"/>
                </a:lnTo>
                <a:cubicBezTo>
                  <a:pt x="581818" y="582297"/>
                  <a:pt x="555885" y="556364"/>
                  <a:pt x="555885" y="524689"/>
                </a:cubicBezTo>
                <a:lnTo>
                  <a:pt x="555885" y="375216"/>
                </a:lnTo>
                <a:cubicBezTo>
                  <a:pt x="555885" y="343349"/>
                  <a:pt x="581722" y="317608"/>
                  <a:pt x="613493" y="317608"/>
                </a:cubicBezTo>
                <a:close/>
                <a:moveTo>
                  <a:pt x="84019" y="211770"/>
                </a:moveTo>
                <a:lnTo>
                  <a:pt x="180574" y="211770"/>
                </a:lnTo>
                <a:cubicBezTo>
                  <a:pt x="212440" y="211770"/>
                  <a:pt x="238182" y="237512"/>
                  <a:pt x="238182" y="269282"/>
                </a:cubicBezTo>
                <a:lnTo>
                  <a:pt x="238182" y="524785"/>
                </a:lnTo>
                <a:cubicBezTo>
                  <a:pt x="238182" y="556460"/>
                  <a:pt x="212248" y="582393"/>
                  <a:pt x="180574" y="582393"/>
                </a:cubicBezTo>
                <a:lnTo>
                  <a:pt x="84019" y="582393"/>
                </a:lnTo>
                <a:cubicBezTo>
                  <a:pt x="52344" y="582393"/>
                  <a:pt x="26411" y="556460"/>
                  <a:pt x="26411" y="524785"/>
                </a:cubicBezTo>
                <a:lnTo>
                  <a:pt x="26411" y="269378"/>
                </a:lnTo>
                <a:cubicBezTo>
                  <a:pt x="26411" y="237512"/>
                  <a:pt x="52248" y="211770"/>
                  <a:pt x="84019" y="211770"/>
                </a:cubicBezTo>
                <a:close/>
                <a:moveTo>
                  <a:pt x="348708" y="0"/>
                </a:moveTo>
                <a:lnTo>
                  <a:pt x="445359" y="0"/>
                </a:lnTo>
                <a:cubicBezTo>
                  <a:pt x="477129" y="0"/>
                  <a:pt x="502871" y="25741"/>
                  <a:pt x="502871" y="57607"/>
                </a:cubicBezTo>
                <a:lnTo>
                  <a:pt x="502871" y="524785"/>
                </a:lnTo>
                <a:cubicBezTo>
                  <a:pt x="502871" y="556460"/>
                  <a:pt x="476937" y="582393"/>
                  <a:pt x="445263" y="582393"/>
                </a:cubicBezTo>
                <a:lnTo>
                  <a:pt x="348708" y="582393"/>
                </a:lnTo>
                <a:cubicBezTo>
                  <a:pt x="317033" y="582393"/>
                  <a:pt x="291100" y="556460"/>
                  <a:pt x="291100" y="524785"/>
                </a:cubicBezTo>
                <a:lnTo>
                  <a:pt x="291100" y="57607"/>
                </a:lnTo>
                <a:cubicBezTo>
                  <a:pt x="291100" y="25741"/>
                  <a:pt x="316937" y="0"/>
                  <a:pt x="34870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034081" y="627875"/>
            <a:ext cx="1951763" cy="29578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8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02</a:t>
            </a: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15072" y="1386959"/>
            <a:ext cx="4563362" cy="4617602"/>
          </a:xfrm>
          <a:prstGeom prst="roundRect">
            <a:avLst>
              <a:gd name="adj" fmla="val 2679"/>
            </a:avLst>
          </a:prstGeom>
          <a:solidFill>
            <a:schemeClr val="bg1"/>
          </a:solidFill>
          <a:ln w="12700" cap="sq"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1300">
                  <a:schemeClr val="bg1"/>
                </a:gs>
                <a:gs pos="65719">
                  <a:schemeClr val="bg1"/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miter/>
          </a:ln>
          <a:effectLst>
            <a:outerShdw blurRad="419100" dist="38100" dir="2700000" algn="tl" rotWithShape="0">
              <a:schemeClr val="accent1">
                <a:lumMod val="75000"/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462290" y="1355891"/>
            <a:ext cx="4064944" cy="25545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3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1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462290" y="3850738"/>
            <a:ext cx="4068925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营收增长与市场份额提升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198109" y="4251450"/>
            <a:ext cx="597287" cy="45719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462290" y="4420882"/>
            <a:ext cx="4068925" cy="14541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营收增长伴随市场份额提升是健康增长的重要标志。如宁德时代动力电池市占率从30%提升至40%，同期营收大幅增长，表明其在行业中的竞争力不断增强，增长具有可持续性。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406696" y="1392735"/>
            <a:ext cx="4563362" cy="4617602"/>
          </a:xfrm>
          <a:prstGeom prst="roundRect">
            <a:avLst>
              <a:gd name="adj" fmla="val 2679"/>
            </a:avLst>
          </a:prstGeom>
          <a:solidFill>
            <a:schemeClr val="bg1"/>
          </a:solidFill>
          <a:ln w="12700" cap="sq"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41300">
                  <a:schemeClr val="bg1"/>
                </a:gs>
                <a:gs pos="65719">
                  <a:schemeClr val="bg1"/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2700000" scaled="0"/>
            </a:gradFill>
            <a:miter/>
          </a:ln>
          <a:effectLst>
            <a:outerShdw blurRad="419100" dist="38100" dir="2700000" algn="tl" rotWithShape="0">
              <a:schemeClr val="accent1">
                <a:lumMod val="75000"/>
                <a:alpha val="24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664767" y="1361667"/>
            <a:ext cx="4058072" cy="25545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38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rPr>
              <a:t>2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53914" y="3856514"/>
            <a:ext cx="4068925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应收账款增速与营收增速匹配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389733" y="4257226"/>
            <a:ext cx="597287" cy="45719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53914" y="4426658"/>
            <a:ext cx="4068925" cy="14541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应收账款增速 ≤ 营收增速，排除虚增收入风险。若应收账款增速远超营收增速，可能意味着企业为了增加营收而放宽信用政策，存在回款风险，如某企业营收增长20%，但应收账款增长50%，需警惕其收入质量。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健康增长特征</a:t>
            </a:r>
            <a:endParaRPr kumimoji="1"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5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6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09531" y="1541720"/>
            <a:ext cx="5104471" cy="4093535"/>
          </a:xfrm>
          <a:prstGeom prst="roundRect">
            <a:avLst>
              <a:gd name="adj" fmla="val 6756"/>
            </a:avLst>
          </a:prstGeom>
          <a:solidFill>
            <a:srgbClr val="FFFFFF">
              <a:alpha val="90000"/>
            </a:srgbClr>
          </a:solidFill>
          <a:ln w="6350" cap="sq">
            <a:noFill/>
            <a:miter/>
          </a:ln>
          <a:effectLst>
            <a:outerShdw blurRad="254000" dist="38100" dir="2160000" algn="tl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2540209" y="259941"/>
            <a:ext cx="854467" cy="43158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160827" y="2140306"/>
            <a:ext cx="3761535" cy="555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营收增长与客户集中度骤升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160827" y="2977453"/>
            <a:ext cx="4315826" cy="223390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营收增长但客户集中度骤升，如暴风影音过度依赖少数大客户，一旦大客户流失，企业营收将大幅下滑，存在较大经营风险，这种增长模式不可持续。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H="1">
            <a:off x="4488296" y="1918426"/>
            <a:ext cx="988356" cy="988355"/>
          </a:xfrm>
          <a:prstGeom prst="donut">
            <a:avLst>
              <a:gd name="adj" fmla="val 18318"/>
            </a:avLst>
          </a:prstGeom>
          <a:gradFill>
            <a:gsLst>
              <a:gs pos="9000">
                <a:schemeClr val="accent1">
                  <a:alpha val="0"/>
                </a:schemeClr>
              </a:gs>
              <a:gs pos="100000">
                <a:schemeClr val="accent1">
                  <a:alpha val="22000"/>
                </a:schemeClr>
              </a:gs>
            </a:gsLst>
            <a:lin ang="108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265301" y="1541720"/>
            <a:ext cx="5104471" cy="4093535"/>
          </a:xfrm>
          <a:prstGeom prst="roundRect">
            <a:avLst>
              <a:gd name="adj" fmla="val 6756"/>
            </a:avLst>
          </a:prstGeom>
          <a:solidFill>
            <a:srgbClr val="FFFFFF">
              <a:alpha val="90000"/>
            </a:srgbClr>
          </a:solidFill>
          <a:ln w="6350" cap="sq">
            <a:noFill/>
            <a:miter/>
          </a:ln>
          <a:effectLst>
            <a:outerShdw blurRad="254000" dist="38100" dir="2160000" algn="tl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5400000">
            <a:off x="7995979" y="259941"/>
            <a:ext cx="854468" cy="43158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16597" y="2140306"/>
            <a:ext cx="3761535" cy="555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海外收入与海关数据不匹配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616597" y="2977453"/>
            <a:ext cx="4315826" cy="223390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海外收入激增但海关数据不匹配，可能是企业财务造假的迹象。如瑞幸咖啡曾被质疑海外收入造假，海关数据与企业披露数据差异较大，严重影响企业信誉和投资者信心。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H="1">
            <a:off x="9944066" y="1918426"/>
            <a:ext cx="988356" cy="988355"/>
          </a:xfrm>
          <a:prstGeom prst="donut">
            <a:avLst>
              <a:gd name="adj" fmla="val 18318"/>
            </a:avLst>
          </a:prstGeom>
          <a:gradFill>
            <a:gsLst>
              <a:gs pos="9000">
                <a:schemeClr val="accent1">
                  <a:alpha val="0"/>
                </a:schemeClr>
              </a:gs>
              <a:gs pos="100000">
                <a:schemeClr val="accent1">
                  <a:alpha val="22000"/>
                </a:schemeClr>
              </a:gs>
            </a:gsLst>
            <a:lin ang="108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异常信号</a:t>
            </a:r>
            <a:endParaRPr kumimoji="1"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5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6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35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6749" y="2051051"/>
            <a:ext cx="10858499" cy="3829050"/>
          </a:xfrm>
          <a:prstGeom prst="roundRect">
            <a:avLst>
              <a:gd name="adj" fmla="val 3845"/>
            </a:avLst>
          </a:prstGeom>
          <a:gradFill>
            <a:gsLst>
              <a:gs pos="29000">
                <a:schemeClr val="bg1"/>
              </a:gs>
              <a:gs pos="100000">
                <a:schemeClr val="accent1">
                  <a:lumMod val="40000"/>
                  <a:lumOff val="60000"/>
                  <a:alpha val="40000"/>
                </a:schemeClr>
              </a:gs>
            </a:gsLst>
            <a:lin ang="5400000" scaled="0"/>
          </a:gradFill>
          <a:ln w="12700" cap="sq">
            <a:noFill/>
            <a:miter/>
          </a:ln>
          <a:effectLst>
            <a:outerShdw blurRad="190500" algn="ctr" rotWithShape="0">
              <a:schemeClr val="accent1"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657351" y="2994025"/>
            <a:ext cx="9172574" cy="226136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 charset="-122"/>
                <a:ea typeface="Source Han Sans" panose="020B0500000000000000" charset="-122"/>
                <a:cs typeface="Source Han Sans" panose="020B0500000000000000" charset="-122"/>
              </a:rPr>
              <a:t>时段法/时点法确认对增长率可比性产生干扰。不同确认方法会导致收入确认时点和金额差异，影响增长率的计算和比较，企业需根据自身业务特点和会计准则要求，合理选择收入确认方法，确保数据可比性。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657351" y="2640498"/>
            <a:ext cx="9172574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C55A11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时段法与时点法确认干扰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043195" y="5327386"/>
            <a:ext cx="9468000" cy="36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43195" y="2712358"/>
            <a:ext cx="537956" cy="537956"/>
          </a:xfrm>
          <a:prstGeom prst="flowChartConnector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0"/>
          </a:gradFill>
          <a:ln w="34925" cap="sq">
            <a:solidFill>
              <a:schemeClr val="bg1"/>
            </a:solidFill>
            <a:miter/>
          </a:ln>
          <a:effectLst>
            <a:outerShdw blurRad="63500" sx="102000" sy="102000" algn="ctr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162242" y="2842639"/>
            <a:ext cx="299863" cy="277395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87215" y="385281"/>
            <a:ext cx="10671175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 charset="-122"/>
                <a:ea typeface="Source Han Sans CN Bold" panose="020B0800000000000000" charset="-122"/>
                <a:cs typeface="Source Han Sans CN Bold" panose="020B0800000000000000" charset="-122"/>
              </a:rPr>
              <a:t>新收入准则影响</a:t>
            </a:r>
            <a:endParaRPr kumimoji="1"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68161" y="408767"/>
            <a:ext cx="489178" cy="391711"/>
            <a:chOff x="168161" y="408767"/>
            <a:chExt cx="489178" cy="391711"/>
          </a:xfrm>
        </p:grpSpPr>
        <p:sp>
          <p:nvSpPr>
            <p:cNvPr id="11" name="标题 1"/>
            <p:cNvSpPr txBox="1"/>
            <p:nvPr/>
          </p:nvSpPr>
          <p:spPr>
            <a:xfrm>
              <a:off x="288094" y="474980"/>
              <a:ext cx="252636" cy="252636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 rot="2029649">
              <a:off x="165100" y="534815"/>
              <a:ext cx="495300" cy="139615"/>
            </a:xfrm>
            <a:prstGeom prst="ellipse">
              <a:avLst/>
            </a:prstGeom>
            <a:noFill/>
            <a:ln w="12700" cap="sq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55A11"/>
      </a:accent1>
      <a:accent2>
        <a:srgbClr val="833C0B"/>
      </a:accent2>
      <a:accent3>
        <a:srgbClr val="C55A11"/>
      </a:accent3>
      <a:accent4>
        <a:srgbClr val="833C0B"/>
      </a:accent4>
      <a:accent5>
        <a:srgbClr val="C55A11"/>
      </a:accent5>
      <a:accent6>
        <a:srgbClr val="833C0B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2901</Words>
  <Application>WPS 演示</Application>
  <PresentationFormat/>
  <Paragraphs>246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Arial</vt:lpstr>
      <vt:lpstr>宋体</vt:lpstr>
      <vt:lpstr>Wingdings</vt:lpstr>
      <vt:lpstr>Source Han Sans CN Bold</vt:lpstr>
      <vt:lpstr>OPPOSans H</vt:lpstr>
      <vt:lpstr>Source Han Sans</vt:lpstr>
      <vt:lpstr>OPPOSans B</vt:lpstr>
      <vt:lpstr>等线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王娜</cp:lastModifiedBy>
  <cp:revision>3</cp:revision>
  <dcterms:created xsi:type="dcterms:W3CDTF">2025-04-09T14:37:00Z</dcterms:created>
  <dcterms:modified xsi:type="dcterms:W3CDTF">2025-04-09T22:47:33Z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4F3C0D6B6DC847E8A62760F07420A0EB_12</vt:lpwstr>
  </property>
  <property fmtid="{D5CDD505-2E9C-101B-9397-08002B2CF9AE}" pid="3" name="KSOProductBuildVer">
    <vt:lpwstr>2052-12.1.0.19302</vt:lpwstr>
  </property>
</Properties>
</file>