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/>
  <p:notesSz cx="6858000" cy="9144000"/>
  <p:embeddedFontLst>
    <p:embeddedFont>
      <p:font typeface="Source Han Sans" panose="020B0500000000000000" charset="-122"/>
      <p:regular r:id="rId34"/>
    </p:embeddedFont>
    <p:embeddedFont>
      <p:font typeface="Source Han Sans CN Bold" panose="020B0800000000000000" charset="-122"/>
      <p:bold r:id="rId35"/>
    </p:embeddedFont>
    <p:embeddedFont>
      <p:font typeface="OPPOSans H" panose="00020600040101010101" charset="-122"/>
      <p:regular r:id="rId36"/>
    </p:embeddedFont>
    <p:embeddedFont>
      <p:font typeface="OPPOSans B" panose="00020600040101010101" charset="-122"/>
      <p:regular r:id="rId37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font" Target="fonts/font4.fntdata"/><Relationship Id="rId36" Type="http://schemas.openxmlformats.org/officeDocument/2006/relationships/font" Target="fonts/font3.fntdata"/><Relationship Id="rId35" Type="http://schemas.openxmlformats.org/officeDocument/2006/relationships/font" Target="fonts/font2.fntdata"/><Relationship Id="rId34" Type="http://schemas.openxmlformats.org/officeDocument/2006/relationships/font" Target="fonts/font1.fntdata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>
            <p:custDataLst>
              <p:tags r:id="rId2"/>
            </p:custDataLst>
          </p:nvPr>
        </p:nvSpPr>
        <p:spPr>
          <a:xfrm>
            <a:off x="4710778" y="5188102"/>
            <a:ext cx="742969" cy="2619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2025.2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zh-CN" altLang="en-US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模块六</a:t>
            </a:r>
            <a:r>
              <a:rPr kumimoji="1" lang="en-US" altLang="zh-CN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企业现金流量分析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614539" y="2515090"/>
            <a:ext cx="571701" cy="571699"/>
            <a:chOff x="1614539" y="2515090"/>
            <a:chExt cx="571701" cy="571699"/>
          </a:xfrm>
        </p:grpSpPr>
        <p:sp>
          <p:nvSpPr>
            <p:cNvPr id="4" name="标题 1"/>
            <p:cNvSpPr txBox="1"/>
            <p:nvPr/>
          </p:nvSpPr>
          <p:spPr>
            <a:xfrm>
              <a:off x="1614539" y="2515090"/>
              <a:ext cx="571701" cy="571699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/>
                </a:gs>
              </a:gsLst>
              <a:lin ang="2700000" scaled="0"/>
            </a:gradFill>
            <a:ln w="57150" cap="rnd">
              <a:noFill/>
              <a:round/>
            </a:ln>
            <a:effectLst>
              <a:outerShdw blurRad="76200" dist="50800" dir="5400000" algn="ctr" rotWithShape="0">
                <a:schemeClr val="accent1">
                  <a:alpha val="2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>
              <a:off x="1776349" y="2684028"/>
              <a:ext cx="248082" cy="233823"/>
            </a:xfrm>
            <a:custGeom>
              <a:avLst/>
              <a:gdLst>
                <a:gd name="connsiteX0" fmla="*/ 565749 w 763907"/>
                <a:gd name="connsiteY0" fmla="*/ 529546 h 720000"/>
                <a:gd name="connsiteX1" fmla="*/ 585849 w 763907"/>
                <a:gd name="connsiteY1" fmla="*/ 537865 h 720000"/>
                <a:gd name="connsiteX2" fmla="*/ 698960 w 763907"/>
                <a:gd name="connsiteY2" fmla="*/ 650977 h 720000"/>
                <a:gd name="connsiteX3" fmla="*/ 698960 w 763907"/>
                <a:gd name="connsiteY3" fmla="*/ 691178 h 720000"/>
                <a:gd name="connsiteX4" fmla="*/ 678860 w 763907"/>
                <a:gd name="connsiteY4" fmla="*/ 699521 h 720000"/>
                <a:gd name="connsiteX5" fmla="*/ 658760 w 763907"/>
                <a:gd name="connsiteY5" fmla="*/ 691178 h 720000"/>
                <a:gd name="connsiteX6" fmla="*/ 545648 w 763907"/>
                <a:gd name="connsiteY6" fmla="*/ 578066 h 720000"/>
                <a:gd name="connsiteX7" fmla="*/ 545648 w 763907"/>
                <a:gd name="connsiteY7" fmla="*/ 537865 h 720000"/>
                <a:gd name="connsiteX8" fmla="*/ 565749 w 763907"/>
                <a:gd name="connsiteY8" fmla="*/ 529546 h 720000"/>
                <a:gd name="connsiteX9" fmla="*/ 565749 w 763907"/>
                <a:gd name="connsiteY9" fmla="*/ 359807 h 720000"/>
                <a:gd name="connsiteX10" fmla="*/ 735464 w 763907"/>
                <a:gd name="connsiteY10" fmla="*/ 359807 h 720000"/>
                <a:gd name="connsiteX11" fmla="*/ 763907 w 763907"/>
                <a:gd name="connsiteY11" fmla="*/ 388251 h 720000"/>
                <a:gd name="connsiteX12" fmla="*/ 735464 w 763907"/>
                <a:gd name="connsiteY12" fmla="*/ 416695 h 720000"/>
                <a:gd name="connsiteX13" fmla="*/ 565749 w 763907"/>
                <a:gd name="connsiteY13" fmla="*/ 416695 h 720000"/>
                <a:gd name="connsiteX14" fmla="*/ 537305 w 763907"/>
                <a:gd name="connsiteY14" fmla="*/ 388251 h 720000"/>
                <a:gd name="connsiteX15" fmla="*/ 565749 w 763907"/>
                <a:gd name="connsiteY15" fmla="*/ 359807 h 720000"/>
                <a:gd name="connsiteX16" fmla="*/ 678860 w 763907"/>
                <a:gd name="connsiteY16" fmla="*/ 77005 h 720000"/>
                <a:gd name="connsiteX17" fmla="*/ 698960 w 763907"/>
                <a:gd name="connsiteY17" fmla="*/ 85325 h 720000"/>
                <a:gd name="connsiteX18" fmla="*/ 698960 w 763907"/>
                <a:gd name="connsiteY18" fmla="*/ 125525 h 720000"/>
                <a:gd name="connsiteX19" fmla="*/ 585849 w 763907"/>
                <a:gd name="connsiteY19" fmla="*/ 238636 h 720000"/>
                <a:gd name="connsiteX20" fmla="*/ 565749 w 763907"/>
                <a:gd name="connsiteY20" fmla="*/ 246980 h 720000"/>
                <a:gd name="connsiteX21" fmla="*/ 545648 w 763907"/>
                <a:gd name="connsiteY21" fmla="*/ 238636 h 720000"/>
                <a:gd name="connsiteX22" fmla="*/ 545648 w 763907"/>
                <a:gd name="connsiteY22" fmla="*/ 198436 h 720000"/>
                <a:gd name="connsiteX23" fmla="*/ 658760 w 763907"/>
                <a:gd name="connsiteY23" fmla="*/ 85325 h 720000"/>
                <a:gd name="connsiteX24" fmla="*/ 678860 w 763907"/>
                <a:gd name="connsiteY24" fmla="*/ 77005 h 720000"/>
                <a:gd name="connsiteX25" fmla="*/ 362802 w 763907"/>
                <a:gd name="connsiteY25" fmla="*/ 5 h 720000"/>
                <a:gd name="connsiteX26" fmla="*/ 422012 w 763907"/>
                <a:gd name="connsiteY26" fmla="*/ 16490 h 720000"/>
                <a:gd name="connsiteX27" fmla="*/ 481080 w 763907"/>
                <a:gd name="connsiteY27" fmla="*/ 119457 h 720000"/>
                <a:gd name="connsiteX28" fmla="*/ 481080 w 763907"/>
                <a:gd name="connsiteY28" fmla="*/ 600631 h 720000"/>
                <a:gd name="connsiteX29" fmla="*/ 422012 w 763907"/>
                <a:gd name="connsiteY29" fmla="*/ 703598 h 720000"/>
                <a:gd name="connsiteX30" fmla="*/ 361806 w 763907"/>
                <a:gd name="connsiteY30" fmla="*/ 720000 h 720000"/>
                <a:gd name="connsiteX31" fmla="*/ 303306 w 763907"/>
                <a:gd name="connsiteY31" fmla="*/ 704546 h 720000"/>
                <a:gd name="connsiteX32" fmla="*/ 60870 w 763907"/>
                <a:gd name="connsiteY32" fmla="*/ 568300 h 720000"/>
                <a:gd name="connsiteX33" fmla="*/ 0 w 763907"/>
                <a:gd name="connsiteY33" fmla="*/ 464291 h 720000"/>
                <a:gd name="connsiteX34" fmla="*/ 0 w 763907"/>
                <a:gd name="connsiteY34" fmla="*/ 255702 h 720000"/>
                <a:gd name="connsiteX35" fmla="*/ 60870 w 763907"/>
                <a:gd name="connsiteY35" fmla="*/ 151693 h 720000"/>
                <a:gd name="connsiteX36" fmla="*/ 303306 w 763907"/>
                <a:gd name="connsiteY36" fmla="*/ 15447 h 720000"/>
                <a:gd name="connsiteX37" fmla="*/ 362802 w 763907"/>
                <a:gd name="connsiteY37" fmla="*/ 5 h 720000"/>
              </a:gdLst>
              <a:ahLst/>
              <a:cxnLst/>
              <a:rect l="l" t="t" r="r" b="b"/>
              <a:pathLst>
                <a:path w="763907" h="720000">
                  <a:moveTo>
                    <a:pt x="565749" y="529546"/>
                  </a:moveTo>
                  <a:cubicBezTo>
                    <a:pt x="573025" y="529546"/>
                    <a:pt x="580302" y="532319"/>
                    <a:pt x="585849" y="537865"/>
                  </a:cubicBezTo>
                  <a:lnTo>
                    <a:pt x="698960" y="650977"/>
                  </a:lnTo>
                  <a:cubicBezTo>
                    <a:pt x="710054" y="662070"/>
                    <a:pt x="710054" y="680084"/>
                    <a:pt x="698960" y="691178"/>
                  </a:cubicBezTo>
                  <a:cubicBezTo>
                    <a:pt x="693461" y="696677"/>
                    <a:pt x="686161" y="699521"/>
                    <a:pt x="678860" y="699521"/>
                  </a:cubicBezTo>
                  <a:cubicBezTo>
                    <a:pt x="671560" y="699521"/>
                    <a:pt x="664259" y="696771"/>
                    <a:pt x="658760" y="691178"/>
                  </a:cubicBezTo>
                  <a:lnTo>
                    <a:pt x="545648" y="578066"/>
                  </a:lnTo>
                  <a:cubicBezTo>
                    <a:pt x="534555" y="566973"/>
                    <a:pt x="534555" y="548959"/>
                    <a:pt x="545648" y="537865"/>
                  </a:cubicBezTo>
                  <a:cubicBezTo>
                    <a:pt x="551195" y="532319"/>
                    <a:pt x="558471" y="529546"/>
                    <a:pt x="565749" y="529546"/>
                  </a:cubicBezTo>
                  <a:close/>
                  <a:moveTo>
                    <a:pt x="565749" y="359807"/>
                  </a:moveTo>
                  <a:lnTo>
                    <a:pt x="735464" y="359807"/>
                  </a:lnTo>
                  <a:cubicBezTo>
                    <a:pt x="751202" y="359807"/>
                    <a:pt x="763907" y="372512"/>
                    <a:pt x="763907" y="388251"/>
                  </a:cubicBezTo>
                  <a:cubicBezTo>
                    <a:pt x="763907" y="403990"/>
                    <a:pt x="751107" y="416695"/>
                    <a:pt x="735464" y="416695"/>
                  </a:cubicBezTo>
                  <a:lnTo>
                    <a:pt x="565749" y="416695"/>
                  </a:lnTo>
                  <a:cubicBezTo>
                    <a:pt x="550010" y="416695"/>
                    <a:pt x="537305" y="403990"/>
                    <a:pt x="537305" y="388251"/>
                  </a:cubicBezTo>
                  <a:cubicBezTo>
                    <a:pt x="537305" y="372512"/>
                    <a:pt x="550010" y="359807"/>
                    <a:pt x="565749" y="359807"/>
                  </a:cubicBezTo>
                  <a:close/>
                  <a:moveTo>
                    <a:pt x="678860" y="77005"/>
                  </a:moveTo>
                  <a:cubicBezTo>
                    <a:pt x="686137" y="77005"/>
                    <a:pt x="693414" y="79778"/>
                    <a:pt x="698960" y="85325"/>
                  </a:cubicBezTo>
                  <a:cubicBezTo>
                    <a:pt x="710054" y="96418"/>
                    <a:pt x="710054" y="114432"/>
                    <a:pt x="698960" y="125525"/>
                  </a:cubicBezTo>
                  <a:lnTo>
                    <a:pt x="585849" y="238636"/>
                  </a:lnTo>
                  <a:cubicBezTo>
                    <a:pt x="580350" y="244231"/>
                    <a:pt x="573049" y="246980"/>
                    <a:pt x="565749" y="246980"/>
                  </a:cubicBezTo>
                  <a:cubicBezTo>
                    <a:pt x="558448" y="246980"/>
                    <a:pt x="551147" y="244231"/>
                    <a:pt x="545648" y="238636"/>
                  </a:cubicBezTo>
                  <a:cubicBezTo>
                    <a:pt x="534555" y="227543"/>
                    <a:pt x="534555" y="209529"/>
                    <a:pt x="545648" y="198436"/>
                  </a:cubicBezTo>
                  <a:lnTo>
                    <a:pt x="658760" y="85325"/>
                  </a:lnTo>
                  <a:cubicBezTo>
                    <a:pt x="664306" y="79778"/>
                    <a:pt x="671583" y="77005"/>
                    <a:pt x="678860" y="77005"/>
                  </a:cubicBezTo>
                  <a:close/>
                  <a:moveTo>
                    <a:pt x="362802" y="5"/>
                  </a:moveTo>
                  <a:cubicBezTo>
                    <a:pt x="383186" y="183"/>
                    <a:pt x="403524" y="5682"/>
                    <a:pt x="422012" y="16490"/>
                  </a:cubicBezTo>
                  <a:cubicBezTo>
                    <a:pt x="458989" y="38108"/>
                    <a:pt x="481080" y="76601"/>
                    <a:pt x="481080" y="119457"/>
                  </a:cubicBezTo>
                  <a:lnTo>
                    <a:pt x="481080" y="600631"/>
                  </a:lnTo>
                  <a:cubicBezTo>
                    <a:pt x="481080" y="643486"/>
                    <a:pt x="458989" y="681980"/>
                    <a:pt x="422012" y="703598"/>
                  </a:cubicBezTo>
                  <a:cubicBezTo>
                    <a:pt x="403240" y="714501"/>
                    <a:pt x="382475" y="720000"/>
                    <a:pt x="361806" y="720000"/>
                  </a:cubicBezTo>
                  <a:cubicBezTo>
                    <a:pt x="341706" y="720000"/>
                    <a:pt x="321700" y="714881"/>
                    <a:pt x="303306" y="704546"/>
                  </a:cubicBezTo>
                  <a:lnTo>
                    <a:pt x="60870" y="568300"/>
                  </a:lnTo>
                  <a:cubicBezTo>
                    <a:pt x="23324" y="547157"/>
                    <a:pt x="0" y="507336"/>
                    <a:pt x="0" y="464291"/>
                  </a:cubicBezTo>
                  <a:lnTo>
                    <a:pt x="0" y="255702"/>
                  </a:lnTo>
                  <a:cubicBezTo>
                    <a:pt x="0" y="212657"/>
                    <a:pt x="23324" y="172742"/>
                    <a:pt x="60870" y="151693"/>
                  </a:cubicBezTo>
                  <a:lnTo>
                    <a:pt x="303306" y="15447"/>
                  </a:lnTo>
                  <a:cubicBezTo>
                    <a:pt x="321984" y="4970"/>
                    <a:pt x="342417" y="-173"/>
                    <a:pt x="362802" y="5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rnd">
              <a:noFill/>
              <a:round/>
            </a:ln>
            <a:effectLst/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cxnSp>
        <p:nvCxnSpPr>
          <p:cNvPr id="6" name="标题 1"/>
          <p:cNvCxnSpPr/>
          <p:nvPr/>
        </p:nvCxnSpPr>
        <p:spPr>
          <a:xfrm>
            <a:off x="9097470" y="3776165"/>
            <a:ext cx="1745156" cy="0"/>
          </a:xfrm>
          <a:prstGeom prst="line">
            <a:avLst/>
          </a:prstGeom>
          <a:noFill/>
          <a:ln w="6350" cap="flat">
            <a:solidFill>
              <a:schemeClr val="tx1"/>
            </a:solidFill>
            <a:miter/>
          </a:ln>
        </p:spPr>
      </p:cxnSp>
      <p:sp>
        <p:nvSpPr>
          <p:cNvPr id="7" name="标题 1"/>
          <p:cNvSpPr txBox="1"/>
          <p:nvPr/>
        </p:nvSpPr>
        <p:spPr>
          <a:xfrm>
            <a:off x="6239296" y="2515090"/>
            <a:ext cx="559381" cy="559378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100000"/>
                </a:schemeClr>
              </a:gs>
              <a:gs pos="60000">
                <a:schemeClr val="accent1">
                  <a:alpha val="100000"/>
                </a:schemeClr>
              </a:gs>
            </a:gsLst>
            <a:lin ang="2700000" scaled="0"/>
          </a:gradFill>
          <a:ln w="57150" cap="rnd">
            <a:noFill/>
            <a:round/>
          </a:ln>
          <a:effectLst>
            <a:outerShdw blurRad="76200" dist="50800" dir="5400000" algn="ctr" rotWithShape="0">
              <a:schemeClr val="accent3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397619" y="2673412"/>
            <a:ext cx="242736" cy="242736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270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612269" y="3176648"/>
            <a:ext cx="1600198" cy="5601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销售收现率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612269" y="3811648"/>
            <a:ext cx="1600198" cy="22111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2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公式：销售收现率 = 销售商品收到现金 / 营业收入。
意义：反映企业销售回款能力，销售收现率越高，表明企业销售回款能力越强。
案例：某企业营业收入为1000万元，销售商品收到现金900万元，销售收现率为90%，表明其销售回款能力较强。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847469" y="3811648"/>
            <a:ext cx="1600198" cy="22111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2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公式：现金再投资比率 =（经营现金流 - 股利）/ 总资产。
意义：反映企业通过经营活动产生的现金流量再投资的能力。
案例：某企业经营现金流为500万元，支付股利100万元，总资产为2000万元，现金再投资比率为20%，表明其再投资能力较强。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847469" y="3176648"/>
            <a:ext cx="1600198" cy="5601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现金再投资比率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235069" y="3811648"/>
            <a:ext cx="1600198" cy="22111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2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公式：自由现金流 = 经营现金流 - 资本性支出。
意义：反映企业经营活动产生的现金流量在满足资本性支出后的剩余部分。
案例：某企业经营现金流为600万元，资本性支出为200万元，自由现金流为400万元，表明其有较强的自由现金流，可用于分红或偿还债务。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235069" y="3176648"/>
            <a:ext cx="1600198" cy="5601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自由现金流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9125540">
            <a:off x="3845311" y="2408336"/>
            <a:ext cx="784013" cy="772888"/>
          </a:xfrm>
          <a:prstGeom prst="arc">
            <a:avLst>
              <a:gd name="adj1" fmla="val 16200000"/>
              <a:gd name="adj2" fmla="val 9646559"/>
            </a:avLst>
          </a:prstGeom>
          <a:noFill/>
          <a:ln w="76200" cap="rnd">
            <a:gradFill>
              <a:gsLst>
                <a:gs pos="20000">
                  <a:schemeClr val="tx1">
                    <a:lumMod val="50000"/>
                    <a:lumOff val="50000"/>
                    <a:alpha val="3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12000000" scaled="0"/>
            </a:gradFill>
            <a:round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961436" y="2515090"/>
            <a:ext cx="551761" cy="551758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0000">
                <a:schemeClr val="accent2"/>
              </a:gs>
            </a:gsLst>
            <a:lin ang="2700000" scaled="0"/>
          </a:gradFill>
          <a:ln w="57150" cap="rnd">
            <a:noFill/>
            <a:round/>
          </a:ln>
          <a:effectLst>
            <a:outerShdw blurRad="76200" dist="50800" dir="5400000" algn="ctr" rotWithShape="0">
              <a:schemeClr val="accent2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117603" y="2686162"/>
            <a:ext cx="239429" cy="209616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270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关键比率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520402" y="1691455"/>
            <a:ext cx="9151197" cy="1236891"/>
          </a:xfrm>
          <a:prstGeom prst="roundRect">
            <a:avLst>
              <a:gd name="adj" fmla="val 9350"/>
            </a:avLst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492500" y="1802522"/>
            <a:ext cx="56276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初创期现金流特征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492500" y="2168112"/>
            <a:ext cx="5626100" cy="6514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40000"/>
              </a:lnSpc>
            </a:pPr>
            <a:r>
              <a:rPr kumimoji="1" lang="en-US" altLang="zh-CN" sz="79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特征：初创期企业以筹资活动为主，经营活动现金流量较少，投资活动现金流出较大。
案例：某初创科技企业，筹资活动现金流入500万元，经营活动现金流量为- 100万元，投资活动现金流出300万元。
应对：初创期企业需合理规划资金，确保资金链安全。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826715" y="1637562"/>
            <a:ext cx="1466471" cy="1344676"/>
          </a:xfrm>
          <a:custGeom>
            <a:avLst/>
            <a:gdLst>
              <a:gd name="connsiteX0" fmla="*/ 0 w 1732428"/>
              <a:gd name="connsiteY0" fmla="*/ 0 h 1588544"/>
              <a:gd name="connsiteX1" fmla="*/ 1588544 w 1732428"/>
              <a:gd name="connsiteY1" fmla="*/ 0 h 1588544"/>
              <a:gd name="connsiteX2" fmla="*/ 1588544 w 1732428"/>
              <a:gd name="connsiteY2" fmla="*/ 650389 h 1588544"/>
              <a:gd name="connsiteX3" fmla="*/ 1732428 w 1732428"/>
              <a:gd name="connsiteY3" fmla="*/ 794273 h 1588544"/>
              <a:gd name="connsiteX4" fmla="*/ 1588544 w 1732428"/>
              <a:gd name="connsiteY4" fmla="*/ 938156 h 1588544"/>
              <a:gd name="connsiteX5" fmla="*/ 1588544 w 1732428"/>
              <a:gd name="connsiteY5" fmla="*/ 1588544 h 1588544"/>
              <a:gd name="connsiteX6" fmla="*/ 0 w 1732428"/>
              <a:gd name="connsiteY6" fmla="*/ 1588544 h 1588544"/>
            </a:gdLst>
            <a:ahLst/>
            <a:cxnLst/>
            <a:rect l="l" t="t" r="r" b="b"/>
            <a:pathLst>
              <a:path w="1732428" h="1588544">
                <a:moveTo>
                  <a:pt x="0" y="0"/>
                </a:moveTo>
                <a:lnTo>
                  <a:pt x="1588544" y="0"/>
                </a:lnTo>
                <a:lnTo>
                  <a:pt x="1588544" y="650389"/>
                </a:lnTo>
                <a:lnTo>
                  <a:pt x="1732428" y="794273"/>
                </a:lnTo>
                <a:lnTo>
                  <a:pt x="1588544" y="938156"/>
                </a:lnTo>
                <a:lnTo>
                  <a:pt x="1588544" y="1588544"/>
                </a:lnTo>
                <a:lnTo>
                  <a:pt x="0" y="1588544"/>
                </a:ln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  <a:effectLst>
            <a:outerShdw blurRad="330200" dist="381000" dir="5400000" sx="90000" sy="90000" algn="t" rotWithShape="0">
              <a:schemeClr val="accent1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691441" y="2012705"/>
            <a:ext cx="613890" cy="613890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393847" y="1953155"/>
            <a:ext cx="38700" cy="7329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520402" y="3239504"/>
            <a:ext cx="9151197" cy="1238242"/>
          </a:xfrm>
          <a:prstGeom prst="roundRect">
            <a:avLst>
              <a:gd name="adj" fmla="val 9350"/>
            </a:avLst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492500" y="3352799"/>
            <a:ext cx="56261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成熟期现金流特征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492500" y="3715193"/>
            <a:ext cx="5626100" cy="6514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40000"/>
              </a:lnSpc>
            </a:pPr>
            <a:r>
              <a:rPr kumimoji="1" lang="en-US" altLang="zh-CN" sz="79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特征：成熟期企业以经营活动为主，经营活动现金流量充足，投资活动现金流出相对稳定。
案例：某成熟制造企业，经营活动现金流量为1000万元，投资活动现金流出200万元，筹资活动现金流量为0。
应对：成熟期企业需优化资金使用效率，提升盈利能力。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826715" y="3186287"/>
            <a:ext cx="1466471" cy="1344676"/>
          </a:xfrm>
          <a:custGeom>
            <a:avLst/>
            <a:gdLst>
              <a:gd name="connsiteX0" fmla="*/ 0 w 1732428"/>
              <a:gd name="connsiteY0" fmla="*/ 0 h 1588544"/>
              <a:gd name="connsiteX1" fmla="*/ 1588544 w 1732428"/>
              <a:gd name="connsiteY1" fmla="*/ 0 h 1588544"/>
              <a:gd name="connsiteX2" fmla="*/ 1588544 w 1732428"/>
              <a:gd name="connsiteY2" fmla="*/ 650389 h 1588544"/>
              <a:gd name="connsiteX3" fmla="*/ 1732428 w 1732428"/>
              <a:gd name="connsiteY3" fmla="*/ 794273 h 1588544"/>
              <a:gd name="connsiteX4" fmla="*/ 1588544 w 1732428"/>
              <a:gd name="connsiteY4" fmla="*/ 938156 h 1588544"/>
              <a:gd name="connsiteX5" fmla="*/ 1588544 w 1732428"/>
              <a:gd name="connsiteY5" fmla="*/ 1588544 h 1588544"/>
              <a:gd name="connsiteX6" fmla="*/ 0 w 1732428"/>
              <a:gd name="connsiteY6" fmla="*/ 1588544 h 1588544"/>
            </a:gdLst>
            <a:ahLst/>
            <a:cxnLst/>
            <a:rect l="l" t="t" r="r" b="b"/>
            <a:pathLst>
              <a:path w="1732428" h="1588544">
                <a:moveTo>
                  <a:pt x="0" y="0"/>
                </a:moveTo>
                <a:lnTo>
                  <a:pt x="1588544" y="0"/>
                </a:lnTo>
                <a:lnTo>
                  <a:pt x="1588544" y="650389"/>
                </a:lnTo>
                <a:lnTo>
                  <a:pt x="1732428" y="794273"/>
                </a:lnTo>
                <a:lnTo>
                  <a:pt x="1588544" y="938156"/>
                </a:lnTo>
                <a:lnTo>
                  <a:pt x="1588544" y="1588544"/>
                </a:lnTo>
                <a:lnTo>
                  <a:pt x="0" y="1588544"/>
                </a:lnTo>
                <a:close/>
              </a:path>
            </a:pathLst>
          </a:custGeom>
          <a:solidFill>
            <a:schemeClr val="accent2"/>
          </a:solidFill>
          <a:ln cap="sq">
            <a:noFill/>
            <a:prstDash val="solid"/>
            <a:miter/>
          </a:ln>
          <a:effectLst>
            <a:outerShdw blurRad="330200" dist="381000" dir="5400000" sx="90000" sy="90000" algn="t" rotWithShape="0">
              <a:schemeClr val="accent2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393847" y="3501204"/>
            <a:ext cx="38700" cy="732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520402" y="4790288"/>
            <a:ext cx="9151197" cy="1226894"/>
          </a:xfrm>
          <a:prstGeom prst="roundRect">
            <a:avLst>
              <a:gd name="adj" fmla="val 9350"/>
            </a:avLst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3492500" y="4922046"/>
            <a:ext cx="56261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行业特性适配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492500" y="5284441"/>
            <a:ext cx="5626100" cy="6845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40000"/>
              </a:lnSpc>
            </a:pPr>
            <a:r>
              <a:rPr kumimoji="1" lang="en-US" altLang="zh-CN" sz="102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适配：不同行业具有不同的现金流特征，如房地产企业预售制导致经营现金流超前确认。
案例：某房地产企业通过预售制度，提前确认经营现金流，需关注其实际交付能力和资金链安全。
应对：企业需结合行业特性，合理规划资金，确保资金链安全。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826715" y="4731397"/>
            <a:ext cx="1466471" cy="1344676"/>
          </a:xfrm>
          <a:custGeom>
            <a:avLst/>
            <a:gdLst>
              <a:gd name="connsiteX0" fmla="*/ 0 w 1732428"/>
              <a:gd name="connsiteY0" fmla="*/ 0 h 1588544"/>
              <a:gd name="connsiteX1" fmla="*/ 1588544 w 1732428"/>
              <a:gd name="connsiteY1" fmla="*/ 0 h 1588544"/>
              <a:gd name="connsiteX2" fmla="*/ 1588544 w 1732428"/>
              <a:gd name="connsiteY2" fmla="*/ 650389 h 1588544"/>
              <a:gd name="connsiteX3" fmla="*/ 1732428 w 1732428"/>
              <a:gd name="connsiteY3" fmla="*/ 794273 h 1588544"/>
              <a:gd name="connsiteX4" fmla="*/ 1588544 w 1732428"/>
              <a:gd name="connsiteY4" fmla="*/ 938156 h 1588544"/>
              <a:gd name="connsiteX5" fmla="*/ 1588544 w 1732428"/>
              <a:gd name="connsiteY5" fmla="*/ 1588544 h 1588544"/>
              <a:gd name="connsiteX6" fmla="*/ 0 w 1732428"/>
              <a:gd name="connsiteY6" fmla="*/ 1588544 h 1588544"/>
            </a:gdLst>
            <a:ahLst/>
            <a:cxnLst/>
            <a:rect l="l" t="t" r="r" b="b"/>
            <a:pathLst>
              <a:path w="1732428" h="1588544">
                <a:moveTo>
                  <a:pt x="0" y="0"/>
                </a:moveTo>
                <a:lnTo>
                  <a:pt x="1588544" y="0"/>
                </a:lnTo>
                <a:lnTo>
                  <a:pt x="1588544" y="650389"/>
                </a:lnTo>
                <a:lnTo>
                  <a:pt x="1732428" y="794273"/>
                </a:lnTo>
                <a:lnTo>
                  <a:pt x="1588544" y="938156"/>
                </a:lnTo>
                <a:lnTo>
                  <a:pt x="1588544" y="1588544"/>
                </a:lnTo>
                <a:lnTo>
                  <a:pt x="0" y="1588544"/>
                </a:ln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  <a:effectLst>
            <a:outerShdw blurRad="330200" dist="381000" dir="5400000" sx="90000" sy="90000" algn="t" rotWithShape="0">
              <a:schemeClr val="accent3">
                <a:lumMod val="50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9393847" y="5049252"/>
            <a:ext cx="38700" cy="7329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9679751" y="5143001"/>
            <a:ext cx="637271" cy="577760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9668059" y="3600541"/>
            <a:ext cx="637272" cy="527114"/>
          </a:xfrm>
          <a:custGeom>
            <a:avLst/>
            <a:gdLst>
              <a:gd name="connsiteX0" fmla="*/ 114387 w 870468"/>
              <a:gd name="connsiteY0" fmla="*/ 394297 h 720000"/>
              <a:gd name="connsiteX1" fmla="*/ 125598 w 870468"/>
              <a:gd name="connsiteY1" fmla="*/ 421319 h 720000"/>
              <a:gd name="connsiteX2" fmla="*/ 153878 w 870468"/>
              <a:gd name="connsiteY2" fmla="*/ 433051 h 720000"/>
              <a:gd name="connsiteX3" fmla="*/ 449972 w 870468"/>
              <a:gd name="connsiteY3" fmla="*/ 433051 h 720000"/>
              <a:gd name="connsiteX4" fmla="*/ 478295 w 870468"/>
              <a:gd name="connsiteY4" fmla="*/ 421319 h 720000"/>
              <a:gd name="connsiteX5" fmla="*/ 489465 w 870468"/>
              <a:gd name="connsiteY5" fmla="*/ 394297 h 720000"/>
              <a:gd name="connsiteX6" fmla="*/ 116266 w 870468"/>
              <a:gd name="connsiteY6" fmla="*/ 68594 h 720000"/>
              <a:gd name="connsiteX7" fmla="*/ 68708 w 870468"/>
              <a:gd name="connsiteY7" fmla="*/ 116152 h 720000"/>
              <a:gd name="connsiteX8" fmla="*/ 68708 w 870468"/>
              <a:gd name="connsiteY8" fmla="*/ 241561 h 720000"/>
              <a:gd name="connsiteX9" fmla="*/ 801875 w 870468"/>
              <a:gd name="connsiteY9" fmla="*/ 241561 h 720000"/>
              <a:gd name="connsiteX10" fmla="*/ 801875 w 870468"/>
              <a:gd name="connsiteY10" fmla="*/ 116152 h 720000"/>
              <a:gd name="connsiteX11" fmla="*/ 754317 w 870468"/>
              <a:gd name="connsiteY11" fmla="*/ 68594 h 720000"/>
              <a:gd name="connsiteX12" fmla="*/ 598821 w 870468"/>
              <a:gd name="connsiteY12" fmla="*/ 68594 h 720000"/>
              <a:gd name="connsiteX13" fmla="*/ 116266 w 870468"/>
              <a:gd name="connsiteY13" fmla="*/ 0 h 720000"/>
              <a:gd name="connsiteX14" fmla="*/ 598821 w 870468"/>
              <a:gd name="connsiteY14" fmla="*/ 0 h 720000"/>
              <a:gd name="connsiteX15" fmla="*/ 754317 w 870468"/>
              <a:gd name="connsiteY15" fmla="*/ 0 h 720000"/>
              <a:gd name="connsiteX16" fmla="*/ 870468 w 870468"/>
              <a:gd name="connsiteY16" fmla="*/ 116152 h 720000"/>
              <a:gd name="connsiteX17" fmla="*/ 870468 w 870468"/>
              <a:gd name="connsiteY17" fmla="*/ 360001 h 720000"/>
              <a:gd name="connsiteX18" fmla="*/ 870468 w 870468"/>
              <a:gd name="connsiteY18" fmla="*/ 603736 h 720000"/>
              <a:gd name="connsiteX19" fmla="*/ 754317 w 870468"/>
              <a:gd name="connsiteY19" fmla="*/ 720000 h 720000"/>
              <a:gd name="connsiteX20" fmla="*/ 598821 w 870468"/>
              <a:gd name="connsiteY20" fmla="*/ 720000 h 720000"/>
              <a:gd name="connsiteX21" fmla="*/ 116266 w 870468"/>
              <a:gd name="connsiteY21" fmla="*/ 720000 h 720000"/>
              <a:gd name="connsiteX22" fmla="*/ 115 w 870468"/>
              <a:gd name="connsiteY22" fmla="*/ 603850 h 720000"/>
              <a:gd name="connsiteX23" fmla="*/ 115 w 870468"/>
              <a:gd name="connsiteY23" fmla="*/ 360279 h 720000"/>
              <a:gd name="connsiteX24" fmla="*/ 0 w 870468"/>
              <a:gd name="connsiteY24" fmla="*/ 360001 h 720000"/>
              <a:gd name="connsiteX25" fmla="*/ 115 w 870468"/>
              <a:gd name="connsiteY25" fmla="*/ 359723 h 720000"/>
              <a:gd name="connsiteX26" fmla="*/ 115 w 870468"/>
              <a:gd name="connsiteY26" fmla="*/ 116152 h 720000"/>
              <a:gd name="connsiteX27" fmla="*/ 116266 w 870468"/>
              <a:gd name="connsiteY27" fmla="*/ 0 h 720000"/>
            </a:gdLst>
            <a:ahLst/>
            <a:cxnLst/>
            <a:rect l="l" t="t" r="r" b="b"/>
            <a:pathLst>
              <a:path w="870468" h="720000">
                <a:moveTo>
                  <a:pt x="114387" y="394297"/>
                </a:moveTo>
                <a:lnTo>
                  <a:pt x="125598" y="421319"/>
                </a:lnTo>
                <a:cubicBezTo>
                  <a:pt x="132843" y="428564"/>
                  <a:pt x="142846" y="433051"/>
                  <a:pt x="153878" y="433051"/>
                </a:cubicBezTo>
                <a:lnTo>
                  <a:pt x="449972" y="433051"/>
                </a:lnTo>
                <a:cubicBezTo>
                  <a:pt x="461061" y="433051"/>
                  <a:pt x="471064" y="428564"/>
                  <a:pt x="478295" y="421319"/>
                </a:cubicBezTo>
                <a:lnTo>
                  <a:pt x="489465" y="394297"/>
                </a:lnTo>
                <a:close/>
                <a:moveTo>
                  <a:pt x="116266" y="68594"/>
                </a:moveTo>
                <a:cubicBezTo>
                  <a:pt x="89972" y="68594"/>
                  <a:pt x="68708" y="89972"/>
                  <a:pt x="68708" y="116152"/>
                </a:cubicBezTo>
                <a:lnTo>
                  <a:pt x="68708" y="241561"/>
                </a:lnTo>
                <a:lnTo>
                  <a:pt x="801875" y="241561"/>
                </a:lnTo>
                <a:lnTo>
                  <a:pt x="801875" y="116152"/>
                </a:lnTo>
                <a:cubicBezTo>
                  <a:pt x="801875" y="89858"/>
                  <a:pt x="780497" y="68594"/>
                  <a:pt x="754317" y="68594"/>
                </a:cubicBezTo>
                <a:lnTo>
                  <a:pt x="598821" y="68594"/>
                </a:lnTo>
                <a:close/>
                <a:moveTo>
                  <a:pt x="116266" y="0"/>
                </a:moveTo>
                <a:lnTo>
                  <a:pt x="598821" y="0"/>
                </a:lnTo>
                <a:lnTo>
                  <a:pt x="754317" y="0"/>
                </a:lnTo>
                <a:cubicBezTo>
                  <a:pt x="818338" y="0"/>
                  <a:pt x="870468" y="52131"/>
                  <a:pt x="870468" y="116152"/>
                </a:cubicBezTo>
                <a:lnTo>
                  <a:pt x="870468" y="360001"/>
                </a:lnTo>
                <a:lnTo>
                  <a:pt x="870468" y="603736"/>
                </a:lnTo>
                <a:cubicBezTo>
                  <a:pt x="870468" y="667870"/>
                  <a:pt x="818338" y="720000"/>
                  <a:pt x="754317" y="720000"/>
                </a:cubicBezTo>
                <a:lnTo>
                  <a:pt x="598821" y="720000"/>
                </a:lnTo>
                <a:lnTo>
                  <a:pt x="116266" y="720000"/>
                </a:lnTo>
                <a:cubicBezTo>
                  <a:pt x="52246" y="720000"/>
                  <a:pt x="115" y="667870"/>
                  <a:pt x="115" y="603850"/>
                </a:cubicBezTo>
                <a:lnTo>
                  <a:pt x="115" y="360279"/>
                </a:lnTo>
                <a:lnTo>
                  <a:pt x="0" y="360001"/>
                </a:lnTo>
                <a:lnTo>
                  <a:pt x="115" y="359723"/>
                </a:lnTo>
                <a:lnTo>
                  <a:pt x="115" y="116152"/>
                </a:lnTo>
                <a:cubicBezTo>
                  <a:pt x="115" y="52131"/>
                  <a:pt x="52246" y="0"/>
                  <a:pt x="116266" y="0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2264906" y="1953155"/>
            <a:ext cx="497048" cy="5729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2228463" y="3501204"/>
            <a:ext cx="569934" cy="5729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accent2">
                <a:lumMod val="75000"/>
                <a:alpha val="40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2228463" y="5049253"/>
            <a:ext cx="569934" cy="5729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accent3">
                <a:lumMod val="50000"/>
                <a:alpha val="40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生命周期匹配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四、现金流造假识别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04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19893" y="1758008"/>
            <a:ext cx="2862415" cy="3677505"/>
          </a:xfrm>
          <a:prstGeom prst="roundRect">
            <a:avLst>
              <a:gd name="adj" fmla="val 3013"/>
            </a:avLst>
          </a:prstGeom>
          <a:solidFill>
            <a:schemeClr val="bg1"/>
          </a:solidFill>
          <a:ln w="25400" cap="sq">
            <a:solidFill>
              <a:schemeClr val="bg1">
                <a:lumMod val="95000"/>
              </a:schemeClr>
            </a:solidFill>
            <a:miter/>
          </a:ln>
          <a:effectLst>
            <a:outerShdw blurRad="228600" sx="98000" sy="98000" algn="ctr" rotWithShape="0">
              <a:schemeClr val="tx1">
                <a:lumMod val="75000"/>
                <a:lumOff val="25000"/>
                <a:alpha val="2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019893" y="1843369"/>
            <a:ext cx="2862415" cy="690077"/>
          </a:xfrm>
          <a:custGeom>
            <a:avLst/>
            <a:gdLst>
              <a:gd name="connsiteX0" fmla="*/ 104959 w 3483534"/>
              <a:gd name="connsiteY0" fmla="*/ 0 h 697102"/>
              <a:gd name="connsiteX1" fmla="*/ 3378575 w 3483534"/>
              <a:gd name="connsiteY1" fmla="*/ 0 h 697102"/>
              <a:gd name="connsiteX2" fmla="*/ 3483534 w 3483534"/>
              <a:gd name="connsiteY2" fmla="*/ 104959 h 697102"/>
              <a:gd name="connsiteX3" fmla="*/ 3483534 w 3483534"/>
              <a:gd name="connsiteY3" fmla="*/ 697102 h 697102"/>
              <a:gd name="connsiteX4" fmla="*/ 0 w 3483534"/>
              <a:gd name="connsiteY4" fmla="*/ 697102 h 697102"/>
              <a:gd name="connsiteX5" fmla="*/ 0 w 3483534"/>
              <a:gd name="connsiteY5" fmla="*/ 104959 h 697102"/>
              <a:gd name="connsiteX6" fmla="*/ 104959 w 3483534"/>
              <a:gd name="connsiteY6" fmla="*/ 0 h 697102"/>
            </a:gdLst>
            <a:ahLst/>
            <a:cxnLst/>
            <a:rect l="l" t="t" r="r" b="b"/>
            <a:pathLst>
              <a:path w="3483534" h="697102">
                <a:moveTo>
                  <a:pt x="104959" y="0"/>
                </a:moveTo>
                <a:lnTo>
                  <a:pt x="3378575" y="0"/>
                </a:lnTo>
                <a:cubicBezTo>
                  <a:pt x="3436542" y="0"/>
                  <a:pt x="3483534" y="46992"/>
                  <a:pt x="3483534" y="104959"/>
                </a:cubicBezTo>
                <a:lnTo>
                  <a:pt x="3483534" y="697102"/>
                </a:lnTo>
                <a:lnTo>
                  <a:pt x="0" y="697102"/>
                </a:lnTo>
                <a:lnTo>
                  <a:pt x="0" y="104959"/>
                </a:lnTo>
                <a:cubicBezTo>
                  <a:pt x="0" y="46992"/>
                  <a:pt x="46992" y="0"/>
                  <a:pt x="104959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019893" y="1754732"/>
            <a:ext cx="2862415" cy="690077"/>
          </a:xfrm>
          <a:custGeom>
            <a:avLst/>
            <a:gdLst>
              <a:gd name="connsiteX0" fmla="*/ 104959 w 3483534"/>
              <a:gd name="connsiteY0" fmla="*/ 0 h 697102"/>
              <a:gd name="connsiteX1" fmla="*/ 3378575 w 3483534"/>
              <a:gd name="connsiteY1" fmla="*/ 0 h 697102"/>
              <a:gd name="connsiteX2" fmla="*/ 3483534 w 3483534"/>
              <a:gd name="connsiteY2" fmla="*/ 104959 h 697102"/>
              <a:gd name="connsiteX3" fmla="*/ 3483534 w 3483534"/>
              <a:gd name="connsiteY3" fmla="*/ 697102 h 697102"/>
              <a:gd name="connsiteX4" fmla="*/ 0 w 3483534"/>
              <a:gd name="connsiteY4" fmla="*/ 697102 h 697102"/>
              <a:gd name="connsiteX5" fmla="*/ 0 w 3483534"/>
              <a:gd name="connsiteY5" fmla="*/ 104959 h 697102"/>
              <a:gd name="connsiteX6" fmla="*/ 104959 w 3483534"/>
              <a:gd name="connsiteY6" fmla="*/ 0 h 697102"/>
            </a:gdLst>
            <a:ahLst/>
            <a:cxnLst/>
            <a:rect l="l" t="t" r="r" b="b"/>
            <a:pathLst>
              <a:path w="3483534" h="697102">
                <a:moveTo>
                  <a:pt x="104959" y="0"/>
                </a:moveTo>
                <a:lnTo>
                  <a:pt x="3378575" y="0"/>
                </a:lnTo>
                <a:cubicBezTo>
                  <a:pt x="3436542" y="0"/>
                  <a:pt x="3483534" y="46992"/>
                  <a:pt x="3483534" y="104959"/>
                </a:cubicBezTo>
                <a:lnTo>
                  <a:pt x="3483534" y="697102"/>
                </a:lnTo>
                <a:lnTo>
                  <a:pt x="0" y="697102"/>
                </a:lnTo>
                <a:lnTo>
                  <a:pt x="0" y="104959"/>
                </a:lnTo>
                <a:cubicBezTo>
                  <a:pt x="0" y="46992"/>
                  <a:pt x="46992" y="0"/>
                  <a:pt x="104959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159350" y="1797436"/>
            <a:ext cx="2520000" cy="64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虚构应收账款保理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664793" y="1758008"/>
            <a:ext cx="2862415" cy="3677505"/>
          </a:xfrm>
          <a:prstGeom prst="roundRect">
            <a:avLst>
              <a:gd name="adj" fmla="val 3013"/>
            </a:avLst>
          </a:prstGeom>
          <a:solidFill>
            <a:schemeClr val="bg1"/>
          </a:solidFill>
          <a:ln w="25400" cap="sq">
            <a:solidFill>
              <a:schemeClr val="bg1">
                <a:lumMod val="95000"/>
              </a:schemeClr>
            </a:solidFill>
            <a:miter/>
          </a:ln>
          <a:effectLst>
            <a:outerShdw blurRad="228600" sx="98000" sy="98000" algn="ctr" rotWithShape="0">
              <a:schemeClr val="tx1">
                <a:lumMod val="75000"/>
                <a:lumOff val="25000"/>
                <a:alpha val="2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664793" y="1843369"/>
            <a:ext cx="2862415" cy="690077"/>
          </a:xfrm>
          <a:custGeom>
            <a:avLst/>
            <a:gdLst>
              <a:gd name="connsiteX0" fmla="*/ 104959 w 3483534"/>
              <a:gd name="connsiteY0" fmla="*/ 0 h 697102"/>
              <a:gd name="connsiteX1" fmla="*/ 3378575 w 3483534"/>
              <a:gd name="connsiteY1" fmla="*/ 0 h 697102"/>
              <a:gd name="connsiteX2" fmla="*/ 3483534 w 3483534"/>
              <a:gd name="connsiteY2" fmla="*/ 104959 h 697102"/>
              <a:gd name="connsiteX3" fmla="*/ 3483534 w 3483534"/>
              <a:gd name="connsiteY3" fmla="*/ 697102 h 697102"/>
              <a:gd name="connsiteX4" fmla="*/ 0 w 3483534"/>
              <a:gd name="connsiteY4" fmla="*/ 697102 h 697102"/>
              <a:gd name="connsiteX5" fmla="*/ 0 w 3483534"/>
              <a:gd name="connsiteY5" fmla="*/ 104959 h 697102"/>
              <a:gd name="connsiteX6" fmla="*/ 104959 w 3483534"/>
              <a:gd name="connsiteY6" fmla="*/ 0 h 697102"/>
            </a:gdLst>
            <a:ahLst/>
            <a:cxnLst/>
            <a:rect l="l" t="t" r="r" b="b"/>
            <a:pathLst>
              <a:path w="3483534" h="697102">
                <a:moveTo>
                  <a:pt x="104959" y="0"/>
                </a:moveTo>
                <a:lnTo>
                  <a:pt x="3378575" y="0"/>
                </a:lnTo>
                <a:cubicBezTo>
                  <a:pt x="3436542" y="0"/>
                  <a:pt x="3483534" y="46992"/>
                  <a:pt x="3483534" y="104959"/>
                </a:cubicBezTo>
                <a:lnTo>
                  <a:pt x="3483534" y="697102"/>
                </a:lnTo>
                <a:lnTo>
                  <a:pt x="0" y="697102"/>
                </a:lnTo>
                <a:lnTo>
                  <a:pt x="0" y="104959"/>
                </a:lnTo>
                <a:cubicBezTo>
                  <a:pt x="0" y="46992"/>
                  <a:pt x="46992" y="0"/>
                  <a:pt x="104959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664793" y="1754732"/>
            <a:ext cx="2862415" cy="690077"/>
          </a:xfrm>
          <a:custGeom>
            <a:avLst/>
            <a:gdLst>
              <a:gd name="connsiteX0" fmla="*/ 104959 w 3483534"/>
              <a:gd name="connsiteY0" fmla="*/ 0 h 697102"/>
              <a:gd name="connsiteX1" fmla="*/ 3378575 w 3483534"/>
              <a:gd name="connsiteY1" fmla="*/ 0 h 697102"/>
              <a:gd name="connsiteX2" fmla="*/ 3483534 w 3483534"/>
              <a:gd name="connsiteY2" fmla="*/ 104959 h 697102"/>
              <a:gd name="connsiteX3" fmla="*/ 3483534 w 3483534"/>
              <a:gd name="connsiteY3" fmla="*/ 697102 h 697102"/>
              <a:gd name="connsiteX4" fmla="*/ 0 w 3483534"/>
              <a:gd name="connsiteY4" fmla="*/ 697102 h 697102"/>
              <a:gd name="connsiteX5" fmla="*/ 0 w 3483534"/>
              <a:gd name="connsiteY5" fmla="*/ 104959 h 697102"/>
              <a:gd name="connsiteX6" fmla="*/ 104959 w 3483534"/>
              <a:gd name="connsiteY6" fmla="*/ 0 h 697102"/>
            </a:gdLst>
            <a:ahLst/>
            <a:cxnLst/>
            <a:rect l="l" t="t" r="r" b="b"/>
            <a:pathLst>
              <a:path w="3483534" h="697102">
                <a:moveTo>
                  <a:pt x="104959" y="0"/>
                </a:moveTo>
                <a:lnTo>
                  <a:pt x="3378575" y="0"/>
                </a:lnTo>
                <a:cubicBezTo>
                  <a:pt x="3436542" y="0"/>
                  <a:pt x="3483534" y="46992"/>
                  <a:pt x="3483534" y="104959"/>
                </a:cubicBezTo>
                <a:lnTo>
                  <a:pt x="3483534" y="697102"/>
                </a:lnTo>
                <a:lnTo>
                  <a:pt x="0" y="697102"/>
                </a:lnTo>
                <a:lnTo>
                  <a:pt x="0" y="104959"/>
                </a:lnTo>
                <a:cubicBezTo>
                  <a:pt x="0" y="46992"/>
                  <a:pt x="46992" y="0"/>
                  <a:pt x="104959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829650" y="1797436"/>
            <a:ext cx="2520000" cy="64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关联方资金闭环循环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309693" y="1758008"/>
            <a:ext cx="2862415" cy="3677505"/>
          </a:xfrm>
          <a:prstGeom prst="roundRect">
            <a:avLst>
              <a:gd name="adj" fmla="val 3013"/>
            </a:avLst>
          </a:prstGeom>
          <a:solidFill>
            <a:schemeClr val="bg1"/>
          </a:solidFill>
          <a:ln w="25400" cap="sq">
            <a:solidFill>
              <a:schemeClr val="bg1">
                <a:lumMod val="95000"/>
              </a:schemeClr>
            </a:solidFill>
            <a:miter/>
          </a:ln>
          <a:effectLst>
            <a:outerShdw blurRad="228600" sx="98000" sy="98000" algn="ctr" rotWithShape="0">
              <a:schemeClr val="tx1">
                <a:lumMod val="75000"/>
                <a:lumOff val="25000"/>
                <a:alpha val="2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309693" y="1843369"/>
            <a:ext cx="2862415" cy="690077"/>
          </a:xfrm>
          <a:custGeom>
            <a:avLst/>
            <a:gdLst>
              <a:gd name="connsiteX0" fmla="*/ 104959 w 3483534"/>
              <a:gd name="connsiteY0" fmla="*/ 0 h 697102"/>
              <a:gd name="connsiteX1" fmla="*/ 3378575 w 3483534"/>
              <a:gd name="connsiteY1" fmla="*/ 0 h 697102"/>
              <a:gd name="connsiteX2" fmla="*/ 3483534 w 3483534"/>
              <a:gd name="connsiteY2" fmla="*/ 104959 h 697102"/>
              <a:gd name="connsiteX3" fmla="*/ 3483534 w 3483534"/>
              <a:gd name="connsiteY3" fmla="*/ 697102 h 697102"/>
              <a:gd name="connsiteX4" fmla="*/ 0 w 3483534"/>
              <a:gd name="connsiteY4" fmla="*/ 697102 h 697102"/>
              <a:gd name="connsiteX5" fmla="*/ 0 w 3483534"/>
              <a:gd name="connsiteY5" fmla="*/ 104959 h 697102"/>
              <a:gd name="connsiteX6" fmla="*/ 104959 w 3483534"/>
              <a:gd name="connsiteY6" fmla="*/ 0 h 697102"/>
            </a:gdLst>
            <a:ahLst/>
            <a:cxnLst/>
            <a:rect l="l" t="t" r="r" b="b"/>
            <a:pathLst>
              <a:path w="3483534" h="697102">
                <a:moveTo>
                  <a:pt x="104959" y="0"/>
                </a:moveTo>
                <a:lnTo>
                  <a:pt x="3378575" y="0"/>
                </a:lnTo>
                <a:cubicBezTo>
                  <a:pt x="3436542" y="0"/>
                  <a:pt x="3483534" y="46992"/>
                  <a:pt x="3483534" y="104959"/>
                </a:cubicBezTo>
                <a:lnTo>
                  <a:pt x="3483534" y="697102"/>
                </a:lnTo>
                <a:lnTo>
                  <a:pt x="0" y="697102"/>
                </a:lnTo>
                <a:lnTo>
                  <a:pt x="0" y="104959"/>
                </a:lnTo>
                <a:cubicBezTo>
                  <a:pt x="0" y="46992"/>
                  <a:pt x="46992" y="0"/>
                  <a:pt x="104959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309693" y="1754732"/>
            <a:ext cx="2862415" cy="690077"/>
          </a:xfrm>
          <a:custGeom>
            <a:avLst/>
            <a:gdLst>
              <a:gd name="connsiteX0" fmla="*/ 104959 w 3483534"/>
              <a:gd name="connsiteY0" fmla="*/ 0 h 697102"/>
              <a:gd name="connsiteX1" fmla="*/ 3378575 w 3483534"/>
              <a:gd name="connsiteY1" fmla="*/ 0 h 697102"/>
              <a:gd name="connsiteX2" fmla="*/ 3483534 w 3483534"/>
              <a:gd name="connsiteY2" fmla="*/ 104959 h 697102"/>
              <a:gd name="connsiteX3" fmla="*/ 3483534 w 3483534"/>
              <a:gd name="connsiteY3" fmla="*/ 697102 h 697102"/>
              <a:gd name="connsiteX4" fmla="*/ 0 w 3483534"/>
              <a:gd name="connsiteY4" fmla="*/ 697102 h 697102"/>
              <a:gd name="connsiteX5" fmla="*/ 0 w 3483534"/>
              <a:gd name="connsiteY5" fmla="*/ 104959 h 697102"/>
              <a:gd name="connsiteX6" fmla="*/ 104959 w 3483534"/>
              <a:gd name="connsiteY6" fmla="*/ 0 h 697102"/>
            </a:gdLst>
            <a:ahLst/>
            <a:cxnLst/>
            <a:rect l="l" t="t" r="r" b="b"/>
            <a:pathLst>
              <a:path w="3483534" h="697102">
                <a:moveTo>
                  <a:pt x="104959" y="0"/>
                </a:moveTo>
                <a:lnTo>
                  <a:pt x="3378575" y="0"/>
                </a:lnTo>
                <a:cubicBezTo>
                  <a:pt x="3436542" y="0"/>
                  <a:pt x="3483534" y="46992"/>
                  <a:pt x="3483534" y="104959"/>
                </a:cubicBezTo>
                <a:lnTo>
                  <a:pt x="3483534" y="697102"/>
                </a:lnTo>
                <a:lnTo>
                  <a:pt x="0" y="697102"/>
                </a:lnTo>
                <a:lnTo>
                  <a:pt x="0" y="104959"/>
                </a:lnTo>
                <a:cubicBezTo>
                  <a:pt x="0" y="46992"/>
                  <a:pt x="46992" y="0"/>
                  <a:pt x="104959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474550" y="1797436"/>
            <a:ext cx="2520000" cy="64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交叉验证方法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473832" y="2640918"/>
            <a:ext cx="2534136" cy="26295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方法：通过经营活动现金流与存货、应付账款变动的勾稽关系验证。
案例：某企业经营活动现金流入增加，但存货和应付账款未见明显变化，需警惕其是否通过造假手段增加现金流量。
应对：通过多维度数据分析，识别现金流造假行为。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0" y="5988601"/>
            <a:ext cx="12192000" cy="710536"/>
          </a:xfrm>
          <a:custGeom>
            <a:avLst/>
            <a:gdLst>
              <a:gd name="connsiteX0" fmla="*/ 0 w 12192000"/>
              <a:gd name="connsiteY0" fmla="*/ 0 h 2548005"/>
              <a:gd name="connsiteX1" fmla="*/ 168614 w 12192000"/>
              <a:gd name="connsiteY1" fmla="*/ 119903 h 2548005"/>
              <a:gd name="connsiteX2" fmla="*/ 6096001 w 12192000"/>
              <a:gd name="connsiteY2" fmla="*/ 1930469 h 2548005"/>
              <a:gd name="connsiteX3" fmla="*/ 12023389 w 12192000"/>
              <a:gd name="connsiteY3" fmla="*/ 119903 h 2548005"/>
              <a:gd name="connsiteX4" fmla="*/ 12192000 w 12192000"/>
              <a:gd name="connsiteY4" fmla="*/ 1 h 2548005"/>
              <a:gd name="connsiteX5" fmla="*/ 12192000 w 12192000"/>
              <a:gd name="connsiteY5" fmla="*/ 2548005 h 2548005"/>
              <a:gd name="connsiteX6" fmla="*/ 0 w 12192000"/>
              <a:gd name="connsiteY6" fmla="*/ 2548005 h 2548005"/>
            </a:gdLst>
            <a:ahLst/>
            <a:cxnLst/>
            <a:rect l="l" t="t" r="r" b="b"/>
            <a:pathLst>
              <a:path w="12192000" h="2548005">
                <a:moveTo>
                  <a:pt x="0" y="0"/>
                </a:moveTo>
                <a:lnTo>
                  <a:pt x="168614" y="119903"/>
                </a:lnTo>
                <a:cubicBezTo>
                  <a:pt x="1860621" y="1263000"/>
                  <a:pt x="3900363" y="1930469"/>
                  <a:pt x="6096001" y="1930469"/>
                </a:cubicBezTo>
                <a:cubicBezTo>
                  <a:pt x="8291639" y="1930469"/>
                  <a:pt x="10331382" y="1263000"/>
                  <a:pt x="12023389" y="119903"/>
                </a:cubicBezTo>
                <a:lnTo>
                  <a:pt x="12192000" y="1"/>
                </a:lnTo>
                <a:lnTo>
                  <a:pt x="12192000" y="2548005"/>
                </a:lnTo>
                <a:lnTo>
                  <a:pt x="0" y="254800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0" y="6075957"/>
            <a:ext cx="12192000" cy="710537"/>
          </a:xfrm>
          <a:custGeom>
            <a:avLst/>
            <a:gdLst>
              <a:gd name="connsiteX0" fmla="*/ 0 w 12192000"/>
              <a:gd name="connsiteY0" fmla="*/ 0 h 2548005"/>
              <a:gd name="connsiteX1" fmla="*/ 168614 w 12192000"/>
              <a:gd name="connsiteY1" fmla="*/ 119903 h 2548005"/>
              <a:gd name="connsiteX2" fmla="*/ 6096001 w 12192000"/>
              <a:gd name="connsiteY2" fmla="*/ 1930469 h 2548005"/>
              <a:gd name="connsiteX3" fmla="*/ 12023389 w 12192000"/>
              <a:gd name="connsiteY3" fmla="*/ 119903 h 2548005"/>
              <a:gd name="connsiteX4" fmla="*/ 12192000 w 12192000"/>
              <a:gd name="connsiteY4" fmla="*/ 1 h 2548005"/>
              <a:gd name="connsiteX5" fmla="*/ 12192000 w 12192000"/>
              <a:gd name="connsiteY5" fmla="*/ 2548005 h 2548005"/>
              <a:gd name="connsiteX6" fmla="*/ 0 w 12192000"/>
              <a:gd name="connsiteY6" fmla="*/ 2548005 h 2548005"/>
            </a:gdLst>
            <a:ahLst/>
            <a:cxnLst/>
            <a:rect l="l" t="t" r="r" b="b"/>
            <a:pathLst>
              <a:path w="12192000" h="2548005">
                <a:moveTo>
                  <a:pt x="0" y="0"/>
                </a:moveTo>
                <a:lnTo>
                  <a:pt x="168614" y="119903"/>
                </a:lnTo>
                <a:cubicBezTo>
                  <a:pt x="1860621" y="1263000"/>
                  <a:pt x="3900363" y="1930469"/>
                  <a:pt x="6096001" y="1930469"/>
                </a:cubicBezTo>
                <a:cubicBezTo>
                  <a:pt x="8291639" y="1930469"/>
                  <a:pt x="10331382" y="1263000"/>
                  <a:pt x="12023389" y="119903"/>
                </a:cubicBezTo>
                <a:lnTo>
                  <a:pt x="12192000" y="1"/>
                </a:lnTo>
                <a:lnTo>
                  <a:pt x="12192000" y="2548005"/>
                </a:lnTo>
                <a:lnTo>
                  <a:pt x="0" y="254800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0" y="6149231"/>
            <a:ext cx="12192000" cy="710537"/>
          </a:xfrm>
          <a:custGeom>
            <a:avLst/>
            <a:gdLst>
              <a:gd name="connsiteX0" fmla="*/ 0 w 12192000"/>
              <a:gd name="connsiteY0" fmla="*/ 0 h 2548005"/>
              <a:gd name="connsiteX1" fmla="*/ 168614 w 12192000"/>
              <a:gd name="connsiteY1" fmla="*/ 119903 h 2548005"/>
              <a:gd name="connsiteX2" fmla="*/ 6096001 w 12192000"/>
              <a:gd name="connsiteY2" fmla="*/ 1930469 h 2548005"/>
              <a:gd name="connsiteX3" fmla="*/ 12023389 w 12192000"/>
              <a:gd name="connsiteY3" fmla="*/ 119903 h 2548005"/>
              <a:gd name="connsiteX4" fmla="*/ 12192000 w 12192000"/>
              <a:gd name="connsiteY4" fmla="*/ 1 h 2548005"/>
              <a:gd name="connsiteX5" fmla="*/ 12192000 w 12192000"/>
              <a:gd name="connsiteY5" fmla="*/ 2548005 h 2548005"/>
              <a:gd name="connsiteX6" fmla="*/ 0 w 12192000"/>
              <a:gd name="connsiteY6" fmla="*/ 2548005 h 2548005"/>
            </a:gdLst>
            <a:ahLst/>
            <a:cxnLst/>
            <a:rect l="l" t="t" r="r" b="b"/>
            <a:pathLst>
              <a:path w="12192000" h="2548005">
                <a:moveTo>
                  <a:pt x="0" y="0"/>
                </a:moveTo>
                <a:lnTo>
                  <a:pt x="168614" y="119903"/>
                </a:lnTo>
                <a:cubicBezTo>
                  <a:pt x="1860621" y="1263000"/>
                  <a:pt x="3900363" y="1930469"/>
                  <a:pt x="6096001" y="1930469"/>
                </a:cubicBezTo>
                <a:cubicBezTo>
                  <a:pt x="8291639" y="1930469"/>
                  <a:pt x="10331382" y="1263000"/>
                  <a:pt x="12023389" y="119903"/>
                </a:cubicBezTo>
                <a:lnTo>
                  <a:pt x="12192000" y="1"/>
                </a:lnTo>
                <a:lnTo>
                  <a:pt x="12192000" y="2548005"/>
                </a:lnTo>
                <a:lnTo>
                  <a:pt x="0" y="2548005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  <a:alpha val="100000"/>
                </a:schemeClr>
              </a:gs>
              <a:gs pos="53000">
                <a:schemeClr val="accent1">
                  <a:lumMod val="60000"/>
                  <a:lumOff val="40000"/>
                  <a:alpha val="10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10800000" scaled="0"/>
          </a:gra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816232" y="2640918"/>
            <a:ext cx="2534136" cy="26295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手法：通过关联方资金闭环循环，制造虚假现金流量。
案例：乐视体系通过关联方资金闭环循环，制造虚假现金流量，掩盖资金链断裂问题。
识别：通过分析资金流向和关联方交易，识别资金闭环循环。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171332" y="2640918"/>
            <a:ext cx="2534136" cy="26295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手法：通过虚构应收账款保理业务，增加经营活动现金流入。
案例：康得新通过虚构应收账款保理业务，增加经营活动现金流入，掩盖资金链紧张问题。
识别：通过对比应收账款和经营活动现金流入的变化，识别异常数据。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典型造假手法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16532" y="2039839"/>
            <a:ext cx="4979660" cy="3484661"/>
          </a:xfrm>
          <a:prstGeom prst="roundRect">
            <a:avLst>
              <a:gd name="adj" fmla="val 2808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83105" y="2039839"/>
            <a:ext cx="4979660" cy="3484661"/>
          </a:xfrm>
          <a:prstGeom prst="roundRect">
            <a:avLst>
              <a:gd name="adj" fmla="val 2808"/>
            </a:avLst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16532" y="1986499"/>
            <a:ext cx="4979660" cy="3484661"/>
          </a:xfrm>
          <a:prstGeom prst="roundRect">
            <a:avLst>
              <a:gd name="adj" fmla="val 2808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383105" y="1986499"/>
            <a:ext cx="4979660" cy="3484661"/>
          </a:xfrm>
          <a:prstGeom prst="roundRect">
            <a:avLst>
              <a:gd name="adj" fmla="val 2808"/>
            </a:avLst>
          </a:prstGeom>
          <a:solidFill>
            <a:schemeClr val="bg1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90377" y="2324102"/>
            <a:ext cx="4431973" cy="28803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追踪：通过应付票据、其他应收款等科目发现隐性资金占用。
案例：某企业应付票据大幅增加，但经营活动现金流量未见明显变化，需警惕其是否存在隐性资金占用。
应对：通过分析应付票据和其他应收款的变化，识别隐性资金占用。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400" y="1701800"/>
            <a:ext cx="5291925" cy="485029"/>
          </a:xfrm>
          <a:prstGeom prst="plaqu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4719" y="1799701"/>
            <a:ext cx="4643286" cy="2892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应付票据与隐性资金占用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56951" y="2324100"/>
            <a:ext cx="4431973" cy="28803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识别：通过分析表外资金流，发现企业资金链的真实情况。
案例：某企业通过表外资金流，掩盖资金链断裂问题，需通过多维度数据分析识别。
应对：通过分析表外资金流，确保企业资金链安全。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226975" y="1701800"/>
            <a:ext cx="5291925" cy="485029"/>
          </a:xfrm>
          <a:prstGeom prst="plaqu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51295" y="1799699"/>
            <a:ext cx="4643286" cy="2892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表外资金流识别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表外资金流追踪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五、康美药业综合案例分析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506570" y="3141273"/>
            <a:ext cx="3175966" cy="68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中药材采购现金流出与产能不匹配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506570" y="3876814"/>
            <a:ext cx="3175966" cy="22191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特征：康美药业中药材采购现金流出与实际产能不匹配。
分析：通过穿透分析工具，发现其采购数据存在异常。
案例：康美药业中药材采购现金流出大幅增加，但实际产能未见明显提升，表明其采购数据存在造假嫌疑。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257187" y="3141273"/>
            <a:ext cx="3175966" cy="68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医药行业特性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264980" y="3876814"/>
            <a:ext cx="3175966" cy="22191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特性：医药行业受带量采购政策影响，经营现金流存在阶段性冲击。
分析：通过分析政策变化对经营现金流的影响，评估企业应对能力。
案例：某医药企业受带量采购政策影响，经营现金流大幅下降，需关注其应对策略。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55954" y="3141273"/>
            <a:ext cx="3175966" cy="68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300亿现金存款与高额借款并存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55954" y="3876814"/>
            <a:ext cx="3175966" cy="22191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特征：康美药业账面显示300亿现金存款，但同时存在高额借款。
分析：通过利息收入/货币资金比率异常检测，发现其利息收入过低，存在造假嫌疑。
案例：康美药业利息收入/货币资金比率低于1%，表明其现金存款存在异常。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990403" y="1676400"/>
            <a:ext cx="707069" cy="619089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round/>
          </a:ln>
        </p:spPr>
        <p:txBody>
          <a:bodyPr vert="horz" wrap="square" lIns="121920" tIns="60960" rIns="121920" bIns="6096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526106" y="1660550"/>
            <a:ext cx="638128" cy="663550"/>
          </a:xfrm>
          <a:custGeom>
            <a:avLst/>
            <a:gdLst>
              <a:gd name="connsiteX0" fmla="*/ 337768 w 1372282"/>
              <a:gd name="connsiteY0" fmla="*/ 1315328 h 1426949"/>
              <a:gd name="connsiteX1" fmla="*/ 530173 w 1372282"/>
              <a:gd name="connsiteY1" fmla="*/ 1315328 h 1426949"/>
              <a:gd name="connsiteX2" fmla="*/ 842109 w 1372282"/>
              <a:gd name="connsiteY2" fmla="*/ 1315328 h 1426949"/>
              <a:gd name="connsiteX3" fmla="*/ 1034514 w 1372282"/>
              <a:gd name="connsiteY3" fmla="*/ 1315328 h 1426949"/>
              <a:gd name="connsiteX4" fmla="*/ 1090325 w 1372282"/>
              <a:gd name="connsiteY4" fmla="*/ 1371139 h 1426949"/>
              <a:gd name="connsiteX5" fmla="*/ 1034514 w 1372282"/>
              <a:gd name="connsiteY5" fmla="*/ 1426949 h 1426949"/>
              <a:gd name="connsiteX6" fmla="*/ 842109 w 1372282"/>
              <a:gd name="connsiteY6" fmla="*/ 1426949 h 1426949"/>
              <a:gd name="connsiteX7" fmla="*/ 530173 w 1372282"/>
              <a:gd name="connsiteY7" fmla="*/ 1426949 h 1426949"/>
              <a:gd name="connsiteX8" fmla="*/ 337768 w 1372282"/>
              <a:gd name="connsiteY8" fmla="*/ 1426949 h 1426949"/>
              <a:gd name="connsiteX9" fmla="*/ 281957 w 1372282"/>
              <a:gd name="connsiteY9" fmla="*/ 1371139 h 1426949"/>
              <a:gd name="connsiteX10" fmla="*/ 337768 w 1372282"/>
              <a:gd name="connsiteY10" fmla="*/ 1315328 h 1426949"/>
              <a:gd name="connsiteX11" fmla="*/ 686154 w 1372282"/>
              <a:gd name="connsiteY11" fmla="*/ 111621 h 1426949"/>
              <a:gd name="connsiteX12" fmla="*/ 237624 w 1372282"/>
              <a:gd name="connsiteY12" fmla="*/ 560152 h 1426949"/>
              <a:gd name="connsiteX13" fmla="*/ 237624 w 1372282"/>
              <a:gd name="connsiteY13" fmla="*/ 985614 h 1426949"/>
              <a:gd name="connsiteX14" fmla="*/ 229252 w 1372282"/>
              <a:gd name="connsiteY14" fmla="*/ 1014822 h 1426949"/>
              <a:gd name="connsiteX15" fmla="*/ 155768 w 1372282"/>
              <a:gd name="connsiteY15" fmla="*/ 1134814 h 1426949"/>
              <a:gd name="connsiteX16" fmla="*/ 1214680 w 1372282"/>
              <a:gd name="connsiteY16" fmla="*/ 1134814 h 1426949"/>
              <a:gd name="connsiteX17" fmla="*/ 1143429 w 1372282"/>
              <a:gd name="connsiteY17" fmla="*/ 1023565 h 1426949"/>
              <a:gd name="connsiteX18" fmla="*/ 1134685 w 1372282"/>
              <a:gd name="connsiteY18" fmla="*/ 993428 h 1426949"/>
              <a:gd name="connsiteX19" fmla="*/ 1134685 w 1372282"/>
              <a:gd name="connsiteY19" fmla="*/ 560152 h 1426949"/>
              <a:gd name="connsiteX20" fmla="*/ 686154 w 1372282"/>
              <a:gd name="connsiteY20" fmla="*/ 111621 h 1426949"/>
              <a:gd name="connsiteX21" fmla="*/ 686154 w 1372282"/>
              <a:gd name="connsiteY21" fmla="*/ 0 h 1426949"/>
              <a:gd name="connsiteX22" fmla="*/ 903815 w 1372282"/>
              <a:gd name="connsiteY22" fmla="*/ 44276 h 1426949"/>
              <a:gd name="connsiteX23" fmla="*/ 1081851 w 1372282"/>
              <a:gd name="connsiteY23" fmla="*/ 164455 h 1426949"/>
              <a:gd name="connsiteX24" fmla="*/ 1202030 w 1372282"/>
              <a:gd name="connsiteY24" fmla="*/ 342491 h 1426949"/>
              <a:gd name="connsiteX25" fmla="*/ 1246306 w 1372282"/>
              <a:gd name="connsiteY25" fmla="*/ 560152 h 1426949"/>
              <a:gd name="connsiteX26" fmla="*/ 1246306 w 1372282"/>
              <a:gd name="connsiteY26" fmla="*/ 977243 h 1426949"/>
              <a:gd name="connsiteX27" fmla="*/ 1363508 w 1372282"/>
              <a:gd name="connsiteY27" fmla="*/ 1160487 h 1426949"/>
              <a:gd name="connsiteX28" fmla="*/ 1365369 w 1372282"/>
              <a:gd name="connsiteY28" fmla="*/ 1217414 h 1426949"/>
              <a:gd name="connsiteX29" fmla="*/ 1316628 w 1372282"/>
              <a:gd name="connsiteY29" fmla="*/ 1246436 h 1426949"/>
              <a:gd name="connsiteX30" fmla="*/ 55867 w 1372282"/>
              <a:gd name="connsiteY30" fmla="*/ 1246436 h 1426949"/>
              <a:gd name="connsiteX31" fmla="*/ 7126 w 1372282"/>
              <a:gd name="connsiteY31" fmla="*/ 1217786 h 1426949"/>
              <a:gd name="connsiteX32" fmla="*/ 8242 w 1372282"/>
              <a:gd name="connsiteY32" fmla="*/ 1161232 h 1426949"/>
              <a:gd name="connsiteX33" fmla="*/ 126002 w 1372282"/>
              <a:gd name="connsiteY33" fmla="*/ 969801 h 1426949"/>
              <a:gd name="connsiteX34" fmla="*/ 126002 w 1372282"/>
              <a:gd name="connsiteY34" fmla="*/ 560152 h 1426949"/>
              <a:gd name="connsiteX35" fmla="*/ 170279 w 1372282"/>
              <a:gd name="connsiteY35" fmla="*/ 342491 h 1426949"/>
              <a:gd name="connsiteX36" fmla="*/ 290458 w 1372282"/>
              <a:gd name="connsiteY36" fmla="*/ 164455 h 1426949"/>
              <a:gd name="connsiteX37" fmla="*/ 468493 w 1372282"/>
              <a:gd name="connsiteY37" fmla="*/ 44276 h 1426949"/>
              <a:gd name="connsiteX38" fmla="*/ 686154 w 1372282"/>
              <a:gd name="connsiteY38" fmla="*/ 0 h 1426949"/>
            </a:gdLst>
            <a:ahLst/>
            <a:cxnLst/>
            <a:rect l="l" t="t" r="r" b="b"/>
            <a:pathLst>
              <a:path w="1372282" h="1426949">
                <a:moveTo>
                  <a:pt x="337768" y="1315328"/>
                </a:moveTo>
                <a:lnTo>
                  <a:pt x="530173" y="1315328"/>
                </a:lnTo>
                <a:lnTo>
                  <a:pt x="842109" y="1315328"/>
                </a:lnTo>
                <a:lnTo>
                  <a:pt x="1034514" y="1315328"/>
                </a:lnTo>
                <a:cubicBezTo>
                  <a:pt x="1065396" y="1315328"/>
                  <a:pt x="1090325" y="1340257"/>
                  <a:pt x="1090325" y="1371139"/>
                </a:cubicBezTo>
                <a:cubicBezTo>
                  <a:pt x="1090325" y="1402021"/>
                  <a:pt x="1065210" y="1426949"/>
                  <a:pt x="1034514" y="1426949"/>
                </a:cubicBezTo>
                <a:lnTo>
                  <a:pt x="842109" y="1426949"/>
                </a:lnTo>
                <a:lnTo>
                  <a:pt x="530173" y="1426949"/>
                </a:lnTo>
                <a:lnTo>
                  <a:pt x="337768" y="1426949"/>
                </a:lnTo>
                <a:cubicBezTo>
                  <a:pt x="306886" y="1426949"/>
                  <a:pt x="281957" y="1402021"/>
                  <a:pt x="281957" y="1371139"/>
                </a:cubicBezTo>
                <a:cubicBezTo>
                  <a:pt x="281957" y="1340257"/>
                  <a:pt x="306886" y="1315328"/>
                  <a:pt x="337768" y="1315328"/>
                </a:cubicBezTo>
                <a:close/>
                <a:moveTo>
                  <a:pt x="686154" y="111621"/>
                </a:moveTo>
                <a:cubicBezTo>
                  <a:pt x="438914" y="111621"/>
                  <a:pt x="237624" y="312725"/>
                  <a:pt x="237624" y="560152"/>
                </a:cubicBezTo>
                <a:lnTo>
                  <a:pt x="237624" y="985614"/>
                </a:lnTo>
                <a:cubicBezTo>
                  <a:pt x="237624" y="996032"/>
                  <a:pt x="234833" y="1006078"/>
                  <a:pt x="229252" y="1014822"/>
                </a:cubicBezTo>
                <a:lnTo>
                  <a:pt x="155768" y="1134814"/>
                </a:lnTo>
                <a:lnTo>
                  <a:pt x="1214680" y="1134814"/>
                </a:lnTo>
                <a:lnTo>
                  <a:pt x="1143429" y="1023565"/>
                </a:lnTo>
                <a:cubicBezTo>
                  <a:pt x="1137662" y="1014636"/>
                  <a:pt x="1134685" y="1004218"/>
                  <a:pt x="1134685" y="993428"/>
                </a:cubicBezTo>
                <a:lnTo>
                  <a:pt x="1134685" y="560152"/>
                </a:lnTo>
                <a:cubicBezTo>
                  <a:pt x="1134685" y="312911"/>
                  <a:pt x="933581" y="111621"/>
                  <a:pt x="686154" y="111621"/>
                </a:cubicBezTo>
                <a:close/>
                <a:moveTo>
                  <a:pt x="686154" y="0"/>
                </a:moveTo>
                <a:cubicBezTo>
                  <a:pt x="761499" y="0"/>
                  <a:pt x="834610" y="14883"/>
                  <a:pt x="903815" y="44276"/>
                </a:cubicBezTo>
                <a:cubicBezTo>
                  <a:pt x="970416" y="72554"/>
                  <a:pt x="1030319" y="113109"/>
                  <a:pt x="1081851" y="164455"/>
                </a:cubicBezTo>
                <a:cubicBezTo>
                  <a:pt x="1133383" y="215987"/>
                  <a:pt x="1173753" y="275890"/>
                  <a:pt x="1202030" y="342491"/>
                </a:cubicBezTo>
                <a:cubicBezTo>
                  <a:pt x="1231423" y="411510"/>
                  <a:pt x="1246306" y="484808"/>
                  <a:pt x="1246306" y="560152"/>
                </a:cubicBezTo>
                <a:lnTo>
                  <a:pt x="1246306" y="977243"/>
                </a:lnTo>
                <a:lnTo>
                  <a:pt x="1363508" y="1160487"/>
                </a:lnTo>
                <a:cubicBezTo>
                  <a:pt x="1374484" y="1177603"/>
                  <a:pt x="1375229" y="1199555"/>
                  <a:pt x="1365369" y="1217414"/>
                </a:cubicBezTo>
                <a:cubicBezTo>
                  <a:pt x="1355695" y="1235273"/>
                  <a:pt x="1336905" y="1246436"/>
                  <a:pt x="1316628" y="1246436"/>
                </a:cubicBezTo>
                <a:lnTo>
                  <a:pt x="55867" y="1246436"/>
                </a:lnTo>
                <a:cubicBezTo>
                  <a:pt x="35589" y="1246436"/>
                  <a:pt x="16986" y="1235460"/>
                  <a:pt x="7126" y="1217786"/>
                </a:cubicBezTo>
                <a:cubicBezTo>
                  <a:pt x="-2734" y="1200113"/>
                  <a:pt x="-2362" y="1178533"/>
                  <a:pt x="8242" y="1161232"/>
                </a:cubicBezTo>
                <a:lnTo>
                  <a:pt x="126002" y="969801"/>
                </a:lnTo>
                <a:lnTo>
                  <a:pt x="126002" y="560152"/>
                </a:lnTo>
                <a:cubicBezTo>
                  <a:pt x="126002" y="484808"/>
                  <a:pt x="140885" y="411696"/>
                  <a:pt x="170279" y="342491"/>
                </a:cubicBezTo>
                <a:cubicBezTo>
                  <a:pt x="198556" y="275890"/>
                  <a:pt x="239112" y="215987"/>
                  <a:pt x="290458" y="164455"/>
                </a:cubicBezTo>
                <a:cubicBezTo>
                  <a:pt x="341803" y="112923"/>
                  <a:pt x="401893" y="72554"/>
                  <a:pt x="468493" y="44276"/>
                </a:cubicBezTo>
                <a:cubicBezTo>
                  <a:pt x="537512" y="14883"/>
                  <a:pt x="610810" y="0"/>
                  <a:pt x="686154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round/>
          </a:ln>
        </p:spPr>
        <p:txBody>
          <a:bodyPr vert="horz" wrap="square" lIns="121920" tIns="60960" rIns="121920" bIns="6096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804042" y="1660550"/>
            <a:ext cx="581024" cy="663550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873906" y="2021490"/>
            <a:ext cx="2441294" cy="960045"/>
          </a:xfrm>
          <a:prstGeom prst="ellipse">
            <a:avLst/>
          </a:prstGeom>
          <a:noFill/>
          <a:ln w="22225" cap="sq">
            <a:gradFill>
              <a:gsLst>
                <a:gs pos="2600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193264" y="2004553"/>
            <a:ext cx="1802578" cy="708870"/>
          </a:xfrm>
          <a:prstGeom prst="ellipse">
            <a:avLst/>
          </a:prstGeom>
          <a:noFill/>
          <a:ln w="22225" cap="sq">
            <a:gradFill>
              <a:gsLst>
                <a:gs pos="2600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081489" y="2013365"/>
            <a:ext cx="2026129" cy="796781"/>
          </a:xfrm>
          <a:prstGeom prst="ellipse">
            <a:avLst/>
          </a:prstGeom>
          <a:noFill/>
          <a:ln w="22225" cap="sq">
            <a:gradFill>
              <a:gsLst>
                <a:gs pos="2600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632316" y="2021490"/>
            <a:ext cx="2441294" cy="960045"/>
          </a:xfrm>
          <a:prstGeom prst="ellipse">
            <a:avLst/>
          </a:prstGeom>
          <a:noFill/>
          <a:ln w="22225" cap="sq">
            <a:gradFill>
              <a:gsLst>
                <a:gs pos="2600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951674" y="2004553"/>
            <a:ext cx="1802578" cy="708870"/>
          </a:xfrm>
          <a:prstGeom prst="ellipse">
            <a:avLst/>
          </a:prstGeom>
          <a:noFill/>
          <a:ln w="22225" cap="sq">
            <a:gradFill>
              <a:gsLst>
                <a:gs pos="2600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839899" y="2013365"/>
            <a:ext cx="2026129" cy="796781"/>
          </a:xfrm>
          <a:prstGeom prst="ellipse">
            <a:avLst/>
          </a:prstGeom>
          <a:noFill/>
          <a:ln w="22225" cap="sq">
            <a:gradFill>
              <a:gsLst>
                <a:gs pos="2600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123290" y="2021490"/>
            <a:ext cx="2441294" cy="960045"/>
          </a:xfrm>
          <a:prstGeom prst="ellipse">
            <a:avLst/>
          </a:prstGeom>
          <a:noFill/>
          <a:ln w="22225" cap="sq">
            <a:gradFill>
              <a:gsLst>
                <a:gs pos="2600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442648" y="2004553"/>
            <a:ext cx="1802578" cy="708870"/>
          </a:xfrm>
          <a:prstGeom prst="ellipse">
            <a:avLst/>
          </a:prstGeom>
          <a:noFill/>
          <a:ln w="22225" cap="sq">
            <a:gradFill>
              <a:gsLst>
                <a:gs pos="2600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330873" y="2013365"/>
            <a:ext cx="2026129" cy="796781"/>
          </a:xfrm>
          <a:prstGeom prst="ellipse">
            <a:avLst/>
          </a:prstGeom>
          <a:noFill/>
          <a:ln w="22225" cap="sq">
            <a:gradFill>
              <a:gsLst>
                <a:gs pos="2600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异常特征定位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145311" y="2594610"/>
            <a:ext cx="3360815" cy="2579256"/>
          </a:xfrm>
          <a:prstGeom prst="roundRect">
            <a:avLst>
              <a:gd name="adj" fmla="val 4731"/>
            </a:avLst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609841" y="2594610"/>
            <a:ext cx="3360815" cy="2579256"/>
          </a:xfrm>
          <a:prstGeom prst="roundRect">
            <a:avLst>
              <a:gd name="adj" fmla="val 4731"/>
            </a:avLst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609841" y="1986900"/>
            <a:ext cx="3360815" cy="1027657"/>
          </a:xfrm>
          <a:prstGeom prst="round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145311" y="1986900"/>
            <a:ext cx="3360815" cy="1027657"/>
          </a:xfrm>
          <a:prstGeom prst="roundRect">
            <a:avLst/>
          </a:prstGeom>
          <a:solidFill>
            <a:schemeClr val="accent2"/>
          </a:solidFill>
          <a:ln cap="sq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182408" y="2753777"/>
            <a:ext cx="558802" cy="558802"/>
          </a:xfrm>
          <a:prstGeom prst="ellipse">
            <a:avLst/>
          </a:prstGeom>
          <a:solidFill>
            <a:schemeClr val="accent1"/>
          </a:solidFill>
          <a:ln w="25400" cap="sq">
            <a:solidFill>
              <a:schemeClr val="bg1"/>
            </a:solidFill>
            <a:prstDash val="solid"/>
            <a:miter/>
          </a:ln>
          <a:effectLst>
            <a:outerShdw blurRad="381000" dist="63500" dir="10260000" algn="t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807463" y="2753777"/>
            <a:ext cx="558802" cy="558802"/>
          </a:xfrm>
          <a:prstGeom prst="ellipse">
            <a:avLst/>
          </a:prstGeom>
          <a:solidFill>
            <a:schemeClr val="accent2"/>
          </a:solidFill>
          <a:ln w="19050" cap="sq">
            <a:solidFill>
              <a:schemeClr val="bg1"/>
            </a:solidFill>
            <a:miter/>
          </a:ln>
          <a:effectLst>
            <a:outerShdw blurRad="381000" dist="63500" dir="10260000" algn="t" rotWithShape="0">
              <a:schemeClr val="accent2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341516" y="2917936"/>
            <a:ext cx="240586" cy="230484"/>
          </a:xfrm>
          <a:custGeom>
            <a:avLst/>
            <a:gdLst>
              <a:gd name="connsiteX0" fmla="*/ 196501 w 467362"/>
              <a:gd name="connsiteY0" fmla="*/ 222283 h 447740"/>
              <a:gd name="connsiteX1" fmla="*/ 227171 w 467362"/>
              <a:gd name="connsiteY1" fmla="*/ 249334 h 447740"/>
              <a:gd name="connsiteX2" fmla="*/ 204216 w 467362"/>
              <a:gd name="connsiteY2" fmla="*/ 278671 h 447740"/>
              <a:gd name="connsiteX3" fmla="*/ 196501 w 467362"/>
              <a:gd name="connsiteY3" fmla="*/ 278671 h 447740"/>
              <a:gd name="connsiteX4" fmla="*/ 181356 w 467362"/>
              <a:gd name="connsiteY4" fmla="*/ 263526 h 447740"/>
              <a:gd name="connsiteX5" fmla="*/ 181356 w 467362"/>
              <a:gd name="connsiteY5" fmla="*/ 237523 h 447740"/>
              <a:gd name="connsiteX6" fmla="*/ 181356 w 467362"/>
              <a:gd name="connsiteY6" fmla="*/ 237428 h 447740"/>
              <a:gd name="connsiteX7" fmla="*/ 196501 w 467362"/>
              <a:gd name="connsiteY7" fmla="*/ 222283 h 447740"/>
              <a:gd name="connsiteX8" fmla="*/ 139827 w 467362"/>
              <a:gd name="connsiteY8" fmla="*/ 182183 h 447740"/>
              <a:gd name="connsiteX9" fmla="*/ 124777 w 467362"/>
              <a:gd name="connsiteY9" fmla="*/ 197233 h 447740"/>
              <a:gd name="connsiteX10" fmla="*/ 124777 w 467362"/>
              <a:gd name="connsiteY10" fmla="*/ 368683 h 447740"/>
              <a:gd name="connsiteX11" fmla="*/ 124777 w 467362"/>
              <a:gd name="connsiteY11" fmla="*/ 368686 h 447740"/>
              <a:gd name="connsiteX12" fmla="*/ 139636 w 467362"/>
              <a:gd name="connsiteY12" fmla="*/ 383923 h 447740"/>
              <a:gd name="connsiteX13" fmla="*/ 166497 w 467362"/>
              <a:gd name="connsiteY13" fmla="*/ 383923 h 447740"/>
              <a:gd name="connsiteX14" fmla="*/ 181547 w 467362"/>
              <a:gd name="connsiteY14" fmla="*/ 368873 h 447740"/>
              <a:gd name="connsiteX15" fmla="*/ 181547 w 467362"/>
              <a:gd name="connsiteY15" fmla="*/ 334202 h 447740"/>
              <a:gd name="connsiteX16" fmla="*/ 196691 w 467362"/>
              <a:gd name="connsiteY16" fmla="*/ 319058 h 447740"/>
              <a:gd name="connsiteX17" fmla="*/ 209836 w 467362"/>
              <a:gd name="connsiteY17" fmla="*/ 319058 h 447740"/>
              <a:gd name="connsiteX18" fmla="*/ 247936 w 467362"/>
              <a:gd name="connsiteY18" fmla="*/ 309533 h 447740"/>
              <a:gd name="connsiteX19" fmla="*/ 272986 w 467362"/>
              <a:gd name="connsiteY19" fmla="*/ 284101 h 447740"/>
              <a:gd name="connsiteX20" fmla="*/ 281273 w 467362"/>
              <a:gd name="connsiteY20" fmla="*/ 251049 h 447740"/>
              <a:gd name="connsiteX21" fmla="*/ 272606 w 467362"/>
              <a:gd name="connsiteY21" fmla="*/ 217235 h 447740"/>
              <a:gd name="connsiteX22" fmla="*/ 247650 w 467362"/>
              <a:gd name="connsiteY22" fmla="*/ 191899 h 447740"/>
              <a:gd name="connsiteX23" fmla="*/ 207550 w 467362"/>
              <a:gd name="connsiteY23" fmla="*/ 182183 h 447740"/>
              <a:gd name="connsiteX24" fmla="*/ 15049 w 467362"/>
              <a:gd name="connsiteY24" fmla="*/ 73884 h 447740"/>
              <a:gd name="connsiteX25" fmla="*/ 183451 w 467362"/>
              <a:gd name="connsiteY25" fmla="*/ 73884 h 447740"/>
              <a:gd name="connsiteX26" fmla="*/ 198215 w 467362"/>
              <a:gd name="connsiteY26" fmla="*/ 85314 h 447740"/>
              <a:gd name="connsiteX27" fmla="*/ 202978 w 467362"/>
              <a:gd name="connsiteY27" fmla="*/ 105983 h 447740"/>
              <a:gd name="connsiteX28" fmla="*/ 217742 w 467362"/>
              <a:gd name="connsiteY28" fmla="*/ 117699 h 447740"/>
              <a:gd name="connsiteX29" fmla="*/ 354140 w 467362"/>
              <a:gd name="connsiteY29" fmla="*/ 117699 h 447740"/>
              <a:gd name="connsiteX30" fmla="*/ 354235 w 467362"/>
              <a:gd name="connsiteY30" fmla="*/ 117699 h 447740"/>
              <a:gd name="connsiteX31" fmla="*/ 369284 w 467362"/>
              <a:gd name="connsiteY31" fmla="*/ 132749 h 447740"/>
              <a:gd name="connsiteX32" fmla="*/ 369284 w 467362"/>
              <a:gd name="connsiteY32" fmla="*/ 432596 h 447740"/>
              <a:gd name="connsiteX33" fmla="*/ 354140 w 467362"/>
              <a:gd name="connsiteY33" fmla="*/ 447740 h 447740"/>
              <a:gd name="connsiteX34" fmla="*/ 15049 w 467362"/>
              <a:gd name="connsiteY34" fmla="*/ 447740 h 447740"/>
              <a:gd name="connsiteX35" fmla="*/ 0 w 467362"/>
              <a:gd name="connsiteY35" fmla="*/ 432596 h 447740"/>
              <a:gd name="connsiteX36" fmla="*/ 0 w 467362"/>
              <a:gd name="connsiteY36" fmla="*/ 88934 h 447740"/>
              <a:gd name="connsiteX37" fmla="*/ 15049 w 467362"/>
              <a:gd name="connsiteY37" fmla="*/ 73884 h 447740"/>
              <a:gd name="connsiteX38" fmla="*/ 124778 w 467362"/>
              <a:gd name="connsiteY38" fmla="*/ 351 h 447740"/>
              <a:gd name="connsiteX39" fmla="*/ 455581 w 467362"/>
              <a:gd name="connsiteY39" fmla="*/ 74075 h 447740"/>
              <a:gd name="connsiteX40" fmla="*/ 467011 w 467362"/>
              <a:gd name="connsiteY40" fmla="*/ 91982 h 447740"/>
              <a:gd name="connsiteX41" fmla="*/ 400336 w 467362"/>
              <a:gd name="connsiteY41" fmla="*/ 399449 h 447740"/>
              <a:gd name="connsiteX42" fmla="*/ 399193 w 467362"/>
              <a:gd name="connsiteY42" fmla="*/ 399449 h 447740"/>
              <a:gd name="connsiteX43" fmla="*/ 387573 w 467362"/>
              <a:gd name="connsiteY43" fmla="*/ 384780 h 447740"/>
              <a:gd name="connsiteX44" fmla="*/ 387573 w 467362"/>
              <a:gd name="connsiteY44" fmla="*/ 114556 h 447740"/>
              <a:gd name="connsiteX45" fmla="*/ 372428 w 467362"/>
              <a:gd name="connsiteY45" fmla="*/ 99411 h 447740"/>
              <a:gd name="connsiteX46" fmla="*/ 235839 w 467362"/>
              <a:gd name="connsiteY46" fmla="*/ 99411 h 447740"/>
              <a:gd name="connsiteX47" fmla="*/ 221171 w 467362"/>
              <a:gd name="connsiteY47" fmla="*/ 87791 h 447740"/>
              <a:gd name="connsiteX48" fmla="*/ 216408 w 467362"/>
              <a:gd name="connsiteY48" fmla="*/ 67121 h 447740"/>
              <a:gd name="connsiteX49" fmla="*/ 201645 w 467362"/>
              <a:gd name="connsiteY49" fmla="*/ 55501 h 447740"/>
              <a:gd name="connsiteX50" fmla="*/ 115920 w 467362"/>
              <a:gd name="connsiteY50" fmla="*/ 55501 h 447740"/>
              <a:gd name="connsiteX51" fmla="*/ 112872 w 467362"/>
              <a:gd name="connsiteY51" fmla="*/ 55171 h 447740"/>
              <a:gd name="connsiteX52" fmla="*/ 101156 w 467362"/>
              <a:gd name="connsiteY52" fmla="*/ 37213 h 447740"/>
              <a:gd name="connsiteX53" fmla="*/ 106680 w 467362"/>
              <a:gd name="connsiteY53" fmla="*/ 11876 h 447740"/>
              <a:gd name="connsiteX54" fmla="*/ 124778 w 467362"/>
              <a:gd name="connsiteY54" fmla="*/ 351 h 447740"/>
            </a:gdLst>
            <a:ahLst/>
            <a:cxnLst/>
            <a:rect l="l" t="t" r="r" b="b"/>
            <a:pathLst>
              <a:path w="467362" h="447740">
                <a:moveTo>
                  <a:pt x="196501" y="222283"/>
                </a:moveTo>
                <a:cubicBezTo>
                  <a:pt x="216123" y="222791"/>
                  <a:pt x="226343" y="231808"/>
                  <a:pt x="227171" y="249334"/>
                </a:cubicBezTo>
                <a:cubicBezTo>
                  <a:pt x="226981" y="267813"/>
                  <a:pt x="219361" y="277528"/>
                  <a:pt x="204216" y="278671"/>
                </a:cubicBezTo>
                <a:lnTo>
                  <a:pt x="196501" y="278671"/>
                </a:lnTo>
                <a:cubicBezTo>
                  <a:pt x="188138" y="278671"/>
                  <a:pt x="181356" y="271890"/>
                  <a:pt x="181356" y="263526"/>
                </a:cubicBezTo>
                <a:lnTo>
                  <a:pt x="181356" y="237523"/>
                </a:lnTo>
                <a:cubicBezTo>
                  <a:pt x="181356" y="237492"/>
                  <a:pt x="181356" y="237459"/>
                  <a:pt x="181356" y="237428"/>
                </a:cubicBezTo>
                <a:cubicBezTo>
                  <a:pt x="181356" y="229063"/>
                  <a:pt x="188138" y="222283"/>
                  <a:pt x="196501" y="222283"/>
                </a:cubicBezTo>
                <a:close/>
                <a:moveTo>
                  <a:pt x="139827" y="182183"/>
                </a:moveTo>
                <a:cubicBezTo>
                  <a:pt x="131511" y="182183"/>
                  <a:pt x="124777" y="188921"/>
                  <a:pt x="124777" y="197233"/>
                </a:cubicBezTo>
                <a:lnTo>
                  <a:pt x="124777" y="368683"/>
                </a:lnTo>
                <a:cubicBezTo>
                  <a:pt x="124777" y="368684"/>
                  <a:pt x="124777" y="368685"/>
                  <a:pt x="124777" y="368686"/>
                </a:cubicBezTo>
                <a:cubicBezTo>
                  <a:pt x="124673" y="376996"/>
                  <a:pt x="131321" y="383818"/>
                  <a:pt x="139636" y="383923"/>
                </a:cubicBezTo>
                <a:lnTo>
                  <a:pt x="166497" y="383923"/>
                </a:lnTo>
                <a:cubicBezTo>
                  <a:pt x="174812" y="383923"/>
                  <a:pt x="181547" y="377185"/>
                  <a:pt x="181547" y="368873"/>
                </a:cubicBezTo>
                <a:lnTo>
                  <a:pt x="181547" y="334202"/>
                </a:lnTo>
                <a:cubicBezTo>
                  <a:pt x="181547" y="325838"/>
                  <a:pt x="188328" y="319058"/>
                  <a:pt x="196691" y="319058"/>
                </a:cubicBezTo>
                <a:lnTo>
                  <a:pt x="209836" y="319058"/>
                </a:lnTo>
                <a:cubicBezTo>
                  <a:pt x="223152" y="319298"/>
                  <a:pt x="236296" y="316011"/>
                  <a:pt x="247936" y="309533"/>
                </a:cubicBezTo>
                <a:cubicBezTo>
                  <a:pt x="258584" y="303672"/>
                  <a:pt x="267290" y="294834"/>
                  <a:pt x="272986" y="284101"/>
                </a:cubicBezTo>
                <a:cubicBezTo>
                  <a:pt x="278501" y="273963"/>
                  <a:pt x="281359" y="262590"/>
                  <a:pt x="281273" y="251049"/>
                </a:cubicBezTo>
                <a:cubicBezTo>
                  <a:pt x="281321" y="239223"/>
                  <a:pt x="278340" y="227581"/>
                  <a:pt x="272606" y="217235"/>
                </a:cubicBezTo>
                <a:cubicBezTo>
                  <a:pt x="266738" y="206686"/>
                  <a:pt x="258108" y="197929"/>
                  <a:pt x="247650" y="191899"/>
                </a:cubicBezTo>
                <a:cubicBezTo>
                  <a:pt x="235325" y="185300"/>
                  <a:pt x="221523" y="181956"/>
                  <a:pt x="207550" y="182183"/>
                </a:cubicBezTo>
                <a:close/>
                <a:moveTo>
                  <a:pt x="15049" y="73884"/>
                </a:moveTo>
                <a:lnTo>
                  <a:pt x="183451" y="73884"/>
                </a:lnTo>
                <a:cubicBezTo>
                  <a:pt x="190405" y="73880"/>
                  <a:pt x="196482" y="78582"/>
                  <a:pt x="198215" y="85314"/>
                </a:cubicBezTo>
                <a:lnTo>
                  <a:pt x="202978" y="105983"/>
                </a:lnTo>
                <a:cubicBezTo>
                  <a:pt x="204578" y="112848"/>
                  <a:pt x="210693" y="117705"/>
                  <a:pt x="217742" y="117699"/>
                </a:cubicBezTo>
                <a:lnTo>
                  <a:pt x="354140" y="117699"/>
                </a:lnTo>
                <a:cubicBezTo>
                  <a:pt x="354168" y="117699"/>
                  <a:pt x="354206" y="117699"/>
                  <a:pt x="354235" y="117699"/>
                </a:cubicBezTo>
                <a:cubicBezTo>
                  <a:pt x="362550" y="117699"/>
                  <a:pt x="369284" y="124437"/>
                  <a:pt x="369284" y="132749"/>
                </a:cubicBezTo>
                <a:lnTo>
                  <a:pt x="369284" y="432596"/>
                </a:lnTo>
                <a:cubicBezTo>
                  <a:pt x="369284" y="440959"/>
                  <a:pt x="362502" y="447740"/>
                  <a:pt x="354140" y="447740"/>
                </a:cubicBezTo>
                <a:lnTo>
                  <a:pt x="15049" y="447740"/>
                </a:lnTo>
                <a:cubicBezTo>
                  <a:pt x="6763" y="447688"/>
                  <a:pt x="0" y="440922"/>
                  <a:pt x="0" y="432596"/>
                </a:cubicBezTo>
                <a:lnTo>
                  <a:pt x="0" y="88934"/>
                </a:lnTo>
                <a:cubicBezTo>
                  <a:pt x="0" y="80622"/>
                  <a:pt x="6763" y="73884"/>
                  <a:pt x="15049" y="73884"/>
                </a:cubicBezTo>
                <a:close/>
                <a:moveTo>
                  <a:pt x="124778" y="351"/>
                </a:moveTo>
                <a:lnTo>
                  <a:pt x="455581" y="74075"/>
                </a:lnTo>
                <a:cubicBezTo>
                  <a:pt x="463678" y="75877"/>
                  <a:pt x="468783" y="83883"/>
                  <a:pt x="467011" y="91982"/>
                </a:cubicBezTo>
                <a:lnTo>
                  <a:pt x="400336" y="399449"/>
                </a:lnTo>
                <a:lnTo>
                  <a:pt x="399193" y="399449"/>
                </a:lnTo>
                <a:cubicBezTo>
                  <a:pt x="392364" y="397887"/>
                  <a:pt x="387535" y="391789"/>
                  <a:pt x="387573" y="384780"/>
                </a:cubicBezTo>
                <a:lnTo>
                  <a:pt x="387573" y="114556"/>
                </a:lnTo>
                <a:cubicBezTo>
                  <a:pt x="387573" y="106192"/>
                  <a:pt x="380791" y="99411"/>
                  <a:pt x="372428" y="99411"/>
                </a:cubicBezTo>
                <a:lnTo>
                  <a:pt x="235839" y="99411"/>
                </a:lnTo>
                <a:cubicBezTo>
                  <a:pt x="228838" y="99418"/>
                  <a:pt x="222762" y="94603"/>
                  <a:pt x="221171" y="87791"/>
                </a:cubicBezTo>
                <a:lnTo>
                  <a:pt x="216408" y="67121"/>
                </a:lnTo>
                <a:cubicBezTo>
                  <a:pt x="214742" y="60314"/>
                  <a:pt x="208655" y="55519"/>
                  <a:pt x="201645" y="55501"/>
                </a:cubicBezTo>
                <a:lnTo>
                  <a:pt x="115920" y="55501"/>
                </a:lnTo>
                <a:cubicBezTo>
                  <a:pt x="114872" y="55497"/>
                  <a:pt x="113824" y="55387"/>
                  <a:pt x="112872" y="55171"/>
                </a:cubicBezTo>
                <a:cubicBezTo>
                  <a:pt x="104680" y="53435"/>
                  <a:pt x="99442" y="45395"/>
                  <a:pt x="101156" y="37213"/>
                </a:cubicBezTo>
                <a:lnTo>
                  <a:pt x="106680" y="11876"/>
                </a:lnTo>
                <a:cubicBezTo>
                  <a:pt x="108490" y="3720"/>
                  <a:pt x="116606" y="-1424"/>
                  <a:pt x="124778" y="351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966571" y="2922510"/>
            <a:ext cx="240586" cy="221335"/>
          </a:xfrm>
          <a:custGeom>
            <a:avLst/>
            <a:gdLst>
              <a:gd name="connsiteX0" fmla="*/ 341095 w 461968"/>
              <a:gd name="connsiteY0" fmla="*/ 172695 h 425005"/>
              <a:gd name="connsiteX1" fmla="*/ 171074 w 461968"/>
              <a:gd name="connsiteY1" fmla="*/ 7 h 425005"/>
              <a:gd name="connsiteX2" fmla="*/ 1148 w 461968"/>
              <a:gd name="connsiteY2" fmla="*/ 172695 h 425005"/>
              <a:gd name="connsiteX3" fmla="*/ 32009 w 461968"/>
              <a:gd name="connsiteY3" fmla="*/ 272041 h 425005"/>
              <a:gd name="connsiteX4" fmla="*/ 25818 w 461968"/>
              <a:gd name="connsiteY4" fmla="*/ 297378 h 425005"/>
              <a:gd name="connsiteX5" fmla="*/ 38124 w 461968"/>
              <a:gd name="connsiteY5" fmla="*/ 317956 h 425005"/>
              <a:gd name="connsiteX6" fmla="*/ 43439 w 461968"/>
              <a:gd name="connsiteY6" fmla="*/ 318428 h 425005"/>
              <a:gd name="connsiteX7" fmla="*/ 76300 w 461968"/>
              <a:gd name="connsiteY7" fmla="*/ 316237 h 425005"/>
              <a:gd name="connsiteX8" fmla="*/ 171550 w 461968"/>
              <a:gd name="connsiteY8" fmla="*/ 345574 h 425005"/>
              <a:gd name="connsiteX9" fmla="*/ 341095 w 461968"/>
              <a:gd name="connsiteY9" fmla="*/ 172695 h 425005"/>
              <a:gd name="connsiteX10" fmla="*/ 249560 w 461968"/>
              <a:gd name="connsiteY10" fmla="*/ 150502 h 425005"/>
              <a:gd name="connsiteX11" fmla="*/ 271372 w 461968"/>
              <a:gd name="connsiteY11" fmla="*/ 172693 h 425005"/>
              <a:gd name="connsiteX12" fmla="*/ 271372 w 461968"/>
              <a:gd name="connsiteY12" fmla="*/ 172695 h 425005"/>
              <a:gd name="connsiteX13" fmla="*/ 249560 w 461968"/>
              <a:gd name="connsiteY13" fmla="*/ 194793 h 425005"/>
              <a:gd name="connsiteX14" fmla="*/ 227367 w 461968"/>
              <a:gd name="connsiteY14" fmla="*/ 172982 h 425005"/>
              <a:gd name="connsiteX15" fmla="*/ 227367 w 461968"/>
              <a:gd name="connsiteY15" fmla="*/ 172695 h 425005"/>
              <a:gd name="connsiteX16" fmla="*/ 249179 w 461968"/>
              <a:gd name="connsiteY16" fmla="*/ 150502 h 425005"/>
              <a:gd name="connsiteX17" fmla="*/ 249560 w 461968"/>
              <a:gd name="connsiteY17" fmla="*/ 150502 h 425005"/>
              <a:gd name="connsiteX18" fmla="*/ 92683 w 461968"/>
              <a:gd name="connsiteY18" fmla="*/ 194793 h 425005"/>
              <a:gd name="connsiteX19" fmla="*/ 70871 w 461968"/>
              <a:gd name="connsiteY19" fmla="*/ 172791 h 425005"/>
              <a:gd name="connsiteX20" fmla="*/ 70871 w 461968"/>
              <a:gd name="connsiteY20" fmla="*/ 172695 h 425005"/>
              <a:gd name="connsiteX21" fmla="*/ 92493 w 461968"/>
              <a:gd name="connsiteY21" fmla="*/ 150504 h 425005"/>
              <a:gd name="connsiteX22" fmla="*/ 92683 w 461968"/>
              <a:gd name="connsiteY22" fmla="*/ 150502 h 425005"/>
              <a:gd name="connsiteX23" fmla="*/ 114496 w 461968"/>
              <a:gd name="connsiteY23" fmla="*/ 172693 h 425005"/>
              <a:gd name="connsiteX24" fmla="*/ 114496 w 461968"/>
              <a:gd name="connsiteY24" fmla="*/ 172695 h 425005"/>
              <a:gd name="connsiteX25" fmla="*/ 92683 w 461968"/>
              <a:gd name="connsiteY25" fmla="*/ 194793 h 425005"/>
              <a:gd name="connsiteX26" fmla="*/ 149357 w 461968"/>
              <a:gd name="connsiteY26" fmla="*/ 172695 h 425005"/>
              <a:gd name="connsiteX27" fmla="*/ 170979 w 461968"/>
              <a:gd name="connsiteY27" fmla="*/ 150503 h 425005"/>
              <a:gd name="connsiteX28" fmla="*/ 171074 w 461968"/>
              <a:gd name="connsiteY28" fmla="*/ 150502 h 425005"/>
              <a:gd name="connsiteX29" fmla="*/ 192886 w 461968"/>
              <a:gd name="connsiteY29" fmla="*/ 172503 h 425005"/>
              <a:gd name="connsiteX30" fmla="*/ 192886 w 461968"/>
              <a:gd name="connsiteY30" fmla="*/ 172695 h 425005"/>
              <a:gd name="connsiteX31" fmla="*/ 171169 w 461968"/>
              <a:gd name="connsiteY31" fmla="*/ 194792 h 425005"/>
              <a:gd name="connsiteX32" fmla="*/ 171074 w 461968"/>
              <a:gd name="connsiteY32" fmla="*/ 194793 h 425005"/>
              <a:gd name="connsiteX33" fmla="*/ 149357 w 461968"/>
              <a:gd name="connsiteY33" fmla="*/ 172697 h 425005"/>
              <a:gd name="connsiteX34" fmla="*/ 149357 w 461968"/>
              <a:gd name="connsiteY34" fmla="*/ 172695 h 425005"/>
              <a:gd name="connsiteX35" fmla="*/ 463110 w 461968"/>
              <a:gd name="connsiteY35" fmla="*/ 252324 h 425005"/>
              <a:gd name="connsiteX36" fmla="*/ 349382 w 461968"/>
              <a:gd name="connsiteY36" fmla="*/ 89542 h 425005"/>
              <a:gd name="connsiteX37" fmla="*/ 367193 w 461968"/>
              <a:gd name="connsiteY37" fmla="*/ 172695 h 425005"/>
              <a:gd name="connsiteX38" fmla="*/ 171083 w 461968"/>
              <a:gd name="connsiteY38" fmla="*/ 371863 h 425005"/>
              <a:gd name="connsiteX39" fmla="*/ 171074 w 461968"/>
              <a:gd name="connsiteY39" fmla="*/ 371863 h 425005"/>
              <a:gd name="connsiteX40" fmla="*/ 171074 w 461968"/>
              <a:gd name="connsiteY40" fmla="*/ 371863 h 425005"/>
              <a:gd name="connsiteX41" fmla="*/ 293565 w 461968"/>
              <a:gd name="connsiteY41" fmla="*/ 425013 h 425005"/>
              <a:gd name="connsiteX42" fmla="*/ 386053 w 461968"/>
              <a:gd name="connsiteY42" fmla="*/ 397104 h 425005"/>
              <a:gd name="connsiteX43" fmla="*/ 417486 w 461968"/>
              <a:gd name="connsiteY43" fmla="*/ 401962 h 425005"/>
              <a:gd name="connsiteX44" fmla="*/ 434916 w 461968"/>
              <a:gd name="connsiteY44" fmla="*/ 389065 h 425005"/>
              <a:gd name="connsiteX45" fmla="*/ 434726 w 461968"/>
              <a:gd name="connsiteY45" fmla="*/ 383483 h 425005"/>
              <a:gd name="connsiteX46" fmla="*/ 428725 w 461968"/>
              <a:gd name="connsiteY46" fmla="*/ 356718 h 425005"/>
              <a:gd name="connsiteX47" fmla="*/ 463110 w 461968"/>
              <a:gd name="connsiteY47" fmla="*/ 252324 h 425005"/>
            </a:gdLst>
            <a:ahLst/>
            <a:cxnLst/>
            <a:rect l="l" t="t" r="r" b="b"/>
            <a:pathLst>
              <a:path w="461968" h="425005">
                <a:moveTo>
                  <a:pt x="341095" y="172695"/>
                </a:moveTo>
                <a:cubicBezTo>
                  <a:pt x="341781" y="78079"/>
                  <a:pt x="265686" y="793"/>
                  <a:pt x="171074" y="7"/>
                </a:cubicBezTo>
                <a:cubicBezTo>
                  <a:pt x="76500" y="845"/>
                  <a:pt x="462" y="78116"/>
                  <a:pt x="1148" y="172695"/>
                </a:cubicBezTo>
                <a:cubicBezTo>
                  <a:pt x="1081" y="208181"/>
                  <a:pt x="11844" y="242842"/>
                  <a:pt x="32009" y="272041"/>
                </a:cubicBezTo>
                <a:lnTo>
                  <a:pt x="25818" y="297378"/>
                </a:lnTo>
                <a:cubicBezTo>
                  <a:pt x="23531" y="306459"/>
                  <a:pt x="29047" y="315672"/>
                  <a:pt x="38124" y="317956"/>
                </a:cubicBezTo>
                <a:cubicBezTo>
                  <a:pt x="39858" y="318394"/>
                  <a:pt x="41658" y="318553"/>
                  <a:pt x="43439" y="318428"/>
                </a:cubicBezTo>
                <a:lnTo>
                  <a:pt x="76300" y="316237"/>
                </a:lnTo>
                <a:cubicBezTo>
                  <a:pt x="104322" y="335490"/>
                  <a:pt x="137555" y="345725"/>
                  <a:pt x="171550" y="345574"/>
                </a:cubicBezTo>
                <a:cubicBezTo>
                  <a:pt x="266057" y="344527"/>
                  <a:pt x="341886" y="267201"/>
                  <a:pt x="341095" y="172695"/>
                </a:cubicBezTo>
                <a:close/>
                <a:moveTo>
                  <a:pt x="249560" y="150502"/>
                </a:moveTo>
                <a:cubicBezTo>
                  <a:pt x="261714" y="150607"/>
                  <a:pt x="271477" y="160542"/>
                  <a:pt x="271372" y="172693"/>
                </a:cubicBezTo>
                <a:cubicBezTo>
                  <a:pt x="271372" y="172694"/>
                  <a:pt x="271372" y="172694"/>
                  <a:pt x="271372" y="172695"/>
                </a:cubicBezTo>
                <a:cubicBezTo>
                  <a:pt x="271429" y="184810"/>
                  <a:pt x="261675" y="194688"/>
                  <a:pt x="249560" y="194793"/>
                </a:cubicBezTo>
                <a:cubicBezTo>
                  <a:pt x="237406" y="194899"/>
                  <a:pt x="227471" y="185133"/>
                  <a:pt x="227367" y="172982"/>
                </a:cubicBezTo>
                <a:cubicBezTo>
                  <a:pt x="227367" y="172887"/>
                  <a:pt x="227367" y="172791"/>
                  <a:pt x="227367" y="172695"/>
                </a:cubicBezTo>
                <a:cubicBezTo>
                  <a:pt x="227262" y="160544"/>
                  <a:pt x="237025" y="150608"/>
                  <a:pt x="249179" y="150502"/>
                </a:cubicBezTo>
                <a:cubicBezTo>
                  <a:pt x="249302" y="150501"/>
                  <a:pt x="249436" y="150501"/>
                  <a:pt x="249560" y="150502"/>
                </a:cubicBezTo>
                <a:close/>
                <a:moveTo>
                  <a:pt x="92683" y="194793"/>
                </a:moveTo>
                <a:cubicBezTo>
                  <a:pt x="80587" y="194741"/>
                  <a:pt x="70814" y="184890"/>
                  <a:pt x="70871" y="172791"/>
                </a:cubicBezTo>
                <a:cubicBezTo>
                  <a:pt x="70871" y="172759"/>
                  <a:pt x="70871" y="172728"/>
                  <a:pt x="70871" y="172695"/>
                </a:cubicBezTo>
                <a:cubicBezTo>
                  <a:pt x="70709" y="160598"/>
                  <a:pt x="80396" y="150662"/>
                  <a:pt x="92493" y="150504"/>
                </a:cubicBezTo>
                <a:cubicBezTo>
                  <a:pt x="92550" y="150503"/>
                  <a:pt x="92617" y="150502"/>
                  <a:pt x="92683" y="150502"/>
                </a:cubicBezTo>
                <a:cubicBezTo>
                  <a:pt x="104837" y="150607"/>
                  <a:pt x="114600" y="160542"/>
                  <a:pt x="114496" y="172693"/>
                </a:cubicBezTo>
                <a:cubicBezTo>
                  <a:pt x="114496" y="172694"/>
                  <a:pt x="114496" y="172694"/>
                  <a:pt x="114496" y="172695"/>
                </a:cubicBezTo>
                <a:cubicBezTo>
                  <a:pt x="114552" y="184810"/>
                  <a:pt x="104799" y="194688"/>
                  <a:pt x="92683" y="194793"/>
                </a:cubicBezTo>
                <a:close/>
                <a:moveTo>
                  <a:pt x="149357" y="172695"/>
                </a:moveTo>
                <a:cubicBezTo>
                  <a:pt x="149195" y="160598"/>
                  <a:pt x="158882" y="150661"/>
                  <a:pt x="170979" y="150503"/>
                </a:cubicBezTo>
                <a:cubicBezTo>
                  <a:pt x="171007" y="150503"/>
                  <a:pt x="171045" y="150502"/>
                  <a:pt x="171074" y="150502"/>
                </a:cubicBezTo>
                <a:cubicBezTo>
                  <a:pt x="183170" y="150553"/>
                  <a:pt x="192943" y="160403"/>
                  <a:pt x="192886" y="172503"/>
                </a:cubicBezTo>
                <a:cubicBezTo>
                  <a:pt x="192886" y="172567"/>
                  <a:pt x="192886" y="172631"/>
                  <a:pt x="192886" y="172695"/>
                </a:cubicBezTo>
                <a:cubicBezTo>
                  <a:pt x="192991" y="184794"/>
                  <a:pt x="183266" y="194688"/>
                  <a:pt x="171169" y="194792"/>
                </a:cubicBezTo>
                <a:cubicBezTo>
                  <a:pt x="171140" y="194793"/>
                  <a:pt x="171103" y="194793"/>
                  <a:pt x="171074" y="194793"/>
                </a:cubicBezTo>
                <a:cubicBezTo>
                  <a:pt x="158977" y="194688"/>
                  <a:pt x="149252" y="184796"/>
                  <a:pt x="149357" y="172697"/>
                </a:cubicBezTo>
                <a:cubicBezTo>
                  <a:pt x="149357" y="172696"/>
                  <a:pt x="149357" y="172696"/>
                  <a:pt x="149357" y="172695"/>
                </a:cubicBezTo>
                <a:close/>
                <a:moveTo>
                  <a:pt x="463110" y="252324"/>
                </a:moveTo>
                <a:cubicBezTo>
                  <a:pt x="463367" y="179496"/>
                  <a:pt x="417857" y="114354"/>
                  <a:pt x="349382" y="89542"/>
                </a:cubicBezTo>
                <a:cubicBezTo>
                  <a:pt x="361164" y="115678"/>
                  <a:pt x="367241" y="144026"/>
                  <a:pt x="367193" y="172695"/>
                </a:cubicBezTo>
                <a:cubicBezTo>
                  <a:pt x="368041" y="281848"/>
                  <a:pt x="280240" y="371018"/>
                  <a:pt x="171083" y="371863"/>
                </a:cubicBezTo>
                <a:cubicBezTo>
                  <a:pt x="171083" y="371863"/>
                  <a:pt x="171074" y="371863"/>
                  <a:pt x="171074" y="371863"/>
                </a:cubicBezTo>
                <a:lnTo>
                  <a:pt x="171074" y="371863"/>
                </a:lnTo>
                <a:cubicBezTo>
                  <a:pt x="202792" y="405772"/>
                  <a:pt x="247140" y="425013"/>
                  <a:pt x="293565" y="425013"/>
                </a:cubicBezTo>
                <a:cubicBezTo>
                  <a:pt x="326465" y="425013"/>
                  <a:pt x="358640" y="415307"/>
                  <a:pt x="386053" y="397104"/>
                </a:cubicBezTo>
                <a:lnTo>
                  <a:pt x="417486" y="401962"/>
                </a:lnTo>
                <a:cubicBezTo>
                  <a:pt x="425858" y="403210"/>
                  <a:pt x="433668" y="397438"/>
                  <a:pt x="434916" y="389065"/>
                </a:cubicBezTo>
                <a:cubicBezTo>
                  <a:pt x="435192" y="387208"/>
                  <a:pt x="435135" y="385312"/>
                  <a:pt x="434726" y="383483"/>
                </a:cubicBezTo>
                <a:lnTo>
                  <a:pt x="428725" y="356718"/>
                </a:lnTo>
                <a:cubicBezTo>
                  <a:pt x="451204" y="326571"/>
                  <a:pt x="463272" y="289931"/>
                  <a:pt x="463110" y="252324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812835" y="3396414"/>
            <a:ext cx="3013685" cy="15565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8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工具：通过利息收入/货币资金比率异常检测，识别企业资金链异常。
案例：康美药业利息收入/货币资金比率低于1%，表明其资金链存在异常。
应对：通过多维度数据分析，识别企业资金链异常，防范财务风险。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383780" y="3396414"/>
            <a:ext cx="2941320" cy="156166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8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工具：通过资金流向分析，发现企业资金链的真实情况。
案例：康美药业资金流向异常，需通过多维度数据分析识别。
应对：通过资金流向分析，确保企业资金链安全。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03079" y="2119520"/>
            <a:ext cx="2974340" cy="7624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利息收入/货币资金比率异常检测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356734" y="2119520"/>
            <a:ext cx="2937970" cy="7624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资金流向分析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穿透分析工具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06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366961" y="1736460"/>
            <a:ext cx="2600326" cy="285115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274320" tIns="731520" rIns="27432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验证：现金流量表与资产负债表、利润表的逻辑关系校验。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746943" y="1736462"/>
            <a:ext cx="2698114" cy="2851151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762000" dist="254000" dir="5400000" algn="t" rotWithShape="0">
              <a:srgbClr val="000000">
                <a:alpha val="30000"/>
              </a:srgbClr>
            </a:outerShdw>
          </a:effectLst>
        </p:spPr>
        <p:txBody>
          <a:bodyPr vert="horz" wrap="square" lIns="274320" tIns="731520" rIns="27432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案例：某企业经营活动现金流量与利润表中的营业收入和净利润不匹配，需通过数据勾稽验证识别异常。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224714" y="1736459"/>
            <a:ext cx="2600326" cy="285115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274320" tIns="731520" rIns="27432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应对：通过多维度数据分析，确保财务报表数据的真实性和一致性。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数据勾稽验证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-6350" y="-12700"/>
            <a:ext cx="12204700" cy="6883400"/>
          </a:xfrm>
          <a:prstGeom prst="rect">
            <a:avLst/>
          </a:prstGeom>
          <a:gradFill>
            <a:gsLst>
              <a:gs pos="0">
                <a:schemeClr val="bg1">
                  <a:alpha val="100000"/>
                </a:schemeClr>
              </a:gs>
              <a:gs pos="100000">
                <a:schemeClr val="accent1">
                  <a:lumMod val="20000"/>
                  <a:lumOff val="80000"/>
                  <a:alpha val="100000"/>
                </a:schemeClr>
              </a:gs>
            </a:gsLst>
            <a:lin ang="5400000" scaled="0"/>
          </a:gra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157819" y="1884458"/>
            <a:ext cx="4725050" cy="940908"/>
          </a:xfrm>
          <a:prstGeom prst="roundRect">
            <a:avLst>
              <a:gd name="adj" fmla="val 10789"/>
            </a:avLst>
          </a:prstGeom>
          <a:solidFill>
            <a:schemeClr val="bg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157819" y="3033563"/>
            <a:ext cx="4725050" cy="940908"/>
          </a:xfrm>
          <a:prstGeom prst="roundRect">
            <a:avLst>
              <a:gd name="adj" fmla="val 10789"/>
            </a:avLst>
          </a:prstGeom>
          <a:solidFill>
            <a:schemeClr val="bg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157819" y="4182668"/>
            <a:ext cx="4725050" cy="940908"/>
          </a:xfrm>
          <a:prstGeom prst="roundRect">
            <a:avLst>
              <a:gd name="adj" fmla="val 10789"/>
            </a:avLst>
          </a:prstGeom>
          <a:solidFill>
            <a:schemeClr val="bg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57819" y="5331772"/>
            <a:ext cx="4725050" cy="940908"/>
          </a:xfrm>
          <a:prstGeom prst="roundRect">
            <a:avLst>
              <a:gd name="adj" fmla="val 10789"/>
            </a:avLst>
          </a:prstGeom>
          <a:solidFill>
            <a:schemeClr val="bg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0" y="6541113"/>
            <a:ext cx="12191954" cy="316887"/>
          </a:xfrm>
          <a:custGeom>
            <a:avLst/>
            <a:gdLst>
              <a:gd name="connsiteX0" fmla="*/ 11977916 w 12191954"/>
              <a:gd name="connsiteY0" fmla="*/ 158444 h 316887"/>
              <a:gd name="connsiteX1" fmla="*/ 12136358 w 12191954"/>
              <a:gd name="connsiteY1" fmla="*/ 158444 h 316887"/>
              <a:gd name="connsiteX2" fmla="*/ 12136358 w 12191954"/>
              <a:gd name="connsiteY2" fmla="*/ 316887 h 316887"/>
              <a:gd name="connsiteX3" fmla="*/ 11977916 w 12191954"/>
              <a:gd name="connsiteY3" fmla="*/ 316887 h 316887"/>
              <a:gd name="connsiteX4" fmla="*/ 11651553 w 12191954"/>
              <a:gd name="connsiteY4" fmla="*/ 158444 h 316887"/>
              <a:gd name="connsiteX5" fmla="*/ 11809994 w 12191954"/>
              <a:gd name="connsiteY5" fmla="*/ 158444 h 316887"/>
              <a:gd name="connsiteX6" fmla="*/ 11809994 w 12191954"/>
              <a:gd name="connsiteY6" fmla="*/ 316887 h 316887"/>
              <a:gd name="connsiteX7" fmla="*/ 11651553 w 12191954"/>
              <a:gd name="connsiteY7" fmla="*/ 316887 h 316887"/>
              <a:gd name="connsiteX8" fmla="*/ 11334668 w 12191954"/>
              <a:gd name="connsiteY8" fmla="*/ 158444 h 316887"/>
              <a:gd name="connsiteX9" fmla="*/ 11493110 w 12191954"/>
              <a:gd name="connsiteY9" fmla="*/ 158444 h 316887"/>
              <a:gd name="connsiteX10" fmla="*/ 11493110 w 12191954"/>
              <a:gd name="connsiteY10" fmla="*/ 316887 h 316887"/>
              <a:gd name="connsiteX11" fmla="*/ 11334668 w 12191954"/>
              <a:gd name="connsiteY11" fmla="*/ 316887 h 316887"/>
              <a:gd name="connsiteX12" fmla="*/ 10700900 w 12191954"/>
              <a:gd name="connsiteY12" fmla="*/ 158444 h 316887"/>
              <a:gd name="connsiteX13" fmla="*/ 10859342 w 12191954"/>
              <a:gd name="connsiteY13" fmla="*/ 158444 h 316887"/>
              <a:gd name="connsiteX14" fmla="*/ 10859342 w 12191954"/>
              <a:gd name="connsiteY14" fmla="*/ 316887 h 316887"/>
              <a:gd name="connsiteX15" fmla="*/ 10700900 w 12191954"/>
              <a:gd name="connsiteY15" fmla="*/ 316887 h 316887"/>
              <a:gd name="connsiteX16" fmla="*/ 10374537 w 12191954"/>
              <a:gd name="connsiteY16" fmla="*/ 158444 h 316887"/>
              <a:gd name="connsiteX17" fmla="*/ 10532978 w 12191954"/>
              <a:gd name="connsiteY17" fmla="*/ 158444 h 316887"/>
              <a:gd name="connsiteX18" fmla="*/ 10532978 w 12191954"/>
              <a:gd name="connsiteY18" fmla="*/ 316887 h 316887"/>
              <a:gd name="connsiteX19" fmla="*/ 10374537 w 12191954"/>
              <a:gd name="connsiteY19" fmla="*/ 316887 h 316887"/>
              <a:gd name="connsiteX20" fmla="*/ 10057652 w 12191954"/>
              <a:gd name="connsiteY20" fmla="*/ 158444 h 316887"/>
              <a:gd name="connsiteX21" fmla="*/ 10216094 w 12191954"/>
              <a:gd name="connsiteY21" fmla="*/ 158444 h 316887"/>
              <a:gd name="connsiteX22" fmla="*/ 10216094 w 12191954"/>
              <a:gd name="connsiteY22" fmla="*/ 316887 h 316887"/>
              <a:gd name="connsiteX23" fmla="*/ 10057652 w 12191954"/>
              <a:gd name="connsiteY23" fmla="*/ 316887 h 316887"/>
              <a:gd name="connsiteX24" fmla="*/ 9097521 w 12191954"/>
              <a:gd name="connsiteY24" fmla="*/ 158444 h 316887"/>
              <a:gd name="connsiteX25" fmla="*/ 9255962 w 12191954"/>
              <a:gd name="connsiteY25" fmla="*/ 158444 h 316887"/>
              <a:gd name="connsiteX26" fmla="*/ 9255962 w 12191954"/>
              <a:gd name="connsiteY26" fmla="*/ 316887 h 316887"/>
              <a:gd name="connsiteX27" fmla="*/ 9097521 w 12191954"/>
              <a:gd name="connsiteY27" fmla="*/ 316887 h 316887"/>
              <a:gd name="connsiteX28" fmla="*/ 8780636 w 12191954"/>
              <a:gd name="connsiteY28" fmla="*/ 158444 h 316887"/>
              <a:gd name="connsiteX29" fmla="*/ 8939078 w 12191954"/>
              <a:gd name="connsiteY29" fmla="*/ 158444 h 316887"/>
              <a:gd name="connsiteX30" fmla="*/ 8939078 w 12191954"/>
              <a:gd name="connsiteY30" fmla="*/ 316887 h 316887"/>
              <a:gd name="connsiteX31" fmla="*/ 8780636 w 12191954"/>
              <a:gd name="connsiteY31" fmla="*/ 316887 h 316887"/>
              <a:gd name="connsiteX32" fmla="*/ 8137390 w 12191954"/>
              <a:gd name="connsiteY32" fmla="*/ 158444 h 316887"/>
              <a:gd name="connsiteX33" fmla="*/ 8295831 w 12191954"/>
              <a:gd name="connsiteY33" fmla="*/ 158444 h 316887"/>
              <a:gd name="connsiteX34" fmla="*/ 8295831 w 12191954"/>
              <a:gd name="connsiteY34" fmla="*/ 316887 h 316887"/>
              <a:gd name="connsiteX35" fmla="*/ 8137390 w 12191954"/>
              <a:gd name="connsiteY35" fmla="*/ 316887 h 316887"/>
              <a:gd name="connsiteX36" fmla="*/ 7820504 w 12191954"/>
              <a:gd name="connsiteY36" fmla="*/ 158444 h 316887"/>
              <a:gd name="connsiteX37" fmla="*/ 7978946 w 12191954"/>
              <a:gd name="connsiteY37" fmla="*/ 158444 h 316887"/>
              <a:gd name="connsiteX38" fmla="*/ 7978946 w 12191954"/>
              <a:gd name="connsiteY38" fmla="*/ 316887 h 316887"/>
              <a:gd name="connsiteX39" fmla="*/ 7820504 w 12191954"/>
              <a:gd name="connsiteY39" fmla="*/ 316887 h 316887"/>
              <a:gd name="connsiteX40" fmla="*/ 7503620 w 12191954"/>
              <a:gd name="connsiteY40" fmla="*/ 158444 h 316887"/>
              <a:gd name="connsiteX41" fmla="*/ 7662062 w 12191954"/>
              <a:gd name="connsiteY41" fmla="*/ 158444 h 316887"/>
              <a:gd name="connsiteX42" fmla="*/ 7662062 w 12191954"/>
              <a:gd name="connsiteY42" fmla="*/ 316887 h 316887"/>
              <a:gd name="connsiteX43" fmla="*/ 7503620 w 12191954"/>
              <a:gd name="connsiteY43" fmla="*/ 316887 h 316887"/>
              <a:gd name="connsiteX44" fmla="*/ 6543493 w 12191954"/>
              <a:gd name="connsiteY44" fmla="*/ 158444 h 316887"/>
              <a:gd name="connsiteX45" fmla="*/ 6701937 w 12191954"/>
              <a:gd name="connsiteY45" fmla="*/ 158444 h 316887"/>
              <a:gd name="connsiteX46" fmla="*/ 6701937 w 12191954"/>
              <a:gd name="connsiteY46" fmla="*/ 316887 h 316887"/>
              <a:gd name="connsiteX47" fmla="*/ 6543493 w 12191954"/>
              <a:gd name="connsiteY47" fmla="*/ 316887 h 316887"/>
              <a:gd name="connsiteX48" fmla="*/ 1435446 w 12191954"/>
              <a:gd name="connsiteY48" fmla="*/ 158444 h 316887"/>
              <a:gd name="connsiteX49" fmla="*/ 1593888 w 12191954"/>
              <a:gd name="connsiteY49" fmla="*/ 158444 h 316887"/>
              <a:gd name="connsiteX50" fmla="*/ 1593888 w 12191954"/>
              <a:gd name="connsiteY50" fmla="*/ 316887 h 316887"/>
              <a:gd name="connsiteX51" fmla="*/ 1435446 w 12191954"/>
              <a:gd name="connsiteY51" fmla="*/ 316887 h 316887"/>
              <a:gd name="connsiteX52" fmla="*/ 0 w 12191954"/>
              <a:gd name="connsiteY52" fmla="*/ 1 h 316887"/>
              <a:gd name="connsiteX53" fmla="*/ 158442 w 12191954"/>
              <a:gd name="connsiteY53" fmla="*/ 1 h 316887"/>
              <a:gd name="connsiteX54" fmla="*/ 158442 w 12191954"/>
              <a:gd name="connsiteY54" fmla="*/ 158444 h 316887"/>
              <a:gd name="connsiteX55" fmla="*/ 316877 w 12191954"/>
              <a:gd name="connsiteY55" fmla="*/ 158444 h 316887"/>
              <a:gd name="connsiteX56" fmla="*/ 316877 w 12191954"/>
              <a:gd name="connsiteY56" fmla="*/ 316887 h 316887"/>
              <a:gd name="connsiteX57" fmla="*/ 158436 w 12191954"/>
              <a:gd name="connsiteY57" fmla="*/ 316887 h 316887"/>
              <a:gd name="connsiteX58" fmla="*/ 158436 w 12191954"/>
              <a:gd name="connsiteY58" fmla="*/ 158444 h 316887"/>
              <a:gd name="connsiteX59" fmla="*/ 0 w 12191954"/>
              <a:gd name="connsiteY59" fmla="*/ 158444 h 316887"/>
              <a:gd name="connsiteX60" fmla="*/ 316884 w 12191954"/>
              <a:gd name="connsiteY60" fmla="*/ 1 h 316887"/>
              <a:gd name="connsiteX61" fmla="*/ 475324 w 12191954"/>
              <a:gd name="connsiteY61" fmla="*/ 1 h 316887"/>
              <a:gd name="connsiteX62" fmla="*/ 475324 w 12191954"/>
              <a:gd name="connsiteY62" fmla="*/ 158444 h 316887"/>
              <a:gd name="connsiteX63" fmla="*/ 633759 w 12191954"/>
              <a:gd name="connsiteY63" fmla="*/ 158444 h 316887"/>
              <a:gd name="connsiteX64" fmla="*/ 633759 w 12191954"/>
              <a:gd name="connsiteY64" fmla="*/ 316887 h 316887"/>
              <a:gd name="connsiteX65" fmla="*/ 475317 w 12191954"/>
              <a:gd name="connsiteY65" fmla="*/ 316887 h 316887"/>
              <a:gd name="connsiteX66" fmla="*/ 475317 w 12191954"/>
              <a:gd name="connsiteY66" fmla="*/ 158444 h 316887"/>
              <a:gd name="connsiteX67" fmla="*/ 316884 w 12191954"/>
              <a:gd name="connsiteY67" fmla="*/ 158444 h 316887"/>
              <a:gd name="connsiteX68" fmla="*/ 1920256 w 12191954"/>
              <a:gd name="connsiteY68" fmla="*/ 1 h 316887"/>
              <a:gd name="connsiteX69" fmla="*/ 2078698 w 12191954"/>
              <a:gd name="connsiteY69" fmla="*/ 1 h 316887"/>
              <a:gd name="connsiteX70" fmla="*/ 2078698 w 12191954"/>
              <a:gd name="connsiteY70" fmla="*/ 158444 h 316887"/>
              <a:gd name="connsiteX71" fmla="*/ 2237136 w 12191954"/>
              <a:gd name="connsiteY71" fmla="*/ 158444 h 316887"/>
              <a:gd name="connsiteX72" fmla="*/ 2237136 w 12191954"/>
              <a:gd name="connsiteY72" fmla="*/ 316887 h 316887"/>
              <a:gd name="connsiteX73" fmla="*/ 2078694 w 12191954"/>
              <a:gd name="connsiteY73" fmla="*/ 316887 h 316887"/>
              <a:gd name="connsiteX74" fmla="*/ 2078694 w 12191954"/>
              <a:gd name="connsiteY74" fmla="*/ 158444 h 316887"/>
              <a:gd name="connsiteX75" fmla="*/ 1920256 w 12191954"/>
              <a:gd name="connsiteY75" fmla="*/ 158444 h 316887"/>
              <a:gd name="connsiteX76" fmla="*/ 2237143 w 12191954"/>
              <a:gd name="connsiteY76" fmla="*/ 1 h 316887"/>
              <a:gd name="connsiteX77" fmla="*/ 2395584 w 12191954"/>
              <a:gd name="connsiteY77" fmla="*/ 1 h 316887"/>
              <a:gd name="connsiteX78" fmla="*/ 2395584 w 12191954"/>
              <a:gd name="connsiteY78" fmla="*/ 158444 h 316887"/>
              <a:gd name="connsiteX79" fmla="*/ 2554018 w 12191954"/>
              <a:gd name="connsiteY79" fmla="*/ 158444 h 316887"/>
              <a:gd name="connsiteX80" fmla="*/ 2554018 w 12191954"/>
              <a:gd name="connsiteY80" fmla="*/ 316887 h 316887"/>
              <a:gd name="connsiteX81" fmla="*/ 2395576 w 12191954"/>
              <a:gd name="connsiteY81" fmla="*/ 316887 h 316887"/>
              <a:gd name="connsiteX82" fmla="*/ 2395576 w 12191954"/>
              <a:gd name="connsiteY82" fmla="*/ 158444 h 316887"/>
              <a:gd name="connsiteX83" fmla="*/ 2237143 w 12191954"/>
              <a:gd name="connsiteY83" fmla="*/ 158444 h 316887"/>
              <a:gd name="connsiteX84" fmla="*/ 2554026 w 12191954"/>
              <a:gd name="connsiteY84" fmla="*/ 1 h 316887"/>
              <a:gd name="connsiteX85" fmla="*/ 2712473 w 12191954"/>
              <a:gd name="connsiteY85" fmla="*/ 1 h 316887"/>
              <a:gd name="connsiteX86" fmla="*/ 2712473 w 12191954"/>
              <a:gd name="connsiteY86" fmla="*/ 158444 h 316887"/>
              <a:gd name="connsiteX87" fmla="*/ 2870907 w 12191954"/>
              <a:gd name="connsiteY87" fmla="*/ 158444 h 316887"/>
              <a:gd name="connsiteX88" fmla="*/ 2870907 w 12191954"/>
              <a:gd name="connsiteY88" fmla="*/ 316887 h 316887"/>
              <a:gd name="connsiteX89" fmla="*/ 2712466 w 12191954"/>
              <a:gd name="connsiteY89" fmla="*/ 316887 h 316887"/>
              <a:gd name="connsiteX90" fmla="*/ 2712466 w 12191954"/>
              <a:gd name="connsiteY90" fmla="*/ 158444 h 316887"/>
              <a:gd name="connsiteX91" fmla="*/ 2554026 w 12191954"/>
              <a:gd name="connsiteY91" fmla="*/ 158444 h 316887"/>
              <a:gd name="connsiteX92" fmla="*/ 3197275 w 12191954"/>
              <a:gd name="connsiteY92" fmla="*/ 1 h 316887"/>
              <a:gd name="connsiteX93" fmla="*/ 3355717 w 12191954"/>
              <a:gd name="connsiteY93" fmla="*/ 1 h 316887"/>
              <a:gd name="connsiteX94" fmla="*/ 3355717 w 12191954"/>
              <a:gd name="connsiteY94" fmla="*/ 158444 h 316887"/>
              <a:gd name="connsiteX95" fmla="*/ 3514153 w 12191954"/>
              <a:gd name="connsiteY95" fmla="*/ 158444 h 316887"/>
              <a:gd name="connsiteX96" fmla="*/ 3514153 w 12191954"/>
              <a:gd name="connsiteY96" fmla="*/ 316887 h 316887"/>
              <a:gd name="connsiteX97" fmla="*/ 3355710 w 12191954"/>
              <a:gd name="connsiteY97" fmla="*/ 316887 h 316887"/>
              <a:gd name="connsiteX98" fmla="*/ 3355710 w 12191954"/>
              <a:gd name="connsiteY98" fmla="*/ 158444 h 316887"/>
              <a:gd name="connsiteX99" fmla="*/ 3197275 w 12191954"/>
              <a:gd name="connsiteY99" fmla="*/ 158444 h 316887"/>
              <a:gd name="connsiteX100" fmla="*/ 3514161 w 12191954"/>
              <a:gd name="connsiteY100" fmla="*/ 1 h 316887"/>
              <a:gd name="connsiteX101" fmla="*/ 3672600 w 12191954"/>
              <a:gd name="connsiteY101" fmla="*/ 1 h 316887"/>
              <a:gd name="connsiteX102" fmla="*/ 3672600 w 12191954"/>
              <a:gd name="connsiteY102" fmla="*/ 158444 h 316887"/>
              <a:gd name="connsiteX103" fmla="*/ 3831037 w 12191954"/>
              <a:gd name="connsiteY103" fmla="*/ 158444 h 316887"/>
              <a:gd name="connsiteX104" fmla="*/ 3831037 w 12191954"/>
              <a:gd name="connsiteY104" fmla="*/ 316887 h 316887"/>
              <a:gd name="connsiteX105" fmla="*/ 3672596 w 12191954"/>
              <a:gd name="connsiteY105" fmla="*/ 316887 h 316887"/>
              <a:gd name="connsiteX106" fmla="*/ 3672596 w 12191954"/>
              <a:gd name="connsiteY106" fmla="*/ 158444 h 316887"/>
              <a:gd name="connsiteX107" fmla="*/ 3514161 w 12191954"/>
              <a:gd name="connsiteY107" fmla="*/ 158444 h 316887"/>
              <a:gd name="connsiteX108" fmla="*/ 3831043 w 12191954"/>
              <a:gd name="connsiteY108" fmla="*/ 1 h 316887"/>
              <a:gd name="connsiteX109" fmla="*/ 3989483 w 12191954"/>
              <a:gd name="connsiteY109" fmla="*/ 1 h 316887"/>
              <a:gd name="connsiteX110" fmla="*/ 3989483 w 12191954"/>
              <a:gd name="connsiteY110" fmla="*/ 158444 h 316887"/>
              <a:gd name="connsiteX111" fmla="*/ 4147920 w 12191954"/>
              <a:gd name="connsiteY111" fmla="*/ 158444 h 316887"/>
              <a:gd name="connsiteX112" fmla="*/ 4147920 w 12191954"/>
              <a:gd name="connsiteY112" fmla="*/ 316887 h 316887"/>
              <a:gd name="connsiteX113" fmla="*/ 3989477 w 12191954"/>
              <a:gd name="connsiteY113" fmla="*/ 316887 h 316887"/>
              <a:gd name="connsiteX114" fmla="*/ 3989477 w 12191954"/>
              <a:gd name="connsiteY114" fmla="*/ 158444 h 316887"/>
              <a:gd name="connsiteX115" fmla="*/ 3831043 w 12191954"/>
              <a:gd name="connsiteY115" fmla="*/ 158444 h 316887"/>
              <a:gd name="connsiteX116" fmla="*/ 4474286 w 12191954"/>
              <a:gd name="connsiteY116" fmla="*/ 1 h 316887"/>
              <a:gd name="connsiteX117" fmla="*/ 4632721 w 12191954"/>
              <a:gd name="connsiteY117" fmla="*/ 1 h 316887"/>
              <a:gd name="connsiteX118" fmla="*/ 4632721 w 12191954"/>
              <a:gd name="connsiteY118" fmla="*/ 158444 h 316887"/>
              <a:gd name="connsiteX119" fmla="*/ 4791156 w 12191954"/>
              <a:gd name="connsiteY119" fmla="*/ 158444 h 316887"/>
              <a:gd name="connsiteX120" fmla="*/ 4791156 w 12191954"/>
              <a:gd name="connsiteY120" fmla="*/ 316887 h 316887"/>
              <a:gd name="connsiteX121" fmla="*/ 4632718 w 12191954"/>
              <a:gd name="connsiteY121" fmla="*/ 316887 h 316887"/>
              <a:gd name="connsiteX122" fmla="*/ 4632718 w 12191954"/>
              <a:gd name="connsiteY122" fmla="*/ 158444 h 316887"/>
              <a:gd name="connsiteX123" fmla="*/ 4474286 w 12191954"/>
              <a:gd name="connsiteY123" fmla="*/ 158444 h 316887"/>
              <a:gd name="connsiteX124" fmla="*/ 4791158 w 12191954"/>
              <a:gd name="connsiteY124" fmla="*/ 1 h 316887"/>
              <a:gd name="connsiteX125" fmla="*/ 4949604 w 12191954"/>
              <a:gd name="connsiteY125" fmla="*/ 1 h 316887"/>
              <a:gd name="connsiteX126" fmla="*/ 4949604 w 12191954"/>
              <a:gd name="connsiteY126" fmla="*/ 158444 h 316887"/>
              <a:gd name="connsiteX127" fmla="*/ 5108046 w 12191954"/>
              <a:gd name="connsiteY127" fmla="*/ 158444 h 316887"/>
              <a:gd name="connsiteX128" fmla="*/ 5108046 w 12191954"/>
              <a:gd name="connsiteY128" fmla="*/ 316887 h 316887"/>
              <a:gd name="connsiteX129" fmla="*/ 4949602 w 12191954"/>
              <a:gd name="connsiteY129" fmla="*/ 316887 h 316887"/>
              <a:gd name="connsiteX130" fmla="*/ 4949602 w 12191954"/>
              <a:gd name="connsiteY130" fmla="*/ 158444 h 316887"/>
              <a:gd name="connsiteX131" fmla="*/ 4791158 w 12191954"/>
              <a:gd name="connsiteY131" fmla="*/ 158444 h 316887"/>
              <a:gd name="connsiteX132" fmla="*/ 5108048 w 12191954"/>
              <a:gd name="connsiteY132" fmla="*/ 1 h 316887"/>
              <a:gd name="connsiteX133" fmla="*/ 5266493 w 12191954"/>
              <a:gd name="connsiteY133" fmla="*/ 1 h 316887"/>
              <a:gd name="connsiteX134" fmla="*/ 5266493 w 12191954"/>
              <a:gd name="connsiteY134" fmla="*/ 158444 h 316887"/>
              <a:gd name="connsiteX135" fmla="*/ 5424919 w 12191954"/>
              <a:gd name="connsiteY135" fmla="*/ 158444 h 316887"/>
              <a:gd name="connsiteX136" fmla="*/ 5424919 w 12191954"/>
              <a:gd name="connsiteY136" fmla="*/ 316887 h 316887"/>
              <a:gd name="connsiteX137" fmla="*/ 5266489 w 12191954"/>
              <a:gd name="connsiteY137" fmla="*/ 316887 h 316887"/>
              <a:gd name="connsiteX138" fmla="*/ 5266489 w 12191954"/>
              <a:gd name="connsiteY138" fmla="*/ 158444 h 316887"/>
              <a:gd name="connsiteX139" fmla="*/ 5108048 w 12191954"/>
              <a:gd name="connsiteY139" fmla="*/ 158444 h 316887"/>
              <a:gd name="connsiteX140" fmla="*/ 5424925 w 12191954"/>
              <a:gd name="connsiteY140" fmla="*/ 1 h 316887"/>
              <a:gd name="connsiteX141" fmla="*/ 5583368 w 12191954"/>
              <a:gd name="connsiteY141" fmla="*/ 1 h 316887"/>
              <a:gd name="connsiteX142" fmla="*/ 5583368 w 12191954"/>
              <a:gd name="connsiteY142" fmla="*/ 158444 h 316887"/>
              <a:gd name="connsiteX143" fmla="*/ 5741805 w 12191954"/>
              <a:gd name="connsiteY143" fmla="*/ 158444 h 316887"/>
              <a:gd name="connsiteX144" fmla="*/ 5741805 w 12191954"/>
              <a:gd name="connsiteY144" fmla="*/ 316887 h 316887"/>
              <a:gd name="connsiteX145" fmla="*/ 5583364 w 12191954"/>
              <a:gd name="connsiteY145" fmla="*/ 316887 h 316887"/>
              <a:gd name="connsiteX146" fmla="*/ 5583364 w 12191954"/>
              <a:gd name="connsiteY146" fmla="*/ 158444 h 316887"/>
              <a:gd name="connsiteX147" fmla="*/ 5424925 w 12191954"/>
              <a:gd name="connsiteY147" fmla="*/ 158444 h 316887"/>
              <a:gd name="connsiteX148" fmla="*/ 6068164 w 12191954"/>
              <a:gd name="connsiteY148" fmla="*/ 1 h 316887"/>
              <a:gd name="connsiteX149" fmla="*/ 6226608 w 12191954"/>
              <a:gd name="connsiteY149" fmla="*/ 1 h 316887"/>
              <a:gd name="connsiteX150" fmla="*/ 6226608 w 12191954"/>
              <a:gd name="connsiteY150" fmla="*/ 158444 h 316887"/>
              <a:gd name="connsiteX151" fmla="*/ 6068165 w 12191954"/>
              <a:gd name="connsiteY151" fmla="*/ 158444 h 316887"/>
              <a:gd name="connsiteX152" fmla="*/ 6068165 w 12191954"/>
              <a:gd name="connsiteY152" fmla="*/ 316887 h 316887"/>
              <a:gd name="connsiteX153" fmla="*/ 5909724 w 12191954"/>
              <a:gd name="connsiteY153" fmla="*/ 316887 h 316887"/>
              <a:gd name="connsiteX154" fmla="*/ 5909724 w 12191954"/>
              <a:gd name="connsiteY154" fmla="*/ 158444 h 316887"/>
              <a:gd name="connsiteX155" fmla="*/ 5751287 w 12191954"/>
              <a:gd name="connsiteY155" fmla="*/ 158444 h 316887"/>
              <a:gd name="connsiteX156" fmla="*/ 5751287 w 12191954"/>
              <a:gd name="connsiteY156" fmla="*/ 1 h 316887"/>
              <a:gd name="connsiteX157" fmla="*/ 5909726 w 12191954"/>
              <a:gd name="connsiteY157" fmla="*/ 1 h 316887"/>
              <a:gd name="connsiteX158" fmla="*/ 5909726 w 12191954"/>
              <a:gd name="connsiteY158" fmla="*/ 158444 h 316887"/>
              <a:gd name="connsiteX159" fmla="*/ 6068164 w 12191954"/>
              <a:gd name="connsiteY159" fmla="*/ 158444 h 316887"/>
              <a:gd name="connsiteX160" fmla="*/ 6385057 w 12191954"/>
              <a:gd name="connsiteY160" fmla="*/ 1 h 316887"/>
              <a:gd name="connsiteX161" fmla="*/ 6543493 w 12191954"/>
              <a:gd name="connsiteY161" fmla="*/ 1 h 316887"/>
              <a:gd name="connsiteX162" fmla="*/ 6543493 w 12191954"/>
              <a:gd name="connsiteY162" fmla="*/ 158444 h 316887"/>
              <a:gd name="connsiteX163" fmla="*/ 6385058 w 12191954"/>
              <a:gd name="connsiteY163" fmla="*/ 158444 h 316887"/>
              <a:gd name="connsiteX164" fmla="*/ 6385058 w 12191954"/>
              <a:gd name="connsiteY164" fmla="*/ 316887 h 316887"/>
              <a:gd name="connsiteX165" fmla="*/ 6226609 w 12191954"/>
              <a:gd name="connsiteY165" fmla="*/ 316887 h 316887"/>
              <a:gd name="connsiteX166" fmla="*/ 6226609 w 12191954"/>
              <a:gd name="connsiteY166" fmla="*/ 158444 h 316887"/>
              <a:gd name="connsiteX167" fmla="*/ 6385057 w 12191954"/>
              <a:gd name="connsiteY167" fmla="*/ 158444 h 316887"/>
              <a:gd name="connsiteX168" fmla="*/ 6701939 w 12191954"/>
              <a:gd name="connsiteY168" fmla="*/ 1 h 316887"/>
              <a:gd name="connsiteX169" fmla="*/ 6860380 w 12191954"/>
              <a:gd name="connsiteY169" fmla="*/ 1 h 316887"/>
              <a:gd name="connsiteX170" fmla="*/ 6860380 w 12191954"/>
              <a:gd name="connsiteY170" fmla="*/ 158444 h 316887"/>
              <a:gd name="connsiteX171" fmla="*/ 7018819 w 12191954"/>
              <a:gd name="connsiteY171" fmla="*/ 158444 h 316887"/>
              <a:gd name="connsiteX172" fmla="*/ 7018819 w 12191954"/>
              <a:gd name="connsiteY172" fmla="*/ 316887 h 316887"/>
              <a:gd name="connsiteX173" fmla="*/ 6860379 w 12191954"/>
              <a:gd name="connsiteY173" fmla="*/ 316887 h 316887"/>
              <a:gd name="connsiteX174" fmla="*/ 6860379 w 12191954"/>
              <a:gd name="connsiteY174" fmla="*/ 158444 h 316887"/>
              <a:gd name="connsiteX175" fmla="*/ 6701939 w 12191954"/>
              <a:gd name="connsiteY175" fmla="*/ 158444 h 316887"/>
              <a:gd name="connsiteX176" fmla="*/ 7028300 w 12191954"/>
              <a:gd name="connsiteY176" fmla="*/ 1 h 316887"/>
              <a:gd name="connsiteX177" fmla="*/ 7186739 w 12191954"/>
              <a:gd name="connsiteY177" fmla="*/ 1 h 316887"/>
              <a:gd name="connsiteX178" fmla="*/ 7186739 w 12191954"/>
              <a:gd name="connsiteY178" fmla="*/ 158444 h 316887"/>
              <a:gd name="connsiteX179" fmla="*/ 7028300 w 12191954"/>
              <a:gd name="connsiteY179" fmla="*/ 158444 h 316887"/>
              <a:gd name="connsiteX180" fmla="*/ 7345179 w 12191954"/>
              <a:gd name="connsiteY180" fmla="*/ 1 h 316887"/>
              <a:gd name="connsiteX181" fmla="*/ 7503619 w 12191954"/>
              <a:gd name="connsiteY181" fmla="*/ 1 h 316887"/>
              <a:gd name="connsiteX182" fmla="*/ 7503619 w 12191954"/>
              <a:gd name="connsiteY182" fmla="*/ 158444 h 316887"/>
              <a:gd name="connsiteX183" fmla="*/ 7345180 w 12191954"/>
              <a:gd name="connsiteY183" fmla="*/ 158444 h 316887"/>
              <a:gd name="connsiteX184" fmla="*/ 7345180 w 12191954"/>
              <a:gd name="connsiteY184" fmla="*/ 316887 h 316887"/>
              <a:gd name="connsiteX185" fmla="*/ 7186739 w 12191954"/>
              <a:gd name="connsiteY185" fmla="*/ 316887 h 316887"/>
              <a:gd name="connsiteX186" fmla="*/ 7186739 w 12191954"/>
              <a:gd name="connsiteY186" fmla="*/ 158444 h 316887"/>
              <a:gd name="connsiteX187" fmla="*/ 7345179 w 12191954"/>
              <a:gd name="connsiteY187" fmla="*/ 158444 h 316887"/>
              <a:gd name="connsiteX188" fmla="*/ 7662062 w 12191954"/>
              <a:gd name="connsiteY188" fmla="*/ 1 h 316887"/>
              <a:gd name="connsiteX189" fmla="*/ 7820504 w 12191954"/>
              <a:gd name="connsiteY189" fmla="*/ 1 h 316887"/>
              <a:gd name="connsiteX190" fmla="*/ 7820504 w 12191954"/>
              <a:gd name="connsiteY190" fmla="*/ 158444 h 316887"/>
              <a:gd name="connsiteX191" fmla="*/ 7662062 w 12191954"/>
              <a:gd name="connsiteY191" fmla="*/ 158444 h 316887"/>
              <a:gd name="connsiteX192" fmla="*/ 7978947 w 12191954"/>
              <a:gd name="connsiteY192" fmla="*/ 1 h 316887"/>
              <a:gd name="connsiteX193" fmla="*/ 8137389 w 12191954"/>
              <a:gd name="connsiteY193" fmla="*/ 1 h 316887"/>
              <a:gd name="connsiteX194" fmla="*/ 8137389 w 12191954"/>
              <a:gd name="connsiteY194" fmla="*/ 158444 h 316887"/>
              <a:gd name="connsiteX195" fmla="*/ 7978947 w 12191954"/>
              <a:gd name="connsiteY195" fmla="*/ 158444 h 316887"/>
              <a:gd name="connsiteX196" fmla="*/ 8305311 w 12191954"/>
              <a:gd name="connsiteY196" fmla="*/ 1 h 316887"/>
              <a:gd name="connsiteX197" fmla="*/ 8463752 w 12191954"/>
              <a:gd name="connsiteY197" fmla="*/ 1 h 316887"/>
              <a:gd name="connsiteX198" fmla="*/ 8463752 w 12191954"/>
              <a:gd name="connsiteY198" fmla="*/ 158444 h 316887"/>
              <a:gd name="connsiteX199" fmla="*/ 8622193 w 12191954"/>
              <a:gd name="connsiteY199" fmla="*/ 158444 h 316887"/>
              <a:gd name="connsiteX200" fmla="*/ 8622193 w 12191954"/>
              <a:gd name="connsiteY200" fmla="*/ 316887 h 316887"/>
              <a:gd name="connsiteX201" fmla="*/ 8463751 w 12191954"/>
              <a:gd name="connsiteY201" fmla="*/ 316887 h 316887"/>
              <a:gd name="connsiteX202" fmla="*/ 8463751 w 12191954"/>
              <a:gd name="connsiteY202" fmla="*/ 158444 h 316887"/>
              <a:gd name="connsiteX203" fmla="*/ 8305311 w 12191954"/>
              <a:gd name="connsiteY203" fmla="*/ 158444 h 316887"/>
              <a:gd name="connsiteX204" fmla="*/ 8622193 w 12191954"/>
              <a:gd name="connsiteY204" fmla="*/ 1 h 316887"/>
              <a:gd name="connsiteX205" fmla="*/ 8780635 w 12191954"/>
              <a:gd name="connsiteY205" fmla="*/ 1 h 316887"/>
              <a:gd name="connsiteX206" fmla="*/ 8780635 w 12191954"/>
              <a:gd name="connsiteY206" fmla="*/ 158444 h 316887"/>
              <a:gd name="connsiteX207" fmla="*/ 8622193 w 12191954"/>
              <a:gd name="connsiteY207" fmla="*/ 158444 h 316887"/>
              <a:gd name="connsiteX208" fmla="*/ 8939078 w 12191954"/>
              <a:gd name="connsiteY208" fmla="*/ 1 h 316887"/>
              <a:gd name="connsiteX209" fmla="*/ 9097520 w 12191954"/>
              <a:gd name="connsiteY209" fmla="*/ 1 h 316887"/>
              <a:gd name="connsiteX210" fmla="*/ 9097520 w 12191954"/>
              <a:gd name="connsiteY210" fmla="*/ 158444 h 316887"/>
              <a:gd name="connsiteX211" fmla="*/ 8939078 w 12191954"/>
              <a:gd name="connsiteY211" fmla="*/ 158444 h 316887"/>
              <a:gd name="connsiteX212" fmla="*/ 9255964 w 12191954"/>
              <a:gd name="connsiteY212" fmla="*/ 1 h 316887"/>
              <a:gd name="connsiteX213" fmla="*/ 9414405 w 12191954"/>
              <a:gd name="connsiteY213" fmla="*/ 1 h 316887"/>
              <a:gd name="connsiteX214" fmla="*/ 9414405 w 12191954"/>
              <a:gd name="connsiteY214" fmla="*/ 158444 h 316887"/>
              <a:gd name="connsiteX215" fmla="*/ 9572846 w 12191954"/>
              <a:gd name="connsiteY215" fmla="*/ 158444 h 316887"/>
              <a:gd name="connsiteX216" fmla="*/ 9572846 w 12191954"/>
              <a:gd name="connsiteY216" fmla="*/ 316887 h 316887"/>
              <a:gd name="connsiteX217" fmla="*/ 9414404 w 12191954"/>
              <a:gd name="connsiteY217" fmla="*/ 316887 h 316887"/>
              <a:gd name="connsiteX218" fmla="*/ 9414404 w 12191954"/>
              <a:gd name="connsiteY218" fmla="*/ 158444 h 316887"/>
              <a:gd name="connsiteX219" fmla="*/ 9255964 w 12191954"/>
              <a:gd name="connsiteY219" fmla="*/ 158444 h 316887"/>
              <a:gd name="connsiteX220" fmla="*/ 9582327 w 12191954"/>
              <a:gd name="connsiteY220" fmla="*/ 1 h 316887"/>
              <a:gd name="connsiteX221" fmla="*/ 9740768 w 12191954"/>
              <a:gd name="connsiteY221" fmla="*/ 1 h 316887"/>
              <a:gd name="connsiteX222" fmla="*/ 9740768 w 12191954"/>
              <a:gd name="connsiteY222" fmla="*/ 158444 h 316887"/>
              <a:gd name="connsiteX223" fmla="*/ 9899209 w 12191954"/>
              <a:gd name="connsiteY223" fmla="*/ 158444 h 316887"/>
              <a:gd name="connsiteX224" fmla="*/ 9899209 w 12191954"/>
              <a:gd name="connsiteY224" fmla="*/ 316887 h 316887"/>
              <a:gd name="connsiteX225" fmla="*/ 9740767 w 12191954"/>
              <a:gd name="connsiteY225" fmla="*/ 316887 h 316887"/>
              <a:gd name="connsiteX226" fmla="*/ 9740767 w 12191954"/>
              <a:gd name="connsiteY226" fmla="*/ 158444 h 316887"/>
              <a:gd name="connsiteX227" fmla="*/ 9582327 w 12191954"/>
              <a:gd name="connsiteY227" fmla="*/ 158444 h 316887"/>
              <a:gd name="connsiteX228" fmla="*/ 9899209 w 12191954"/>
              <a:gd name="connsiteY228" fmla="*/ 1 h 316887"/>
              <a:gd name="connsiteX229" fmla="*/ 10057651 w 12191954"/>
              <a:gd name="connsiteY229" fmla="*/ 1 h 316887"/>
              <a:gd name="connsiteX230" fmla="*/ 10057651 w 12191954"/>
              <a:gd name="connsiteY230" fmla="*/ 158444 h 316887"/>
              <a:gd name="connsiteX231" fmla="*/ 9899209 w 12191954"/>
              <a:gd name="connsiteY231" fmla="*/ 158444 h 316887"/>
              <a:gd name="connsiteX232" fmla="*/ 10216094 w 12191954"/>
              <a:gd name="connsiteY232" fmla="*/ 1 h 316887"/>
              <a:gd name="connsiteX233" fmla="*/ 10374536 w 12191954"/>
              <a:gd name="connsiteY233" fmla="*/ 1 h 316887"/>
              <a:gd name="connsiteX234" fmla="*/ 10374536 w 12191954"/>
              <a:gd name="connsiteY234" fmla="*/ 158444 h 316887"/>
              <a:gd name="connsiteX235" fmla="*/ 10216094 w 12191954"/>
              <a:gd name="connsiteY235" fmla="*/ 158444 h 316887"/>
              <a:gd name="connsiteX236" fmla="*/ 10542457 w 12191954"/>
              <a:gd name="connsiteY236" fmla="*/ 1 h 316887"/>
              <a:gd name="connsiteX237" fmla="*/ 10700899 w 12191954"/>
              <a:gd name="connsiteY237" fmla="*/ 1 h 316887"/>
              <a:gd name="connsiteX238" fmla="*/ 10700899 w 12191954"/>
              <a:gd name="connsiteY238" fmla="*/ 158444 h 316887"/>
              <a:gd name="connsiteX239" fmla="*/ 10542457 w 12191954"/>
              <a:gd name="connsiteY239" fmla="*/ 158444 h 316887"/>
              <a:gd name="connsiteX240" fmla="*/ 10859343 w 12191954"/>
              <a:gd name="connsiteY240" fmla="*/ 1 h 316887"/>
              <a:gd name="connsiteX241" fmla="*/ 11017784 w 12191954"/>
              <a:gd name="connsiteY241" fmla="*/ 1 h 316887"/>
              <a:gd name="connsiteX242" fmla="*/ 11017784 w 12191954"/>
              <a:gd name="connsiteY242" fmla="*/ 158444 h 316887"/>
              <a:gd name="connsiteX243" fmla="*/ 11176225 w 12191954"/>
              <a:gd name="connsiteY243" fmla="*/ 158444 h 316887"/>
              <a:gd name="connsiteX244" fmla="*/ 11176225 w 12191954"/>
              <a:gd name="connsiteY244" fmla="*/ 316887 h 316887"/>
              <a:gd name="connsiteX245" fmla="*/ 11017783 w 12191954"/>
              <a:gd name="connsiteY245" fmla="*/ 316887 h 316887"/>
              <a:gd name="connsiteX246" fmla="*/ 11017783 w 12191954"/>
              <a:gd name="connsiteY246" fmla="*/ 158444 h 316887"/>
              <a:gd name="connsiteX247" fmla="*/ 10859343 w 12191954"/>
              <a:gd name="connsiteY247" fmla="*/ 158444 h 316887"/>
              <a:gd name="connsiteX248" fmla="*/ 11176225 w 12191954"/>
              <a:gd name="connsiteY248" fmla="*/ 1 h 316887"/>
              <a:gd name="connsiteX249" fmla="*/ 11334667 w 12191954"/>
              <a:gd name="connsiteY249" fmla="*/ 1 h 316887"/>
              <a:gd name="connsiteX250" fmla="*/ 11334667 w 12191954"/>
              <a:gd name="connsiteY250" fmla="*/ 158444 h 316887"/>
              <a:gd name="connsiteX251" fmla="*/ 11176225 w 12191954"/>
              <a:gd name="connsiteY251" fmla="*/ 158444 h 316887"/>
              <a:gd name="connsiteX252" fmla="*/ 11493110 w 12191954"/>
              <a:gd name="connsiteY252" fmla="*/ 1 h 316887"/>
              <a:gd name="connsiteX253" fmla="*/ 11651552 w 12191954"/>
              <a:gd name="connsiteY253" fmla="*/ 1 h 316887"/>
              <a:gd name="connsiteX254" fmla="*/ 11651552 w 12191954"/>
              <a:gd name="connsiteY254" fmla="*/ 158444 h 316887"/>
              <a:gd name="connsiteX255" fmla="*/ 11493110 w 12191954"/>
              <a:gd name="connsiteY255" fmla="*/ 158444 h 316887"/>
              <a:gd name="connsiteX256" fmla="*/ 11819473 w 12191954"/>
              <a:gd name="connsiteY256" fmla="*/ 1 h 316887"/>
              <a:gd name="connsiteX257" fmla="*/ 11977915 w 12191954"/>
              <a:gd name="connsiteY257" fmla="*/ 1 h 316887"/>
              <a:gd name="connsiteX258" fmla="*/ 11977915 w 12191954"/>
              <a:gd name="connsiteY258" fmla="*/ 158444 h 316887"/>
              <a:gd name="connsiteX259" fmla="*/ 11819473 w 12191954"/>
              <a:gd name="connsiteY259" fmla="*/ 158444 h 316887"/>
              <a:gd name="connsiteX260" fmla="*/ 12136359 w 12191954"/>
              <a:gd name="connsiteY260" fmla="*/ 1 h 316887"/>
              <a:gd name="connsiteX261" fmla="*/ 12191954 w 12191954"/>
              <a:gd name="connsiteY261" fmla="*/ 1 h 316887"/>
              <a:gd name="connsiteX262" fmla="*/ 12191954 w 12191954"/>
              <a:gd name="connsiteY262" fmla="*/ 158444 h 316887"/>
              <a:gd name="connsiteX263" fmla="*/ 12136359 w 12191954"/>
              <a:gd name="connsiteY263" fmla="*/ 158444 h 316887"/>
              <a:gd name="connsiteX264" fmla="*/ 643246 w 12191954"/>
              <a:gd name="connsiteY264" fmla="*/ 0 h 316887"/>
              <a:gd name="connsiteX265" fmla="*/ 801687 w 12191954"/>
              <a:gd name="connsiteY265" fmla="*/ 0 h 316887"/>
              <a:gd name="connsiteX266" fmla="*/ 801687 w 12191954"/>
              <a:gd name="connsiteY266" fmla="*/ 158443 h 316887"/>
              <a:gd name="connsiteX267" fmla="*/ 960127 w 12191954"/>
              <a:gd name="connsiteY267" fmla="*/ 158443 h 316887"/>
              <a:gd name="connsiteX268" fmla="*/ 960127 w 12191954"/>
              <a:gd name="connsiteY268" fmla="*/ 1 h 316887"/>
              <a:gd name="connsiteX269" fmla="*/ 1118569 w 12191954"/>
              <a:gd name="connsiteY269" fmla="*/ 1 h 316887"/>
              <a:gd name="connsiteX270" fmla="*/ 1118569 w 12191954"/>
              <a:gd name="connsiteY270" fmla="*/ 158444 h 316887"/>
              <a:gd name="connsiteX271" fmla="*/ 960128 w 12191954"/>
              <a:gd name="connsiteY271" fmla="*/ 158444 h 316887"/>
              <a:gd name="connsiteX272" fmla="*/ 960128 w 12191954"/>
              <a:gd name="connsiteY272" fmla="*/ 316886 h 316887"/>
              <a:gd name="connsiteX273" fmla="*/ 801686 w 12191954"/>
              <a:gd name="connsiteY273" fmla="*/ 316886 h 316887"/>
              <a:gd name="connsiteX274" fmla="*/ 801686 w 12191954"/>
              <a:gd name="connsiteY274" fmla="*/ 158443 h 316887"/>
              <a:gd name="connsiteX275" fmla="*/ 643246 w 12191954"/>
              <a:gd name="connsiteY275" fmla="*/ 158443 h 316887"/>
              <a:gd name="connsiteX276" fmla="*/ 1277010 w 12191954"/>
              <a:gd name="connsiteY276" fmla="*/ 0 h 316887"/>
              <a:gd name="connsiteX277" fmla="*/ 1435452 w 12191954"/>
              <a:gd name="connsiteY277" fmla="*/ 0 h 316887"/>
              <a:gd name="connsiteX278" fmla="*/ 1435452 w 12191954"/>
              <a:gd name="connsiteY278" fmla="*/ 158443 h 316887"/>
              <a:gd name="connsiteX279" fmla="*/ 1277012 w 12191954"/>
              <a:gd name="connsiteY279" fmla="*/ 158443 h 316887"/>
              <a:gd name="connsiteX280" fmla="*/ 1277012 w 12191954"/>
              <a:gd name="connsiteY280" fmla="*/ 316886 h 316887"/>
              <a:gd name="connsiteX281" fmla="*/ 1118570 w 12191954"/>
              <a:gd name="connsiteY281" fmla="*/ 316886 h 316887"/>
              <a:gd name="connsiteX282" fmla="*/ 1118570 w 12191954"/>
              <a:gd name="connsiteY282" fmla="*/ 158443 h 316887"/>
              <a:gd name="connsiteX283" fmla="*/ 1277010 w 12191954"/>
              <a:gd name="connsiteY283" fmla="*/ 158443 h 316887"/>
              <a:gd name="connsiteX284" fmla="*/ 1593894 w 12191954"/>
              <a:gd name="connsiteY284" fmla="*/ 0 h 316887"/>
              <a:gd name="connsiteX285" fmla="*/ 1752336 w 12191954"/>
              <a:gd name="connsiteY285" fmla="*/ 0 h 316887"/>
              <a:gd name="connsiteX286" fmla="*/ 1752336 w 12191954"/>
              <a:gd name="connsiteY286" fmla="*/ 158443 h 316887"/>
              <a:gd name="connsiteX287" fmla="*/ 1910776 w 12191954"/>
              <a:gd name="connsiteY287" fmla="*/ 158443 h 316887"/>
              <a:gd name="connsiteX288" fmla="*/ 1910776 w 12191954"/>
              <a:gd name="connsiteY288" fmla="*/ 316886 h 316887"/>
              <a:gd name="connsiteX289" fmla="*/ 1752335 w 12191954"/>
              <a:gd name="connsiteY289" fmla="*/ 316886 h 316887"/>
              <a:gd name="connsiteX290" fmla="*/ 1752335 w 12191954"/>
              <a:gd name="connsiteY290" fmla="*/ 158443 h 316887"/>
              <a:gd name="connsiteX291" fmla="*/ 1593894 w 12191954"/>
              <a:gd name="connsiteY291" fmla="*/ 158443 h 316887"/>
              <a:gd name="connsiteX292" fmla="*/ 2870915 w 12191954"/>
              <a:gd name="connsiteY292" fmla="*/ 0 h 316887"/>
              <a:gd name="connsiteX293" fmla="*/ 3029356 w 12191954"/>
              <a:gd name="connsiteY293" fmla="*/ 0 h 316887"/>
              <a:gd name="connsiteX294" fmla="*/ 3029356 w 12191954"/>
              <a:gd name="connsiteY294" fmla="*/ 158443 h 316887"/>
              <a:gd name="connsiteX295" fmla="*/ 3187797 w 12191954"/>
              <a:gd name="connsiteY295" fmla="*/ 158443 h 316887"/>
              <a:gd name="connsiteX296" fmla="*/ 3187797 w 12191954"/>
              <a:gd name="connsiteY296" fmla="*/ 316886 h 316887"/>
              <a:gd name="connsiteX297" fmla="*/ 3029355 w 12191954"/>
              <a:gd name="connsiteY297" fmla="*/ 316886 h 316887"/>
              <a:gd name="connsiteX298" fmla="*/ 3029355 w 12191954"/>
              <a:gd name="connsiteY298" fmla="*/ 158443 h 316887"/>
              <a:gd name="connsiteX299" fmla="*/ 2870915 w 12191954"/>
              <a:gd name="connsiteY299" fmla="*/ 158443 h 316887"/>
              <a:gd name="connsiteX300" fmla="*/ 4147927 w 12191954"/>
              <a:gd name="connsiteY300" fmla="*/ 0 h 316887"/>
              <a:gd name="connsiteX301" fmla="*/ 4306362 w 12191954"/>
              <a:gd name="connsiteY301" fmla="*/ 0 h 316887"/>
              <a:gd name="connsiteX302" fmla="*/ 4306362 w 12191954"/>
              <a:gd name="connsiteY302" fmla="*/ 158443 h 316887"/>
              <a:gd name="connsiteX303" fmla="*/ 4464807 w 12191954"/>
              <a:gd name="connsiteY303" fmla="*/ 158443 h 316887"/>
              <a:gd name="connsiteX304" fmla="*/ 4464807 w 12191954"/>
              <a:gd name="connsiteY304" fmla="*/ 316886 h 316887"/>
              <a:gd name="connsiteX305" fmla="*/ 4306361 w 12191954"/>
              <a:gd name="connsiteY305" fmla="*/ 316886 h 316887"/>
              <a:gd name="connsiteX306" fmla="*/ 4306361 w 12191954"/>
              <a:gd name="connsiteY306" fmla="*/ 158443 h 316887"/>
              <a:gd name="connsiteX307" fmla="*/ 4147927 w 12191954"/>
              <a:gd name="connsiteY307" fmla="*/ 158443 h 316887"/>
            </a:gdLst>
            <a:ahLst/>
            <a:cxnLst/>
            <a:rect l="l" t="t" r="r" b="b"/>
            <a:pathLst>
              <a:path w="12191954" h="316887">
                <a:moveTo>
                  <a:pt x="11977916" y="158444"/>
                </a:moveTo>
                <a:lnTo>
                  <a:pt x="12136358" y="158444"/>
                </a:lnTo>
                <a:lnTo>
                  <a:pt x="12136358" y="316887"/>
                </a:lnTo>
                <a:lnTo>
                  <a:pt x="11977916" y="316887"/>
                </a:lnTo>
                <a:close/>
                <a:moveTo>
                  <a:pt x="11651553" y="158444"/>
                </a:moveTo>
                <a:lnTo>
                  <a:pt x="11809994" y="158444"/>
                </a:lnTo>
                <a:lnTo>
                  <a:pt x="11809994" y="316887"/>
                </a:lnTo>
                <a:lnTo>
                  <a:pt x="11651553" y="316887"/>
                </a:lnTo>
                <a:close/>
                <a:moveTo>
                  <a:pt x="11334668" y="158444"/>
                </a:moveTo>
                <a:lnTo>
                  <a:pt x="11493110" y="158444"/>
                </a:lnTo>
                <a:lnTo>
                  <a:pt x="11493110" y="316887"/>
                </a:lnTo>
                <a:lnTo>
                  <a:pt x="11334668" y="316887"/>
                </a:lnTo>
                <a:close/>
                <a:moveTo>
                  <a:pt x="10700900" y="158444"/>
                </a:moveTo>
                <a:lnTo>
                  <a:pt x="10859342" y="158444"/>
                </a:lnTo>
                <a:lnTo>
                  <a:pt x="10859342" y="316887"/>
                </a:lnTo>
                <a:lnTo>
                  <a:pt x="10700900" y="316887"/>
                </a:lnTo>
                <a:close/>
                <a:moveTo>
                  <a:pt x="10374537" y="158444"/>
                </a:moveTo>
                <a:lnTo>
                  <a:pt x="10532978" y="158444"/>
                </a:lnTo>
                <a:lnTo>
                  <a:pt x="10532978" y="316887"/>
                </a:lnTo>
                <a:lnTo>
                  <a:pt x="10374537" y="316887"/>
                </a:lnTo>
                <a:close/>
                <a:moveTo>
                  <a:pt x="10057652" y="158444"/>
                </a:moveTo>
                <a:lnTo>
                  <a:pt x="10216094" y="158444"/>
                </a:lnTo>
                <a:lnTo>
                  <a:pt x="10216094" y="316887"/>
                </a:lnTo>
                <a:lnTo>
                  <a:pt x="10057652" y="316887"/>
                </a:lnTo>
                <a:close/>
                <a:moveTo>
                  <a:pt x="9097521" y="158444"/>
                </a:moveTo>
                <a:lnTo>
                  <a:pt x="9255962" y="158444"/>
                </a:lnTo>
                <a:lnTo>
                  <a:pt x="9255962" y="316887"/>
                </a:lnTo>
                <a:lnTo>
                  <a:pt x="9097521" y="316887"/>
                </a:lnTo>
                <a:close/>
                <a:moveTo>
                  <a:pt x="8780636" y="158444"/>
                </a:moveTo>
                <a:lnTo>
                  <a:pt x="8939078" y="158444"/>
                </a:lnTo>
                <a:lnTo>
                  <a:pt x="8939078" y="316887"/>
                </a:lnTo>
                <a:lnTo>
                  <a:pt x="8780636" y="316887"/>
                </a:lnTo>
                <a:close/>
                <a:moveTo>
                  <a:pt x="8137390" y="158444"/>
                </a:moveTo>
                <a:lnTo>
                  <a:pt x="8295831" y="158444"/>
                </a:lnTo>
                <a:lnTo>
                  <a:pt x="8295831" y="316887"/>
                </a:lnTo>
                <a:lnTo>
                  <a:pt x="8137390" y="316887"/>
                </a:lnTo>
                <a:close/>
                <a:moveTo>
                  <a:pt x="7820504" y="158444"/>
                </a:moveTo>
                <a:lnTo>
                  <a:pt x="7978946" y="158444"/>
                </a:lnTo>
                <a:lnTo>
                  <a:pt x="7978946" y="316887"/>
                </a:lnTo>
                <a:lnTo>
                  <a:pt x="7820504" y="316887"/>
                </a:lnTo>
                <a:close/>
                <a:moveTo>
                  <a:pt x="7503620" y="158444"/>
                </a:moveTo>
                <a:lnTo>
                  <a:pt x="7662062" y="158444"/>
                </a:lnTo>
                <a:lnTo>
                  <a:pt x="7662062" y="316887"/>
                </a:lnTo>
                <a:lnTo>
                  <a:pt x="7503620" y="316887"/>
                </a:lnTo>
                <a:close/>
                <a:moveTo>
                  <a:pt x="6543493" y="158444"/>
                </a:moveTo>
                <a:lnTo>
                  <a:pt x="6701937" y="158444"/>
                </a:lnTo>
                <a:lnTo>
                  <a:pt x="6701937" y="316887"/>
                </a:lnTo>
                <a:lnTo>
                  <a:pt x="6543493" y="316887"/>
                </a:lnTo>
                <a:close/>
                <a:moveTo>
                  <a:pt x="1435446" y="158444"/>
                </a:moveTo>
                <a:lnTo>
                  <a:pt x="1593888" y="158444"/>
                </a:lnTo>
                <a:lnTo>
                  <a:pt x="1593888" y="316887"/>
                </a:lnTo>
                <a:lnTo>
                  <a:pt x="1435446" y="316887"/>
                </a:lnTo>
                <a:close/>
                <a:moveTo>
                  <a:pt x="0" y="1"/>
                </a:moveTo>
                <a:lnTo>
                  <a:pt x="158442" y="1"/>
                </a:lnTo>
                <a:lnTo>
                  <a:pt x="158442" y="158444"/>
                </a:lnTo>
                <a:lnTo>
                  <a:pt x="316877" y="158444"/>
                </a:lnTo>
                <a:lnTo>
                  <a:pt x="316877" y="316887"/>
                </a:lnTo>
                <a:lnTo>
                  <a:pt x="158436" y="316887"/>
                </a:lnTo>
                <a:lnTo>
                  <a:pt x="158436" y="158444"/>
                </a:lnTo>
                <a:lnTo>
                  <a:pt x="0" y="158444"/>
                </a:lnTo>
                <a:close/>
                <a:moveTo>
                  <a:pt x="316884" y="1"/>
                </a:moveTo>
                <a:lnTo>
                  <a:pt x="475324" y="1"/>
                </a:lnTo>
                <a:lnTo>
                  <a:pt x="475324" y="158444"/>
                </a:lnTo>
                <a:lnTo>
                  <a:pt x="633759" y="158444"/>
                </a:lnTo>
                <a:lnTo>
                  <a:pt x="633759" y="316887"/>
                </a:lnTo>
                <a:lnTo>
                  <a:pt x="475317" y="316887"/>
                </a:lnTo>
                <a:lnTo>
                  <a:pt x="475317" y="158444"/>
                </a:lnTo>
                <a:lnTo>
                  <a:pt x="316884" y="158444"/>
                </a:lnTo>
                <a:close/>
                <a:moveTo>
                  <a:pt x="1920256" y="1"/>
                </a:moveTo>
                <a:lnTo>
                  <a:pt x="2078698" y="1"/>
                </a:lnTo>
                <a:lnTo>
                  <a:pt x="2078698" y="158444"/>
                </a:lnTo>
                <a:lnTo>
                  <a:pt x="2237136" y="158444"/>
                </a:lnTo>
                <a:lnTo>
                  <a:pt x="2237136" y="316887"/>
                </a:lnTo>
                <a:lnTo>
                  <a:pt x="2078694" y="316887"/>
                </a:lnTo>
                <a:lnTo>
                  <a:pt x="2078694" y="158444"/>
                </a:lnTo>
                <a:lnTo>
                  <a:pt x="1920256" y="158444"/>
                </a:lnTo>
                <a:close/>
                <a:moveTo>
                  <a:pt x="2237143" y="1"/>
                </a:moveTo>
                <a:lnTo>
                  <a:pt x="2395584" y="1"/>
                </a:lnTo>
                <a:lnTo>
                  <a:pt x="2395584" y="158444"/>
                </a:lnTo>
                <a:lnTo>
                  <a:pt x="2554018" y="158444"/>
                </a:lnTo>
                <a:lnTo>
                  <a:pt x="2554018" y="316887"/>
                </a:lnTo>
                <a:lnTo>
                  <a:pt x="2395576" y="316887"/>
                </a:lnTo>
                <a:lnTo>
                  <a:pt x="2395576" y="158444"/>
                </a:lnTo>
                <a:lnTo>
                  <a:pt x="2237143" y="158444"/>
                </a:lnTo>
                <a:close/>
                <a:moveTo>
                  <a:pt x="2554026" y="1"/>
                </a:moveTo>
                <a:lnTo>
                  <a:pt x="2712473" y="1"/>
                </a:lnTo>
                <a:lnTo>
                  <a:pt x="2712473" y="158444"/>
                </a:lnTo>
                <a:lnTo>
                  <a:pt x="2870907" y="158444"/>
                </a:lnTo>
                <a:lnTo>
                  <a:pt x="2870907" y="316887"/>
                </a:lnTo>
                <a:lnTo>
                  <a:pt x="2712466" y="316887"/>
                </a:lnTo>
                <a:lnTo>
                  <a:pt x="2712466" y="158444"/>
                </a:lnTo>
                <a:lnTo>
                  <a:pt x="2554026" y="158444"/>
                </a:lnTo>
                <a:close/>
                <a:moveTo>
                  <a:pt x="3197275" y="1"/>
                </a:moveTo>
                <a:lnTo>
                  <a:pt x="3355717" y="1"/>
                </a:lnTo>
                <a:lnTo>
                  <a:pt x="3355717" y="158444"/>
                </a:lnTo>
                <a:lnTo>
                  <a:pt x="3514153" y="158444"/>
                </a:lnTo>
                <a:lnTo>
                  <a:pt x="3514153" y="316887"/>
                </a:lnTo>
                <a:lnTo>
                  <a:pt x="3355710" y="316887"/>
                </a:lnTo>
                <a:lnTo>
                  <a:pt x="3355710" y="158444"/>
                </a:lnTo>
                <a:lnTo>
                  <a:pt x="3197275" y="158444"/>
                </a:lnTo>
                <a:close/>
                <a:moveTo>
                  <a:pt x="3514161" y="1"/>
                </a:moveTo>
                <a:lnTo>
                  <a:pt x="3672600" y="1"/>
                </a:lnTo>
                <a:lnTo>
                  <a:pt x="3672600" y="158444"/>
                </a:lnTo>
                <a:lnTo>
                  <a:pt x="3831037" y="158444"/>
                </a:lnTo>
                <a:lnTo>
                  <a:pt x="3831037" y="316887"/>
                </a:lnTo>
                <a:lnTo>
                  <a:pt x="3672596" y="316887"/>
                </a:lnTo>
                <a:lnTo>
                  <a:pt x="3672596" y="158444"/>
                </a:lnTo>
                <a:lnTo>
                  <a:pt x="3514161" y="158444"/>
                </a:lnTo>
                <a:close/>
                <a:moveTo>
                  <a:pt x="3831043" y="1"/>
                </a:moveTo>
                <a:lnTo>
                  <a:pt x="3989483" y="1"/>
                </a:lnTo>
                <a:lnTo>
                  <a:pt x="3989483" y="158444"/>
                </a:lnTo>
                <a:lnTo>
                  <a:pt x="4147920" y="158444"/>
                </a:lnTo>
                <a:lnTo>
                  <a:pt x="4147920" y="316887"/>
                </a:lnTo>
                <a:lnTo>
                  <a:pt x="3989477" y="316887"/>
                </a:lnTo>
                <a:lnTo>
                  <a:pt x="3989477" y="158444"/>
                </a:lnTo>
                <a:lnTo>
                  <a:pt x="3831043" y="158444"/>
                </a:lnTo>
                <a:close/>
                <a:moveTo>
                  <a:pt x="4474286" y="1"/>
                </a:moveTo>
                <a:lnTo>
                  <a:pt x="4632721" y="1"/>
                </a:lnTo>
                <a:lnTo>
                  <a:pt x="4632721" y="158444"/>
                </a:lnTo>
                <a:lnTo>
                  <a:pt x="4791156" y="158444"/>
                </a:lnTo>
                <a:lnTo>
                  <a:pt x="4791156" y="316887"/>
                </a:lnTo>
                <a:lnTo>
                  <a:pt x="4632718" y="316887"/>
                </a:lnTo>
                <a:lnTo>
                  <a:pt x="4632718" y="158444"/>
                </a:lnTo>
                <a:lnTo>
                  <a:pt x="4474286" y="158444"/>
                </a:lnTo>
                <a:close/>
                <a:moveTo>
                  <a:pt x="4791158" y="1"/>
                </a:moveTo>
                <a:lnTo>
                  <a:pt x="4949604" y="1"/>
                </a:lnTo>
                <a:lnTo>
                  <a:pt x="4949604" y="158444"/>
                </a:lnTo>
                <a:lnTo>
                  <a:pt x="5108046" y="158444"/>
                </a:lnTo>
                <a:lnTo>
                  <a:pt x="5108046" y="316887"/>
                </a:lnTo>
                <a:lnTo>
                  <a:pt x="4949602" y="316887"/>
                </a:lnTo>
                <a:lnTo>
                  <a:pt x="4949602" y="158444"/>
                </a:lnTo>
                <a:lnTo>
                  <a:pt x="4791158" y="158444"/>
                </a:lnTo>
                <a:close/>
                <a:moveTo>
                  <a:pt x="5108048" y="1"/>
                </a:moveTo>
                <a:lnTo>
                  <a:pt x="5266493" y="1"/>
                </a:lnTo>
                <a:lnTo>
                  <a:pt x="5266493" y="158444"/>
                </a:lnTo>
                <a:lnTo>
                  <a:pt x="5424919" y="158444"/>
                </a:lnTo>
                <a:lnTo>
                  <a:pt x="5424919" y="316887"/>
                </a:lnTo>
                <a:lnTo>
                  <a:pt x="5266489" y="316887"/>
                </a:lnTo>
                <a:lnTo>
                  <a:pt x="5266489" y="158444"/>
                </a:lnTo>
                <a:lnTo>
                  <a:pt x="5108048" y="158444"/>
                </a:lnTo>
                <a:close/>
                <a:moveTo>
                  <a:pt x="5424925" y="1"/>
                </a:moveTo>
                <a:lnTo>
                  <a:pt x="5583368" y="1"/>
                </a:lnTo>
                <a:lnTo>
                  <a:pt x="5583368" y="158444"/>
                </a:lnTo>
                <a:lnTo>
                  <a:pt x="5741805" y="158444"/>
                </a:lnTo>
                <a:lnTo>
                  <a:pt x="5741805" y="316887"/>
                </a:lnTo>
                <a:lnTo>
                  <a:pt x="5583364" y="316887"/>
                </a:lnTo>
                <a:lnTo>
                  <a:pt x="5583364" y="158444"/>
                </a:lnTo>
                <a:lnTo>
                  <a:pt x="5424925" y="158444"/>
                </a:lnTo>
                <a:close/>
                <a:moveTo>
                  <a:pt x="6068164" y="1"/>
                </a:moveTo>
                <a:lnTo>
                  <a:pt x="6226608" y="1"/>
                </a:lnTo>
                <a:lnTo>
                  <a:pt x="6226608" y="158444"/>
                </a:lnTo>
                <a:lnTo>
                  <a:pt x="6068165" y="158444"/>
                </a:lnTo>
                <a:lnTo>
                  <a:pt x="6068165" y="316887"/>
                </a:lnTo>
                <a:lnTo>
                  <a:pt x="5909724" y="316887"/>
                </a:lnTo>
                <a:lnTo>
                  <a:pt x="5909724" y="158444"/>
                </a:lnTo>
                <a:lnTo>
                  <a:pt x="5751287" y="158444"/>
                </a:lnTo>
                <a:lnTo>
                  <a:pt x="5751287" y="1"/>
                </a:lnTo>
                <a:lnTo>
                  <a:pt x="5909726" y="1"/>
                </a:lnTo>
                <a:lnTo>
                  <a:pt x="5909726" y="158444"/>
                </a:lnTo>
                <a:lnTo>
                  <a:pt x="6068164" y="158444"/>
                </a:lnTo>
                <a:close/>
                <a:moveTo>
                  <a:pt x="6385057" y="1"/>
                </a:moveTo>
                <a:lnTo>
                  <a:pt x="6543493" y="1"/>
                </a:lnTo>
                <a:lnTo>
                  <a:pt x="6543493" y="158444"/>
                </a:lnTo>
                <a:lnTo>
                  <a:pt x="6385058" y="158444"/>
                </a:lnTo>
                <a:lnTo>
                  <a:pt x="6385058" y="316887"/>
                </a:lnTo>
                <a:lnTo>
                  <a:pt x="6226609" y="316887"/>
                </a:lnTo>
                <a:lnTo>
                  <a:pt x="6226609" y="158444"/>
                </a:lnTo>
                <a:lnTo>
                  <a:pt x="6385057" y="158444"/>
                </a:lnTo>
                <a:close/>
                <a:moveTo>
                  <a:pt x="6701939" y="1"/>
                </a:moveTo>
                <a:lnTo>
                  <a:pt x="6860380" y="1"/>
                </a:lnTo>
                <a:lnTo>
                  <a:pt x="6860380" y="158444"/>
                </a:lnTo>
                <a:lnTo>
                  <a:pt x="7018819" y="158444"/>
                </a:lnTo>
                <a:lnTo>
                  <a:pt x="7018819" y="316887"/>
                </a:lnTo>
                <a:lnTo>
                  <a:pt x="6860379" y="316887"/>
                </a:lnTo>
                <a:lnTo>
                  <a:pt x="6860379" y="158444"/>
                </a:lnTo>
                <a:lnTo>
                  <a:pt x="6701939" y="158444"/>
                </a:lnTo>
                <a:close/>
                <a:moveTo>
                  <a:pt x="7028300" y="1"/>
                </a:moveTo>
                <a:lnTo>
                  <a:pt x="7186739" y="1"/>
                </a:lnTo>
                <a:lnTo>
                  <a:pt x="7186739" y="158444"/>
                </a:lnTo>
                <a:lnTo>
                  <a:pt x="7028300" y="158444"/>
                </a:lnTo>
                <a:close/>
                <a:moveTo>
                  <a:pt x="7345179" y="1"/>
                </a:moveTo>
                <a:lnTo>
                  <a:pt x="7503619" y="1"/>
                </a:lnTo>
                <a:lnTo>
                  <a:pt x="7503619" y="158444"/>
                </a:lnTo>
                <a:lnTo>
                  <a:pt x="7345180" y="158444"/>
                </a:lnTo>
                <a:lnTo>
                  <a:pt x="7345180" y="316887"/>
                </a:lnTo>
                <a:lnTo>
                  <a:pt x="7186739" y="316887"/>
                </a:lnTo>
                <a:lnTo>
                  <a:pt x="7186739" y="158444"/>
                </a:lnTo>
                <a:lnTo>
                  <a:pt x="7345179" y="158444"/>
                </a:lnTo>
                <a:close/>
                <a:moveTo>
                  <a:pt x="7662062" y="1"/>
                </a:moveTo>
                <a:lnTo>
                  <a:pt x="7820504" y="1"/>
                </a:lnTo>
                <a:lnTo>
                  <a:pt x="7820504" y="158444"/>
                </a:lnTo>
                <a:lnTo>
                  <a:pt x="7662062" y="158444"/>
                </a:lnTo>
                <a:close/>
                <a:moveTo>
                  <a:pt x="7978947" y="1"/>
                </a:moveTo>
                <a:lnTo>
                  <a:pt x="8137389" y="1"/>
                </a:lnTo>
                <a:lnTo>
                  <a:pt x="8137389" y="158444"/>
                </a:lnTo>
                <a:lnTo>
                  <a:pt x="7978947" y="158444"/>
                </a:lnTo>
                <a:close/>
                <a:moveTo>
                  <a:pt x="8305311" y="1"/>
                </a:moveTo>
                <a:lnTo>
                  <a:pt x="8463752" y="1"/>
                </a:lnTo>
                <a:lnTo>
                  <a:pt x="8463752" y="158444"/>
                </a:lnTo>
                <a:lnTo>
                  <a:pt x="8622193" y="158444"/>
                </a:lnTo>
                <a:lnTo>
                  <a:pt x="8622193" y="316887"/>
                </a:lnTo>
                <a:lnTo>
                  <a:pt x="8463751" y="316887"/>
                </a:lnTo>
                <a:lnTo>
                  <a:pt x="8463751" y="158444"/>
                </a:lnTo>
                <a:lnTo>
                  <a:pt x="8305311" y="158444"/>
                </a:lnTo>
                <a:close/>
                <a:moveTo>
                  <a:pt x="8622193" y="1"/>
                </a:moveTo>
                <a:lnTo>
                  <a:pt x="8780635" y="1"/>
                </a:lnTo>
                <a:lnTo>
                  <a:pt x="8780635" y="158444"/>
                </a:lnTo>
                <a:lnTo>
                  <a:pt x="8622193" y="158444"/>
                </a:lnTo>
                <a:close/>
                <a:moveTo>
                  <a:pt x="8939078" y="1"/>
                </a:moveTo>
                <a:lnTo>
                  <a:pt x="9097520" y="1"/>
                </a:lnTo>
                <a:lnTo>
                  <a:pt x="9097520" y="158444"/>
                </a:lnTo>
                <a:lnTo>
                  <a:pt x="8939078" y="158444"/>
                </a:lnTo>
                <a:close/>
                <a:moveTo>
                  <a:pt x="9255964" y="1"/>
                </a:moveTo>
                <a:lnTo>
                  <a:pt x="9414405" y="1"/>
                </a:lnTo>
                <a:lnTo>
                  <a:pt x="9414405" y="158444"/>
                </a:lnTo>
                <a:lnTo>
                  <a:pt x="9572846" y="158444"/>
                </a:lnTo>
                <a:lnTo>
                  <a:pt x="9572846" y="316887"/>
                </a:lnTo>
                <a:lnTo>
                  <a:pt x="9414404" y="316887"/>
                </a:lnTo>
                <a:lnTo>
                  <a:pt x="9414404" y="158444"/>
                </a:lnTo>
                <a:lnTo>
                  <a:pt x="9255964" y="158444"/>
                </a:lnTo>
                <a:close/>
                <a:moveTo>
                  <a:pt x="9582327" y="1"/>
                </a:moveTo>
                <a:lnTo>
                  <a:pt x="9740768" y="1"/>
                </a:lnTo>
                <a:lnTo>
                  <a:pt x="9740768" y="158444"/>
                </a:lnTo>
                <a:lnTo>
                  <a:pt x="9899209" y="158444"/>
                </a:lnTo>
                <a:lnTo>
                  <a:pt x="9899209" y="316887"/>
                </a:lnTo>
                <a:lnTo>
                  <a:pt x="9740767" y="316887"/>
                </a:lnTo>
                <a:lnTo>
                  <a:pt x="9740767" y="158444"/>
                </a:lnTo>
                <a:lnTo>
                  <a:pt x="9582327" y="158444"/>
                </a:lnTo>
                <a:close/>
                <a:moveTo>
                  <a:pt x="9899209" y="1"/>
                </a:moveTo>
                <a:lnTo>
                  <a:pt x="10057651" y="1"/>
                </a:lnTo>
                <a:lnTo>
                  <a:pt x="10057651" y="158444"/>
                </a:lnTo>
                <a:lnTo>
                  <a:pt x="9899209" y="158444"/>
                </a:lnTo>
                <a:close/>
                <a:moveTo>
                  <a:pt x="10216094" y="1"/>
                </a:moveTo>
                <a:lnTo>
                  <a:pt x="10374536" y="1"/>
                </a:lnTo>
                <a:lnTo>
                  <a:pt x="10374536" y="158444"/>
                </a:lnTo>
                <a:lnTo>
                  <a:pt x="10216094" y="158444"/>
                </a:lnTo>
                <a:close/>
                <a:moveTo>
                  <a:pt x="10542457" y="1"/>
                </a:moveTo>
                <a:lnTo>
                  <a:pt x="10700899" y="1"/>
                </a:lnTo>
                <a:lnTo>
                  <a:pt x="10700899" y="158444"/>
                </a:lnTo>
                <a:lnTo>
                  <a:pt x="10542457" y="158444"/>
                </a:lnTo>
                <a:close/>
                <a:moveTo>
                  <a:pt x="10859343" y="1"/>
                </a:moveTo>
                <a:lnTo>
                  <a:pt x="11017784" y="1"/>
                </a:lnTo>
                <a:lnTo>
                  <a:pt x="11017784" y="158444"/>
                </a:lnTo>
                <a:lnTo>
                  <a:pt x="11176225" y="158444"/>
                </a:lnTo>
                <a:lnTo>
                  <a:pt x="11176225" y="316887"/>
                </a:lnTo>
                <a:lnTo>
                  <a:pt x="11017783" y="316887"/>
                </a:lnTo>
                <a:lnTo>
                  <a:pt x="11017783" y="158444"/>
                </a:lnTo>
                <a:lnTo>
                  <a:pt x="10859343" y="158444"/>
                </a:lnTo>
                <a:close/>
                <a:moveTo>
                  <a:pt x="11176225" y="1"/>
                </a:moveTo>
                <a:lnTo>
                  <a:pt x="11334667" y="1"/>
                </a:lnTo>
                <a:lnTo>
                  <a:pt x="11334667" y="158444"/>
                </a:lnTo>
                <a:lnTo>
                  <a:pt x="11176225" y="158444"/>
                </a:lnTo>
                <a:close/>
                <a:moveTo>
                  <a:pt x="11493110" y="1"/>
                </a:moveTo>
                <a:lnTo>
                  <a:pt x="11651552" y="1"/>
                </a:lnTo>
                <a:lnTo>
                  <a:pt x="11651552" y="158444"/>
                </a:lnTo>
                <a:lnTo>
                  <a:pt x="11493110" y="158444"/>
                </a:lnTo>
                <a:close/>
                <a:moveTo>
                  <a:pt x="11819473" y="1"/>
                </a:moveTo>
                <a:lnTo>
                  <a:pt x="11977915" y="1"/>
                </a:lnTo>
                <a:lnTo>
                  <a:pt x="11977915" y="158444"/>
                </a:lnTo>
                <a:lnTo>
                  <a:pt x="11819473" y="158444"/>
                </a:lnTo>
                <a:close/>
                <a:moveTo>
                  <a:pt x="12136359" y="1"/>
                </a:moveTo>
                <a:lnTo>
                  <a:pt x="12191954" y="1"/>
                </a:lnTo>
                <a:lnTo>
                  <a:pt x="12191954" y="158444"/>
                </a:lnTo>
                <a:lnTo>
                  <a:pt x="12136359" y="158444"/>
                </a:lnTo>
                <a:close/>
                <a:moveTo>
                  <a:pt x="643246" y="0"/>
                </a:moveTo>
                <a:lnTo>
                  <a:pt x="801687" y="0"/>
                </a:lnTo>
                <a:lnTo>
                  <a:pt x="801687" y="158443"/>
                </a:lnTo>
                <a:lnTo>
                  <a:pt x="960127" y="158443"/>
                </a:lnTo>
                <a:lnTo>
                  <a:pt x="960127" y="1"/>
                </a:lnTo>
                <a:lnTo>
                  <a:pt x="1118569" y="1"/>
                </a:lnTo>
                <a:lnTo>
                  <a:pt x="1118569" y="158444"/>
                </a:lnTo>
                <a:lnTo>
                  <a:pt x="960128" y="158444"/>
                </a:lnTo>
                <a:lnTo>
                  <a:pt x="960128" y="316886"/>
                </a:lnTo>
                <a:lnTo>
                  <a:pt x="801686" y="316886"/>
                </a:lnTo>
                <a:lnTo>
                  <a:pt x="801686" y="158443"/>
                </a:lnTo>
                <a:lnTo>
                  <a:pt x="643246" y="158443"/>
                </a:lnTo>
                <a:close/>
                <a:moveTo>
                  <a:pt x="1277010" y="0"/>
                </a:moveTo>
                <a:lnTo>
                  <a:pt x="1435452" y="0"/>
                </a:lnTo>
                <a:lnTo>
                  <a:pt x="1435452" y="158443"/>
                </a:lnTo>
                <a:lnTo>
                  <a:pt x="1277012" y="158443"/>
                </a:lnTo>
                <a:lnTo>
                  <a:pt x="1277012" y="316886"/>
                </a:lnTo>
                <a:lnTo>
                  <a:pt x="1118570" y="316886"/>
                </a:lnTo>
                <a:lnTo>
                  <a:pt x="1118570" y="158443"/>
                </a:lnTo>
                <a:lnTo>
                  <a:pt x="1277010" y="158443"/>
                </a:lnTo>
                <a:close/>
                <a:moveTo>
                  <a:pt x="1593894" y="0"/>
                </a:moveTo>
                <a:lnTo>
                  <a:pt x="1752336" y="0"/>
                </a:lnTo>
                <a:lnTo>
                  <a:pt x="1752336" y="158443"/>
                </a:lnTo>
                <a:lnTo>
                  <a:pt x="1910776" y="158443"/>
                </a:lnTo>
                <a:lnTo>
                  <a:pt x="1910776" y="316886"/>
                </a:lnTo>
                <a:lnTo>
                  <a:pt x="1752335" y="316886"/>
                </a:lnTo>
                <a:lnTo>
                  <a:pt x="1752335" y="158443"/>
                </a:lnTo>
                <a:lnTo>
                  <a:pt x="1593894" y="158443"/>
                </a:lnTo>
                <a:close/>
                <a:moveTo>
                  <a:pt x="2870915" y="0"/>
                </a:moveTo>
                <a:lnTo>
                  <a:pt x="3029356" y="0"/>
                </a:lnTo>
                <a:lnTo>
                  <a:pt x="3029356" y="158443"/>
                </a:lnTo>
                <a:lnTo>
                  <a:pt x="3187797" y="158443"/>
                </a:lnTo>
                <a:lnTo>
                  <a:pt x="3187797" y="316886"/>
                </a:lnTo>
                <a:lnTo>
                  <a:pt x="3029355" y="316886"/>
                </a:lnTo>
                <a:lnTo>
                  <a:pt x="3029355" y="158443"/>
                </a:lnTo>
                <a:lnTo>
                  <a:pt x="2870915" y="158443"/>
                </a:lnTo>
                <a:close/>
                <a:moveTo>
                  <a:pt x="4147927" y="0"/>
                </a:moveTo>
                <a:lnTo>
                  <a:pt x="4306362" y="0"/>
                </a:lnTo>
                <a:lnTo>
                  <a:pt x="4306362" y="158443"/>
                </a:lnTo>
                <a:lnTo>
                  <a:pt x="4464807" y="158443"/>
                </a:lnTo>
                <a:lnTo>
                  <a:pt x="4464807" y="316886"/>
                </a:lnTo>
                <a:lnTo>
                  <a:pt x="4306361" y="316886"/>
                </a:lnTo>
                <a:lnTo>
                  <a:pt x="4306361" y="158443"/>
                </a:lnTo>
                <a:lnTo>
                  <a:pt x="4147927" y="158443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0" y="-12086"/>
            <a:ext cx="12191954" cy="316887"/>
          </a:xfrm>
          <a:custGeom>
            <a:avLst/>
            <a:gdLst>
              <a:gd name="connsiteX0" fmla="*/ 11977916 w 12191954"/>
              <a:gd name="connsiteY0" fmla="*/ 158444 h 316887"/>
              <a:gd name="connsiteX1" fmla="*/ 12136358 w 12191954"/>
              <a:gd name="connsiteY1" fmla="*/ 158444 h 316887"/>
              <a:gd name="connsiteX2" fmla="*/ 12136358 w 12191954"/>
              <a:gd name="connsiteY2" fmla="*/ 316887 h 316887"/>
              <a:gd name="connsiteX3" fmla="*/ 11977916 w 12191954"/>
              <a:gd name="connsiteY3" fmla="*/ 316887 h 316887"/>
              <a:gd name="connsiteX4" fmla="*/ 11651553 w 12191954"/>
              <a:gd name="connsiteY4" fmla="*/ 158444 h 316887"/>
              <a:gd name="connsiteX5" fmla="*/ 11809994 w 12191954"/>
              <a:gd name="connsiteY5" fmla="*/ 158444 h 316887"/>
              <a:gd name="connsiteX6" fmla="*/ 11809994 w 12191954"/>
              <a:gd name="connsiteY6" fmla="*/ 316887 h 316887"/>
              <a:gd name="connsiteX7" fmla="*/ 11651553 w 12191954"/>
              <a:gd name="connsiteY7" fmla="*/ 316887 h 316887"/>
              <a:gd name="connsiteX8" fmla="*/ 11334668 w 12191954"/>
              <a:gd name="connsiteY8" fmla="*/ 158444 h 316887"/>
              <a:gd name="connsiteX9" fmla="*/ 11493110 w 12191954"/>
              <a:gd name="connsiteY9" fmla="*/ 158444 h 316887"/>
              <a:gd name="connsiteX10" fmla="*/ 11493110 w 12191954"/>
              <a:gd name="connsiteY10" fmla="*/ 316887 h 316887"/>
              <a:gd name="connsiteX11" fmla="*/ 11334668 w 12191954"/>
              <a:gd name="connsiteY11" fmla="*/ 316887 h 316887"/>
              <a:gd name="connsiteX12" fmla="*/ 10700900 w 12191954"/>
              <a:gd name="connsiteY12" fmla="*/ 158444 h 316887"/>
              <a:gd name="connsiteX13" fmla="*/ 10859342 w 12191954"/>
              <a:gd name="connsiteY13" fmla="*/ 158444 h 316887"/>
              <a:gd name="connsiteX14" fmla="*/ 10859342 w 12191954"/>
              <a:gd name="connsiteY14" fmla="*/ 316887 h 316887"/>
              <a:gd name="connsiteX15" fmla="*/ 10700900 w 12191954"/>
              <a:gd name="connsiteY15" fmla="*/ 316887 h 316887"/>
              <a:gd name="connsiteX16" fmla="*/ 10374537 w 12191954"/>
              <a:gd name="connsiteY16" fmla="*/ 158444 h 316887"/>
              <a:gd name="connsiteX17" fmla="*/ 10532978 w 12191954"/>
              <a:gd name="connsiteY17" fmla="*/ 158444 h 316887"/>
              <a:gd name="connsiteX18" fmla="*/ 10532978 w 12191954"/>
              <a:gd name="connsiteY18" fmla="*/ 316887 h 316887"/>
              <a:gd name="connsiteX19" fmla="*/ 10374537 w 12191954"/>
              <a:gd name="connsiteY19" fmla="*/ 316887 h 316887"/>
              <a:gd name="connsiteX20" fmla="*/ 10057652 w 12191954"/>
              <a:gd name="connsiteY20" fmla="*/ 158444 h 316887"/>
              <a:gd name="connsiteX21" fmla="*/ 10216094 w 12191954"/>
              <a:gd name="connsiteY21" fmla="*/ 158444 h 316887"/>
              <a:gd name="connsiteX22" fmla="*/ 10216094 w 12191954"/>
              <a:gd name="connsiteY22" fmla="*/ 316887 h 316887"/>
              <a:gd name="connsiteX23" fmla="*/ 10057652 w 12191954"/>
              <a:gd name="connsiteY23" fmla="*/ 316887 h 316887"/>
              <a:gd name="connsiteX24" fmla="*/ 9097521 w 12191954"/>
              <a:gd name="connsiteY24" fmla="*/ 158444 h 316887"/>
              <a:gd name="connsiteX25" fmla="*/ 9255962 w 12191954"/>
              <a:gd name="connsiteY25" fmla="*/ 158444 h 316887"/>
              <a:gd name="connsiteX26" fmla="*/ 9255962 w 12191954"/>
              <a:gd name="connsiteY26" fmla="*/ 316887 h 316887"/>
              <a:gd name="connsiteX27" fmla="*/ 9097521 w 12191954"/>
              <a:gd name="connsiteY27" fmla="*/ 316887 h 316887"/>
              <a:gd name="connsiteX28" fmla="*/ 8780636 w 12191954"/>
              <a:gd name="connsiteY28" fmla="*/ 158444 h 316887"/>
              <a:gd name="connsiteX29" fmla="*/ 8939078 w 12191954"/>
              <a:gd name="connsiteY29" fmla="*/ 158444 h 316887"/>
              <a:gd name="connsiteX30" fmla="*/ 8939078 w 12191954"/>
              <a:gd name="connsiteY30" fmla="*/ 316887 h 316887"/>
              <a:gd name="connsiteX31" fmla="*/ 8780636 w 12191954"/>
              <a:gd name="connsiteY31" fmla="*/ 316887 h 316887"/>
              <a:gd name="connsiteX32" fmla="*/ 8137390 w 12191954"/>
              <a:gd name="connsiteY32" fmla="*/ 158444 h 316887"/>
              <a:gd name="connsiteX33" fmla="*/ 8295831 w 12191954"/>
              <a:gd name="connsiteY33" fmla="*/ 158444 h 316887"/>
              <a:gd name="connsiteX34" fmla="*/ 8295831 w 12191954"/>
              <a:gd name="connsiteY34" fmla="*/ 316887 h 316887"/>
              <a:gd name="connsiteX35" fmla="*/ 8137390 w 12191954"/>
              <a:gd name="connsiteY35" fmla="*/ 316887 h 316887"/>
              <a:gd name="connsiteX36" fmla="*/ 7820504 w 12191954"/>
              <a:gd name="connsiteY36" fmla="*/ 158444 h 316887"/>
              <a:gd name="connsiteX37" fmla="*/ 7978946 w 12191954"/>
              <a:gd name="connsiteY37" fmla="*/ 158444 h 316887"/>
              <a:gd name="connsiteX38" fmla="*/ 7978946 w 12191954"/>
              <a:gd name="connsiteY38" fmla="*/ 316887 h 316887"/>
              <a:gd name="connsiteX39" fmla="*/ 7820504 w 12191954"/>
              <a:gd name="connsiteY39" fmla="*/ 316887 h 316887"/>
              <a:gd name="connsiteX40" fmla="*/ 7503620 w 12191954"/>
              <a:gd name="connsiteY40" fmla="*/ 158444 h 316887"/>
              <a:gd name="connsiteX41" fmla="*/ 7662062 w 12191954"/>
              <a:gd name="connsiteY41" fmla="*/ 158444 h 316887"/>
              <a:gd name="connsiteX42" fmla="*/ 7662062 w 12191954"/>
              <a:gd name="connsiteY42" fmla="*/ 316887 h 316887"/>
              <a:gd name="connsiteX43" fmla="*/ 7503620 w 12191954"/>
              <a:gd name="connsiteY43" fmla="*/ 316887 h 316887"/>
              <a:gd name="connsiteX44" fmla="*/ 6543493 w 12191954"/>
              <a:gd name="connsiteY44" fmla="*/ 158444 h 316887"/>
              <a:gd name="connsiteX45" fmla="*/ 6701937 w 12191954"/>
              <a:gd name="connsiteY45" fmla="*/ 158444 h 316887"/>
              <a:gd name="connsiteX46" fmla="*/ 6701937 w 12191954"/>
              <a:gd name="connsiteY46" fmla="*/ 316887 h 316887"/>
              <a:gd name="connsiteX47" fmla="*/ 6543493 w 12191954"/>
              <a:gd name="connsiteY47" fmla="*/ 316887 h 316887"/>
              <a:gd name="connsiteX48" fmla="*/ 1435446 w 12191954"/>
              <a:gd name="connsiteY48" fmla="*/ 158444 h 316887"/>
              <a:gd name="connsiteX49" fmla="*/ 1593888 w 12191954"/>
              <a:gd name="connsiteY49" fmla="*/ 158444 h 316887"/>
              <a:gd name="connsiteX50" fmla="*/ 1593888 w 12191954"/>
              <a:gd name="connsiteY50" fmla="*/ 316887 h 316887"/>
              <a:gd name="connsiteX51" fmla="*/ 1435446 w 12191954"/>
              <a:gd name="connsiteY51" fmla="*/ 316887 h 316887"/>
              <a:gd name="connsiteX52" fmla="*/ 0 w 12191954"/>
              <a:gd name="connsiteY52" fmla="*/ 1 h 316887"/>
              <a:gd name="connsiteX53" fmla="*/ 158442 w 12191954"/>
              <a:gd name="connsiteY53" fmla="*/ 1 h 316887"/>
              <a:gd name="connsiteX54" fmla="*/ 158442 w 12191954"/>
              <a:gd name="connsiteY54" fmla="*/ 158444 h 316887"/>
              <a:gd name="connsiteX55" fmla="*/ 316877 w 12191954"/>
              <a:gd name="connsiteY55" fmla="*/ 158444 h 316887"/>
              <a:gd name="connsiteX56" fmla="*/ 316877 w 12191954"/>
              <a:gd name="connsiteY56" fmla="*/ 316887 h 316887"/>
              <a:gd name="connsiteX57" fmla="*/ 158436 w 12191954"/>
              <a:gd name="connsiteY57" fmla="*/ 316887 h 316887"/>
              <a:gd name="connsiteX58" fmla="*/ 158436 w 12191954"/>
              <a:gd name="connsiteY58" fmla="*/ 158444 h 316887"/>
              <a:gd name="connsiteX59" fmla="*/ 0 w 12191954"/>
              <a:gd name="connsiteY59" fmla="*/ 158444 h 316887"/>
              <a:gd name="connsiteX60" fmla="*/ 316884 w 12191954"/>
              <a:gd name="connsiteY60" fmla="*/ 1 h 316887"/>
              <a:gd name="connsiteX61" fmla="*/ 475324 w 12191954"/>
              <a:gd name="connsiteY61" fmla="*/ 1 h 316887"/>
              <a:gd name="connsiteX62" fmla="*/ 475324 w 12191954"/>
              <a:gd name="connsiteY62" fmla="*/ 158444 h 316887"/>
              <a:gd name="connsiteX63" fmla="*/ 633759 w 12191954"/>
              <a:gd name="connsiteY63" fmla="*/ 158444 h 316887"/>
              <a:gd name="connsiteX64" fmla="*/ 633759 w 12191954"/>
              <a:gd name="connsiteY64" fmla="*/ 316887 h 316887"/>
              <a:gd name="connsiteX65" fmla="*/ 475317 w 12191954"/>
              <a:gd name="connsiteY65" fmla="*/ 316887 h 316887"/>
              <a:gd name="connsiteX66" fmla="*/ 475317 w 12191954"/>
              <a:gd name="connsiteY66" fmla="*/ 158444 h 316887"/>
              <a:gd name="connsiteX67" fmla="*/ 316884 w 12191954"/>
              <a:gd name="connsiteY67" fmla="*/ 158444 h 316887"/>
              <a:gd name="connsiteX68" fmla="*/ 1920256 w 12191954"/>
              <a:gd name="connsiteY68" fmla="*/ 1 h 316887"/>
              <a:gd name="connsiteX69" fmla="*/ 2078698 w 12191954"/>
              <a:gd name="connsiteY69" fmla="*/ 1 h 316887"/>
              <a:gd name="connsiteX70" fmla="*/ 2078698 w 12191954"/>
              <a:gd name="connsiteY70" fmla="*/ 158444 h 316887"/>
              <a:gd name="connsiteX71" fmla="*/ 2237136 w 12191954"/>
              <a:gd name="connsiteY71" fmla="*/ 158444 h 316887"/>
              <a:gd name="connsiteX72" fmla="*/ 2237136 w 12191954"/>
              <a:gd name="connsiteY72" fmla="*/ 316887 h 316887"/>
              <a:gd name="connsiteX73" fmla="*/ 2078694 w 12191954"/>
              <a:gd name="connsiteY73" fmla="*/ 316887 h 316887"/>
              <a:gd name="connsiteX74" fmla="*/ 2078694 w 12191954"/>
              <a:gd name="connsiteY74" fmla="*/ 158444 h 316887"/>
              <a:gd name="connsiteX75" fmla="*/ 1920256 w 12191954"/>
              <a:gd name="connsiteY75" fmla="*/ 158444 h 316887"/>
              <a:gd name="connsiteX76" fmla="*/ 2237143 w 12191954"/>
              <a:gd name="connsiteY76" fmla="*/ 1 h 316887"/>
              <a:gd name="connsiteX77" fmla="*/ 2395584 w 12191954"/>
              <a:gd name="connsiteY77" fmla="*/ 1 h 316887"/>
              <a:gd name="connsiteX78" fmla="*/ 2395584 w 12191954"/>
              <a:gd name="connsiteY78" fmla="*/ 158444 h 316887"/>
              <a:gd name="connsiteX79" fmla="*/ 2554018 w 12191954"/>
              <a:gd name="connsiteY79" fmla="*/ 158444 h 316887"/>
              <a:gd name="connsiteX80" fmla="*/ 2554018 w 12191954"/>
              <a:gd name="connsiteY80" fmla="*/ 316887 h 316887"/>
              <a:gd name="connsiteX81" fmla="*/ 2395576 w 12191954"/>
              <a:gd name="connsiteY81" fmla="*/ 316887 h 316887"/>
              <a:gd name="connsiteX82" fmla="*/ 2395576 w 12191954"/>
              <a:gd name="connsiteY82" fmla="*/ 158444 h 316887"/>
              <a:gd name="connsiteX83" fmla="*/ 2237143 w 12191954"/>
              <a:gd name="connsiteY83" fmla="*/ 158444 h 316887"/>
              <a:gd name="connsiteX84" fmla="*/ 2554026 w 12191954"/>
              <a:gd name="connsiteY84" fmla="*/ 1 h 316887"/>
              <a:gd name="connsiteX85" fmla="*/ 2712473 w 12191954"/>
              <a:gd name="connsiteY85" fmla="*/ 1 h 316887"/>
              <a:gd name="connsiteX86" fmla="*/ 2712473 w 12191954"/>
              <a:gd name="connsiteY86" fmla="*/ 158444 h 316887"/>
              <a:gd name="connsiteX87" fmla="*/ 2870907 w 12191954"/>
              <a:gd name="connsiteY87" fmla="*/ 158444 h 316887"/>
              <a:gd name="connsiteX88" fmla="*/ 2870907 w 12191954"/>
              <a:gd name="connsiteY88" fmla="*/ 316887 h 316887"/>
              <a:gd name="connsiteX89" fmla="*/ 2712466 w 12191954"/>
              <a:gd name="connsiteY89" fmla="*/ 316887 h 316887"/>
              <a:gd name="connsiteX90" fmla="*/ 2712466 w 12191954"/>
              <a:gd name="connsiteY90" fmla="*/ 158444 h 316887"/>
              <a:gd name="connsiteX91" fmla="*/ 2554026 w 12191954"/>
              <a:gd name="connsiteY91" fmla="*/ 158444 h 316887"/>
              <a:gd name="connsiteX92" fmla="*/ 3197275 w 12191954"/>
              <a:gd name="connsiteY92" fmla="*/ 1 h 316887"/>
              <a:gd name="connsiteX93" fmla="*/ 3355717 w 12191954"/>
              <a:gd name="connsiteY93" fmla="*/ 1 h 316887"/>
              <a:gd name="connsiteX94" fmla="*/ 3355717 w 12191954"/>
              <a:gd name="connsiteY94" fmla="*/ 158444 h 316887"/>
              <a:gd name="connsiteX95" fmla="*/ 3514153 w 12191954"/>
              <a:gd name="connsiteY95" fmla="*/ 158444 h 316887"/>
              <a:gd name="connsiteX96" fmla="*/ 3514153 w 12191954"/>
              <a:gd name="connsiteY96" fmla="*/ 316887 h 316887"/>
              <a:gd name="connsiteX97" fmla="*/ 3355710 w 12191954"/>
              <a:gd name="connsiteY97" fmla="*/ 316887 h 316887"/>
              <a:gd name="connsiteX98" fmla="*/ 3355710 w 12191954"/>
              <a:gd name="connsiteY98" fmla="*/ 158444 h 316887"/>
              <a:gd name="connsiteX99" fmla="*/ 3197275 w 12191954"/>
              <a:gd name="connsiteY99" fmla="*/ 158444 h 316887"/>
              <a:gd name="connsiteX100" fmla="*/ 3514161 w 12191954"/>
              <a:gd name="connsiteY100" fmla="*/ 1 h 316887"/>
              <a:gd name="connsiteX101" fmla="*/ 3672600 w 12191954"/>
              <a:gd name="connsiteY101" fmla="*/ 1 h 316887"/>
              <a:gd name="connsiteX102" fmla="*/ 3672600 w 12191954"/>
              <a:gd name="connsiteY102" fmla="*/ 158444 h 316887"/>
              <a:gd name="connsiteX103" fmla="*/ 3831037 w 12191954"/>
              <a:gd name="connsiteY103" fmla="*/ 158444 h 316887"/>
              <a:gd name="connsiteX104" fmla="*/ 3831037 w 12191954"/>
              <a:gd name="connsiteY104" fmla="*/ 316887 h 316887"/>
              <a:gd name="connsiteX105" fmla="*/ 3672596 w 12191954"/>
              <a:gd name="connsiteY105" fmla="*/ 316887 h 316887"/>
              <a:gd name="connsiteX106" fmla="*/ 3672596 w 12191954"/>
              <a:gd name="connsiteY106" fmla="*/ 158444 h 316887"/>
              <a:gd name="connsiteX107" fmla="*/ 3514161 w 12191954"/>
              <a:gd name="connsiteY107" fmla="*/ 158444 h 316887"/>
              <a:gd name="connsiteX108" fmla="*/ 3831043 w 12191954"/>
              <a:gd name="connsiteY108" fmla="*/ 1 h 316887"/>
              <a:gd name="connsiteX109" fmla="*/ 3989483 w 12191954"/>
              <a:gd name="connsiteY109" fmla="*/ 1 h 316887"/>
              <a:gd name="connsiteX110" fmla="*/ 3989483 w 12191954"/>
              <a:gd name="connsiteY110" fmla="*/ 158444 h 316887"/>
              <a:gd name="connsiteX111" fmla="*/ 4147920 w 12191954"/>
              <a:gd name="connsiteY111" fmla="*/ 158444 h 316887"/>
              <a:gd name="connsiteX112" fmla="*/ 4147920 w 12191954"/>
              <a:gd name="connsiteY112" fmla="*/ 316887 h 316887"/>
              <a:gd name="connsiteX113" fmla="*/ 3989477 w 12191954"/>
              <a:gd name="connsiteY113" fmla="*/ 316887 h 316887"/>
              <a:gd name="connsiteX114" fmla="*/ 3989477 w 12191954"/>
              <a:gd name="connsiteY114" fmla="*/ 158444 h 316887"/>
              <a:gd name="connsiteX115" fmla="*/ 3831043 w 12191954"/>
              <a:gd name="connsiteY115" fmla="*/ 158444 h 316887"/>
              <a:gd name="connsiteX116" fmla="*/ 4474286 w 12191954"/>
              <a:gd name="connsiteY116" fmla="*/ 1 h 316887"/>
              <a:gd name="connsiteX117" fmla="*/ 4632721 w 12191954"/>
              <a:gd name="connsiteY117" fmla="*/ 1 h 316887"/>
              <a:gd name="connsiteX118" fmla="*/ 4632721 w 12191954"/>
              <a:gd name="connsiteY118" fmla="*/ 158444 h 316887"/>
              <a:gd name="connsiteX119" fmla="*/ 4791156 w 12191954"/>
              <a:gd name="connsiteY119" fmla="*/ 158444 h 316887"/>
              <a:gd name="connsiteX120" fmla="*/ 4791156 w 12191954"/>
              <a:gd name="connsiteY120" fmla="*/ 316887 h 316887"/>
              <a:gd name="connsiteX121" fmla="*/ 4632718 w 12191954"/>
              <a:gd name="connsiteY121" fmla="*/ 316887 h 316887"/>
              <a:gd name="connsiteX122" fmla="*/ 4632718 w 12191954"/>
              <a:gd name="connsiteY122" fmla="*/ 158444 h 316887"/>
              <a:gd name="connsiteX123" fmla="*/ 4474286 w 12191954"/>
              <a:gd name="connsiteY123" fmla="*/ 158444 h 316887"/>
              <a:gd name="connsiteX124" fmla="*/ 4791158 w 12191954"/>
              <a:gd name="connsiteY124" fmla="*/ 1 h 316887"/>
              <a:gd name="connsiteX125" fmla="*/ 4949604 w 12191954"/>
              <a:gd name="connsiteY125" fmla="*/ 1 h 316887"/>
              <a:gd name="connsiteX126" fmla="*/ 4949604 w 12191954"/>
              <a:gd name="connsiteY126" fmla="*/ 158444 h 316887"/>
              <a:gd name="connsiteX127" fmla="*/ 5108046 w 12191954"/>
              <a:gd name="connsiteY127" fmla="*/ 158444 h 316887"/>
              <a:gd name="connsiteX128" fmla="*/ 5108046 w 12191954"/>
              <a:gd name="connsiteY128" fmla="*/ 316887 h 316887"/>
              <a:gd name="connsiteX129" fmla="*/ 4949602 w 12191954"/>
              <a:gd name="connsiteY129" fmla="*/ 316887 h 316887"/>
              <a:gd name="connsiteX130" fmla="*/ 4949602 w 12191954"/>
              <a:gd name="connsiteY130" fmla="*/ 158444 h 316887"/>
              <a:gd name="connsiteX131" fmla="*/ 4791158 w 12191954"/>
              <a:gd name="connsiteY131" fmla="*/ 158444 h 316887"/>
              <a:gd name="connsiteX132" fmla="*/ 5108048 w 12191954"/>
              <a:gd name="connsiteY132" fmla="*/ 1 h 316887"/>
              <a:gd name="connsiteX133" fmla="*/ 5266493 w 12191954"/>
              <a:gd name="connsiteY133" fmla="*/ 1 h 316887"/>
              <a:gd name="connsiteX134" fmla="*/ 5266493 w 12191954"/>
              <a:gd name="connsiteY134" fmla="*/ 158444 h 316887"/>
              <a:gd name="connsiteX135" fmla="*/ 5424919 w 12191954"/>
              <a:gd name="connsiteY135" fmla="*/ 158444 h 316887"/>
              <a:gd name="connsiteX136" fmla="*/ 5424919 w 12191954"/>
              <a:gd name="connsiteY136" fmla="*/ 316887 h 316887"/>
              <a:gd name="connsiteX137" fmla="*/ 5266489 w 12191954"/>
              <a:gd name="connsiteY137" fmla="*/ 316887 h 316887"/>
              <a:gd name="connsiteX138" fmla="*/ 5266489 w 12191954"/>
              <a:gd name="connsiteY138" fmla="*/ 158444 h 316887"/>
              <a:gd name="connsiteX139" fmla="*/ 5108048 w 12191954"/>
              <a:gd name="connsiteY139" fmla="*/ 158444 h 316887"/>
              <a:gd name="connsiteX140" fmla="*/ 5424925 w 12191954"/>
              <a:gd name="connsiteY140" fmla="*/ 1 h 316887"/>
              <a:gd name="connsiteX141" fmla="*/ 5583368 w 12191954"/>
              <a:gd name="connsiteY141" fmla="*/ 1 h 316887"/>
              <a:gd name="connsiteX142" fmla="*/ 5583368 w 12191954"/>
              <a:gd name="connsiteY142" fmla="*/ 158444 h 316887"/>
              <a:gd name="connsiteX143" fmla="*/ 5741805 w 12191954"/>
              <a:gd name="connsiteY143" fmla="*/ 158444 h 316887"/>
              <a:gd name="connsiteX144" fmla="*/ 5741805 w 12191954"/>
              <a:gd name="connsiteY144" fmla="*/ 316887 h 316887"/>
              <a:gd name="connsiteX145" fmla="*/ 5583364 w 12191954"/>
              <a:gd name="connsiteY145" fmla="*/ 316887 h 316887"/>
              <a:gd name="connsiteX146" fmla="*/ 5583364 w 12191954"/>
              <a:gd name="connsiteY146" fmla="*/ 158444 h 316887"/>
              <a:gd name="connsiteX147" fmla="*/ 5424925 w 12191954"/>
              <a:gd name="connsiteY147" fmla="*/ 158444 h 316887"/>
              <a:gd name="connsiteX148" fmla="*/ 6068164 w 12191954"/>
              <a:gd name="connsiteY148" fmla="*/ 1 h 316887"/>
              <a:gd name="connsiteX149" fmla="*/ 6226608 w 12191954"/>
              <a:gd name="connsiteY149" fmla="*/ 1 h 316887"/>
              <a:gd name="connsiteX150" fmla="*/ 6226608 w 12191954"/>
              <a:gd name="connsiteY150" fmla="*/ 158444 h 316887"/>
              <a:gd name="connsiteX151" fmla="*/ 6068165 w 12191954"/>
              <a:gd name="connsiteY151" fmla="*/ 158444 h 316887"/>
              <a:gd name="connsiteX152" fmla="*/ 6068165 w 12191954"/>
              <a:gd name="connsiteY152" fmla="*/ 316887 h 316887"/>
              <a:gd name="connsiteX153" fmla="*/ 5909724 w 12191954"/>
              <a:gd name="connsiteY153" fmla="*/ 316887 h 316887"/>
              <a:gd name="connsiteX154" fmla="*/ 5909724 w 12191954"/>
              <a:gd name="connsiteY154" fmla="*/ 158444 h 316887"/>
              <a:gd name="connsiteX155" fmla="*/ 5751287 w 12191954"/>
              <a:gd name="connsiteY155" fmla="*/ 158444 h 316887"/>
              <a:gd name="connsiteX156" fmla="*/ 5751287 w 12191954"/>
              <a:gd name="connsiteY156" fmla="*/ 1 h 316887"/>
              <a:gd name="connsiteX157" fmla="*/ 5909726 w 12191954"/>
              <a:gd name="connsiteY157" fmla="*/ 1 h 316887"/>
              <a:gd name="connsiteX158" fmla="*/ 5909726 w 12191954"/>
              <a:gd name="connsiteY158" fmla="*/ 158444 h 316887"/>
              <a:gd name="connsiteX159" fmla="*/ 6068164 w 12191954"/>
              <a:gd name="connsiteY159" fmla="*/ 158444 h 316887"/>
              <a:gd name="connsiteX160" fmla="*/ 6385057 w 12191954"/>
              <a:gd name="connsiteY160" fmla="*/ 1 h 316887"/>
              <a:gd name="connsiteX161" fmla="*/ 6543493 w 12191954"/>
              <a:gd name="connsiteY161" fmla="*/ 1 h 316887"/>
              <a:gd name="connsiteX162" fmla="*/ 6543493 w 12191954"/>
              <a:gd name="connsiteY162" fmla="*/ 158444 h 316887"/>
              <a:gd name="connsiteX163" fmla="*/ 6385058 w 12191954"/>
              <a:gd name="connsiteY163" fmla="*/ 158444 h 316887"/>
              <a:gd name="connsiteX164" fmla="*/ 6385058 w 12191954"/>
              <a:gd name="connsiteY164" fmla="*/ 316887 h 316887"/>
              <a:gd name="connsiteX165" fmla="*/ 6226609 w 12191954"/>
              <a:gd name="connsiteY165" fmla="*/ 316887 h 316887"/>
              <a:gd name="connsiteX166" fmla="*/ 6226609 w 12191954"/>
              <a:gd name="connsiteY166" fmla="*/ 158444 h 316887"/>
              <a:gd name="connsiteX167" fmla="*/ 6385057 w 12191954"/>
              <a:gd name="connsiteY167" fmla="*/ 158444 h 316887"/>
              <a:gd name="connsiteX168" fmla="*/ 6701939 w 12191954"/>
              <a:gd name="connsiteY168" fmla="*/ 1 h 316887"/>
              <a:gd name="connsiteX169" fmla="*/ 6860380 w 12191954"/>
              <a:gd name="connsiteY169" fmla="*/ 1 h 316887"/>
              <a:gd name="connsiteX170" fmla="*/ 6860380 w 12191954"/>
              <a:gd name="connsiteY170" fmla="*/ 158444 h 316887"/>
              <a:gd name="connsiteX171" fmla="*/ 7018819 w 12191954"/>
              <a:gd name="connsiteY171" fmla="*/ 158444 h 316887"/>
              <a:gd name="connsiteX172" fmla="*/ 7018819 w 12191954"/>
              <a:gd name="connsiteY172" fmla="*/ 316887 h 316887"/>
              <a:gd name="connsiteX173" fmla="*/ 6860379 w 12191954"/>
              <a:gd name="connsiteY173" fmla="*/ 316887 h 316887"/>
              <a:gd name="connsiteX174" fmla="*/ 6860379 w 12191954"/>
              <a:gd name="connsiteY174" fmla="*/ 158444 h 316887"/>
              <a:gd name="connsiteX175" fmla="*/ 6701939 w 12191954"/>
              <a:gd name="connsiteY175" fmla="*/ 158444 h 316887"/>
              <a:gd name="connsiteX176" fmla="*/ 7028300 w 12191954"/>
              <a:gd name="connsiteY176" fmla="*/ 1 h 316887"/>
              <a:gd name="connsiteX177" fmla="*/ 7186739 w 12191954"/>
              <a:gd name="connsiteY177" fmla="*/ 1 h 316887"/>
              <a:gd name="connsiteX178" fmla="*/ 7186739 w 12191954"/>
              <a:gd name="connsiteY178" fmla="*/ 158444 h 316887"/>
              <a:gd name="connsiteX179" fmla="*/ 7028300 w 12191954"/>
              <a:gd name="connsiteY179" fmla="*/ 158444 h 316887"/>
              <a:gd name="connsiteX180" fmla="*/ 7345179 w 12191954"/>
              <a:gd name="connsiteY180" fmla="*/ 1 h 316887"/>
              <a:gd name="connsiteX181" fmla="*/ 7503619 w 12191954"/>
              <a:gd name="connsiteY181" fmla="*/ 1 h 316887"/>
              <a:gd name="connsiteX182" fmla="*/ 7503619 w 12191954"/>
              <a:gd name="connsiteY182" fmla="*/ 158444 h 316887"/>
              <a:gd name="connsiteX183" fmla="*/ 7345180 w 12191954"/>
              <a:gd name="connsiteY183" fmla="*/ 158444 h 316887"/>
              <a:gd name="connsiteX184" fmla="*/ 7345180 w 12191954"/>
              <a:gd name="connsiteY184" fmla="*/ 316887 h 316887"/>
              <a:gd name="connsiteX185" fmla="*/ 7186739 w 12191954"/>
              <a:gd name="connsiteY185" fmla="*/ 316887 h 316887"/>
              <a:gd name="connsiteX186" fmla="*/ 7186739 w 12191954"/>
              <a:gd name="connsiteY186" fmla="*/ 158444 h 316887"/>
              <a:gd name="connsiteX187" fmla="*/ 7345179 w 12191954"/>
              <a:gd name="connsiteY187" fmla="*/ 158444 h 316887"/>
              <a:gd name="connsiteX188" fmla="*/ 7662062 w 12191954"/>
              <a:gd name="connsiteY188" fmla="*/ 1 h 316887"/>
              <a:gd name="connsiteX189" fmla="*/ 7820504 w 12191954"/>
              <a:gd name="connsiteY189" fmla="*/ 1 h 316887"/>
              <a:gd name="connsiteX190" fmla="*/ 7820504 w 12191954"/>
              <a:gd name="connsiteY190" fmla="*/ 158444 h 316887"/>
              <a:gd name="connsiteX191" fmla="*/ 7662062 w 12191954"/>
              <a:gd name="connsiteY191" fmla="*/ 158444 h 316887"/>
              <a:gd name="connsiteX192" fmla="*/ 7978947 w 12191954"/>
              <a:gd name="connsiteY192" fmla="*/ 1 h 316887"/>
              <a:gd name="connsiteX193" fmla="*/ 8137389 w 12191954"/>
              <a:gd name="connsiteY193" fmla="*/ 1 h 316887"/>
              <a:gd name="connsiteX194" fmla="*/ 8137389 w 12191954"/>
              <a:gd name="connsiteY194" fmla="*/ 158444 h 316887"/>
              <a:gd name="connsiteX195" fmla="*/ 7978947 w 12191954"/>
              <a:gd name="connsiteY195" fmla="*/ 158444 h 316887"/>
              <a:gd name="connsiteX196" fmla="*/ 8305311 w 12191954"/>
              <a:gd name="connsiteY196" fmla="*/ 1 h 316887"/>
              <a:gd name="connsiteX197" fmla="*/ 8463752 w 12191954"/>
              <a:gd name="connsiteY197" fmla="*/ 1 h 316887"/>
              <a:gd name="connsiteX198" fmla="*/ 8463752 w 12191954"/>
              <a:gd name="connsiteY198" fmla="*/ 158444 h 316887"/>
              <a:gd name="connsiteX199" fmla="*/ 8622193 w 12191954"/>
              <a:gd name="connsiteY199" fmla="*/ 158444 h 316887"/>
              <a:gd name="connsiteX200" fmla="*/ 8622193 w 12191954"/>
              <a:gd name="connsiteY200" fmla="*/ 316887 h 316887"/>
              <a:gd name="connsiteX201" fmla="*/ 8463751 w 12191954"/>
              <a:gd name="connsiteY201" fmla="*/ 316887 h 316887"/>
              <a:gd name="connsiteX202" fmla="*/ 8463751 w 12191954"/>
              <a:gd name="connsiteY202" fmla="*/ 158444 h 316887"/>
              <a:gd name="connsiteX203" fmla="*/ 8305311 w 12191954"/>
              <a:gd name="connsiteY203" fmla="*/ 158444 h 316887"/>
              <a:gd name="connsiteX204" fmla="*/ 8622193 w 12191954"/>
              <a:gd name="connsiteY204" fmla="*/ 1 h 316887"/>
              <a:gd name="connsiteX205" fmla="*/ 8780635 w 12191954"/>
              <a:gd name="connsiteY205" fmla="*/ 1 h 316887"/>
              <a:gd name="connsiteX206" fmla="*/ 8780635 w 12191954"/>
              <a:gd name="connsiteY206" fmla="*/ 158444 h 316887"/>
              <a:gd name="connsiteX207" fmla="*/ 8622193 w 12191954"/>
              <a:gd name="connsiteY207" fmla="*/ 158444 h 316887"/>
              <a:gd name="connsiteX208" fmla="*/ 8939078 w 12191954"/>
              <a:gd name="connsiteY208" fmla="*/ 1 h 316887"/>
              <a:gd name="connsiteX209" fmla="*/ 9097520 w 12191954"/>
              <a:gd name="connsiteY209" fmla="*/ 1 h 316887"/>
              <a:gd name="connsiteX210" fmla="*/ 9097520 w 12191954"/>
              <a:gd name="connsiteY210" fmla="*/ 158444 h 316887"/>
              <a:gd name="connsiteX211" fmla="*/ 8939078 w 12191954"/>
              <a:gd name="connsiteY211" fmla="*/ 158444 h 316887"/>
              <a:gd name="connsiteX212" fmla="*/ 9255964 w 12191954"/>
              <a:gd name="connsiteY212" fmla="*/ 1 h 316887"/>
              <a:gd name="connsiteX213" fmla="*/ 9414405 w 12191954"/>
              <a:gd name="connsiteY213" fmla="*/ 1 h 316887"/>
              <a:gd name="connsiteX214" fmla="*/ 9414405 w 12191954"/>
              <a:gd name="connsiteY214" fmla="*/ 158444 h 316887"/>
              <a:gd name="connsiteX215" fmla="*/ 9572846 w 12191954"/>
              <a:gd name="connsiteY215" fmla="*/ 158444 h 316887"/>
              <a:gd name="connsiteX216" fmla="*/ 9572846 w 12191954"/>
              <a:gd name="connsiteY216" fmla="*/ 316887 h 316887"/>
              <a:gd name="connsiteX217" fmla="*/ 9414404 w 12191954"/>
              <a:gd name="connsiteY217" fmla="*/ 316887 h 316887"/>
              <a:gd name="connsiteX218" fmla="*/ 9414404 w 12191954"/>
              <a:gd name="connsiteY218" fmla="*/ 158444 h 316887"/>
              <a:gd name="connsiteX219" fmla="*/ 9255964 w 12191954"/>
              <a:gd name="connsiteY219" fmla="*/ 158444 h 316887"/>
              <a:gd name="connsiteX220" fmla="*/ 9582327 w 12191954"/>
              <a:gd name="connsiteY220" fmla="*/ 1 h 316887"/>
              <a:gd name="connsiteX221" fmla="*/ 9740768 w 12191954"/>
              <a:gd name="connsiteY221" fmla="*/ 1 h 316887"/>
              <a:gd name="connsiteX222" fmla="*/ 9740768 w 12191954"/>
              <a:gd name="connsiteY222" fmla="*/ 158444 h 316887"/>
              <a:gd name="connsiteX223" fmla="*/ 9899209 w 12191954"/>
              <a:gd name="connsiteY223" fmla="*/ 158444 h 316887"/>
              <a:gd name="connsiteX224" fmla="*/ 9899209 w 12191954"/>
              <a:gd name="connsiteY224" fmla="*/ 316887 h 316887"/>
              <a:gd name="connsiteX225" fmla="*/ 9740767 w 12191954"/>
              <a:gd name="connsiteY225" fmla="*/ 316887 h 316887"/>
              <a:gd name="connsiteX226" fmla="*/ 9740767 w 12191954"/>
              <a:gd name="connsiteY226" fmla="*/ 158444 h 316887"/>
              <a:gd name="connsiteX227" fmla="*/ 9582327 w 12191954"/>
              <a:gd name="connsiteY227" fmla="*/ 158444 h 316887"/>
              <a:gd name="connsiteX228" fmla="*/ 9899209 w 12191954"/>
              <a:gd name="connsiteY228" fmla="*/ 1 h 316887"/>
              <a:gd name="connsiteX229" fmla="*/ 10057651 w 12191954"/>
              <a:gd name="connsiteY229" fmla="*/ 1 h 316887"/>
              <a:gd name="connsiteX230" fmla="*/ 10057651 w 12191954"/>
              <a:gd name="connsiteY230" fmla="*/ 158444 h 316887"/>
              <a:gd name="connsiteX231" fmla="*/ 9899209 w 12191954"/>
              <a:gd name="connsiteY231" fmla="*/ 158444 h 316887"/>
              <a:gd name="connsiteX232" fmla="*/ 10216094 w 12191954"/>
              <a:gd name="connsiteY232" fmla="*/ 1 h 316887"/>
              <a:gd name="connsiteX233" fmla="*/ 10374536 w 12191954"/>
              <a:gd name="connsiteY233" fmla="*/ 1 h 316887"/>
              <a:gd name="connsiteX234" fmla="*/ 10374536 w 12191954"/>
              <a:gd name="connsiteY234" fmla="*/ 158444 h 316887"/>
              <a:gd name="connsiteX235" fmla="*/ 10216094 w 12191954"/>
              <a:gd name="connsiteY235" fmla="*/ 158444 h 316887"/>
              <a:gd name="connsiteX236" fmla="*/ 10542457 w 12191954"/>
              <a:gd name="connsiteY236" fmla="*/ 1 h 316887"/>
              <a:gd name="connsiteX237" fmla="*/ 10700899 w 12191954"/>
              <a:gd name="connsiteY237" fmla="*/ 1 h 316887"/>
              <a:gd name="connsiteX238" fmla="*/ 10700899 w 12191954"/>
              <a:gd name="connsiteY238" fmla="*/ 158444 h 316887"/>
              <a:gd name="connsiteX239" fmla="*/ 10542457 w 12191954"/>
              <a:gd name="connsiteY239" fmla="*/ 158444 h 316887"/>
              <a:gd name="connsiteX240" fmla="*/ 10859343 w 12191954"/>
              <a:gd name="connsiteY240" fmla="*/ 1 h 316887"/>
              <a:gd name="connsiteX241" fmla="*/ 11017784 w 12191954"/>
              <a:gd name="connsiteY241" fmla="*/ 1 h 316887"/>
              <a:gd name="connsiteX242" fmla="*/ 11017784 w 12191954"/>
              <a:gd name="connsiteY242" fmla="*/ 158444 h 316887"/>
              <a:gd name="connsiteX243" fmla="*/ 11176225 w 12191954"/>
              <a:gd name="connsiteY243" fmla="*/ 158444 h 316887"/>
              <a:gd name="connsiteX244" fmla="*/ 11176225 w 12191954"/>
              <a:gd name="connsiteY244" fmla="*/ 316887 h 316887"/>
              <a:gd name="connsiteX245" fmla="*/ 11017783 w 12191954"/>
              <a:gd name="connsiteY245" fmla="*/ 316887 h 316887"/>
              <a:gd name="connsiteX246" fmla="*/ 11017783 w 12191954"/>
              <a:gd name="connsiteY246" fmla="*/ 158444 h 316887"/>
              <a:gd name="connsiteX247" fmla="*/ 10859343 w 12191954"/>
              <a:gd name="connsiteY247" fmla="*/ 158444 h 316887"/>
              <a:gd name="connsiteX248" fmla="*/ 11176225 w 12191954"/>
              <a:gd name="connsiteY248" fmla="*/ 1 h 316887"/>
              <a:gd name="connsiteX249" fmla="*/ 11334667 w 12191954"/>
              <a:gd name="connsiteY249" fmla="*/ 1 h 316887"/>
              <a:gd name="connsiteX250" fmla="*/ 11334667 w 12191954"/>
              <a:gd name="connsiteY250" fmla="*/ 158444 h 316887"/>
              <a:gd name="connsiteX251" fmla="*/ 11176225 w 12191954"/>
              <a:gd name="connsiteY251" fmla="*/ 158444 h 316887"/>
              <a:gd name="connsiteX252" fmla="*/ 11493110 w 12191954"/>
              <a:gd name="connsiteY252" fmla="*/ 1 h 316887"/>
              <a:gd name="connsiteX253" fmla="*/ 11651552 w 12191954"/>
              <a:gd name="connsiteY253" fmla="*/ 1 h 316887"/>
              <a:gd name="connsiteX254" fmla="*/ 11651552 w 12191954"/>
              <a:gd name="connsiteY254" fmla="*/ 158444 h 316887"/>
              <a:gd name="connsiteX255" fmla="*/ 11493110 w 12191954"/>
              <a:gd name="connsiteY255" fmla="*/ 158444 h 316887"/>
              <a:gd name="connsiteX256" fmla="*/ 11819473 w 12191954"/>
              <a:gd name="connsiteY256" fmla="*/ 1 h 316887"/>
              <a:gd name="connsiteX257" fmla="*/ 11977915 w 12191954"/>
              <a:gd name="connsiteY257" fmla="*/ 1 h 316887"/>
              <a:gd name="connsiteX258" fmla="*/ 11977915 w 12191954"/>
              <a:gd name="connsiteY258" fmla="*/ 158444 h 316887"/>
              <a:gd name="connsiteX259" fmla="*/ 11819473 w 12191954"/>
              <a:gd name="connsiteY259" fmla="*/ 158444 h 316887"/>
              <a:gd name="connsiteX260" fmla="*/ 12136359 w 12191954"/>
              <a:gd name="connsiteY260" fmla="*/ 1 h 316887"/>
              <a:gd name="connsiteX261" fmla="*/ 12191954 w 12191954"/>
              <a:gd name="connsiteY261" fmla="*/ 1 h 316887"/>
              <a:gd name="connsiteX262" fmla="*/ 12191954 w 12191954"/>
              <a:gd name="connsiteY262" fmla="*/ 158444 h 316887"/>
              <a:gd name="connsiteX263" fmla="*/ 12136359 w 12191954"/>
              <a:gd name="connsiteY263" fmla="*/ 158444 h 316887"/>
              <a:gd name="connsiteX264" fmla="*/ 643246 w 12191954"/>
              <a:gd name="connsiteY264" fmla="*/ 0 h 316887"/>
              <a:gd name="connsiteX265" fmla="*/ 801687 w 12191954"/>
              <a:gd name="connsiteY265" fmla="*/ 0 h 316887"/>
              <a:gd name="connsiteX266" fmla="*/ 801687 w 12191954"/>
              <a:gd name="connsiteY266" fmla="*/ 158443 h 316887"/>
              <a:gd name="connsiteX267" fmla="*/ 960127 w 12191954"/>
              <a:gd name="connsiteY267" fmla="*/ 158443 h 316887"/>
              <a:gd name="connsiteX268" fmla="*/ 960127 w 12191954"/>
              <a:gd name="connsiteY268" fmla="*/ 1 h 316887"/>
              <a:gd name="connsiteX269" fmla="*/ 1118569 w 12191954"/>
              <a:gd name="connsiteY269" fmla="*/ 1 h 316887"/>
              <a:gd name="connsiteX270" fmla="*/ 1118569 w 12191954"/>
              <a:gd name="connsiteY270" fmla="*/ 158444 h 316887"/>
              <a:gd name="connsiteX271" fmla="*/ 960128 w 12191954"/>
              <a:gd name="connsiteY271" fmla="*/ 158444 h 316887"/>
              <a:gd name="connsiteX272" fmla="*/ 960128 w 12191954"/>
              <a:gd name="connsiteY272" fmla="*/ 316886 h 316887"/>
              <a:gd name="connsiteX273" fmla="*/ 801686 w 12191954"/>
              <a:gd name="connsiteY273" fmla="*/ 316886 h 316887"/>
              <a:gd name="connsiteX274" fmla="*/ 801686 w 12191954"/>
              <a:gd name="connsiteY274" fmla="*/ 158443 h 316887"/>
              <a:gd name="connsiteX275" fmla="*/ 643246 w 12191954"/>
              <a:gd name="connsiteY275" fmla="*/ 158443 h 316887"/>
              <a:gd name="connsiteX276" fmla="*/ 1277010 w 12191954"/>
              <a:gd name="connsiteY276" fmla="*/ 0 h 316887"/>
              <a:gd name="connsiteX277" fmla="*/ 1435452 w 12191954"/>
              <a:gd name="connsiteY277" fmla="*/ 0 h 316887"/>
              <a:gd name="connsiteX278" fmla="*/ 1435452 w 12191954"/>
              <a:gd name="connsiteY278" fmla="*/ 158443 h 316887"/>
              <a:gd name="connsiteX279" fmla="*/ 1277012 w 12191954"/>
              <a:gd name="connsiteY279" fmla="*/ 158443 h 316887"/>
              <a:gd name="connsiteX280" fmla="*/ 1277012 w 12191954"/>
              <a:gd name="connsiteY280" fmla="*/ 316886 h 316887"/>
              <a:gd name="connsiteX281" fmla="*/ 1118570 w 12191954"/>
              <a:gd name="connsiteY281" fmla="*/ 316886 h 316887"/>
              <a:gd name="connsiteX282" fmla="*/ 1118570 w 12191954"/>
              <a:gd name="connsiteY282" fmla="*/ 158443 h 316887"/>
              <a:gd name="connsiteX283" fmla="*/ 1277010 w 12191954"/>
              <a:gd name="connsiteY283" fmla="*/ 158443 h 316887"/>
              <a:gd name="connsiteX284" fmla="*/ 1593894 w 12191954"/>
              <a:gd name="connsiteY284" fmla="*/ 0 h 316887"/>
              <a:gd name="connsiteX285" fmla="*/ 1752336 w 12191954"/>
              <a:gd name="connsiteY285" fmla="*/ 0 h 316887"/>
              <a:gd name="connsiteX286" fmla="*/ 1752336 w 12191954"/>
              <a:gd name="connsiteY286" fmla="*/ 158443 h 316887"/>
              <a:gd name="connsiteX287" fmla="*/ 1910776 w 12191954"/>
              <a:gd name="connsiteY287" fmla="*/ 158443 h 316887"/>
              <a:gd name="connsiteX288" fmla="*/ 1910776 w 12191954"/>
              <a:gd name="connsiteY288" fmla="*/ 316886 h 316887"/>
              <a:gd name="connsiteX289" fmla="*/ 1752335 w 12191954"/>
              <a:gd name="connsiteY289" fmla="*/ 316886 h 316887"/>
              <a:gd name="connsiteX290" fmla="*/ 1752335 w 12191954"/>
              <a:gd name="connsiteY290" fmla="*/ 158443 h 316887"/>
              <a:gd name="connsiteX291" fmla="*/ 1593894 w 12191954"/>
              <a:gd name="connsiteY291" fmla="*/ 158443 h 316887"/>
              <a:gd name="connsiteX292" fmla="*/ 2870915 w 12191954"/>
              <a:gd name="connsiteY292" fmla="*/ 0 h 316887"/>
              <a:gd name="connsiteX293" fmla="*/ 3029356 w 12191954"/>
              <a:gd name="connsiteY293" fmla="*/ 0 h 316887"/>
              <a:gd name="connsiteX294" fmla="*/ 3029356 w 12191954"/>
              <a:gd name="connsiteY294" fmla="*/ 158443 h 316887"/>
              <a:gd name="connsiteX295" fmla="*/ 3187797 w 12191954"/>
              <a:gd name="connsiteY295" fmla="*/ 158443 h 316887"/>
              <a:gd name="connsiteX296" fmla="*/ 3187797 w 12191954"/>
              <a:gd name="connsiteY296" fmla="*/ 316886 h 316887"/>
              <a:gd name="connsiteX297" fmla="*/ 3029355 w 12191954"/>
              <a:gd name="connsiteY297" fmla="*/ 316886 h 316887"/>
              <a:gd name="connsiteX298" fmla="*/ 3029355 w 12191954"/>
              <a:gd name="connsiteY298" fmla="*/ 158443 h 316887"/>
              <a:gd name="connsiteX299" fmla="*/ 2870915 w 12191954"/>
              <a:gd name="connsiteY299" fmla="*/ 158443 h 316887"/>
              <a:gd name="connsiteX300" fmla="*/ 4147927 w 12191954"/>
              <a:gd name="connsiteY300" fmla="*/ 0 h 316887"/>
              <a:gd name="connsiteX301" fmla="*/ 4306362 w 12191954"/>
              <a:gd name="connsiteY301" fmla="*/ 0 h 316887"/>
              <a:gd name="connsiteX302" fmla="*/ 4306362 w 12191954"/>
              <a:gd name="connsiteY302" fmla="*/ 158443 h 316887"/>
              <a:gd name="connsiteX303" fmla="*/ 4464807 w 12191954"/>
              <a:gd name="connsiteY303" fmla="*/ 158443 h 316887"/>
              <a:gd name="connsiteX304" fmla="*/ 4464807 w 12191954"/>
              <a:gd name="connsiteY304" fmla="*/ 316886 h 316887"/>
              <a:gd name="connsiteX305" fmla="*/ 4306361 w 12191954"/>
              <a:gd name="connsiteY305" fmla="*/ 316886 h 316887"/>
              <a:gd name="connsiteX306" fmla="*/ 4306361 w 12191954"/>
              <a:gd name="connsiteY306" fmla="*/ 158443 h 316887"/>
              <a:gd name="connsiteX307" fmla="*/ 4147927 w 12191954"/>
              <a:gd name="connsiteY307" fmla="*/ 158443 h 316887"/>
            </a:gdLst>
            <a:ahLst/>
            <a:cxnLst/>
            <a:rect l="l" t="t" r="r" b="b"/>
            <a:pathLst>
              <a:path w="12191954" h="316887">
                <a:moveTo>
                  <a:pt x="11977916" y="158444"/>
                </a:moveTo>
                <a:lnTo>
                  <a:pt x="12136358" y="158444"/>
                </a:lnTo>
                <a:lnTo>
                  <a:pt x="12136358" y="316887"/>
                </a:lnTo>
                <a:lnTo>
                  <a:pt x="11977916" y="316887"/>
                </a:lnTo>
                <a:close/>
                <a:moveTo>
                  <a:pt x="11651553" y="158444"/>
                </a:moveTo>
                <a:lnTo>
                  <a:pt x="11809994" y="158444"/>
                </a:lnTo>
                <a:lnTo>
                  <a:pt x="11809994" y="316887"/>
                </a:lnTo>
                <a:lnTo>
                  <a:pt x="11651553" y="316887"/>
                </a:lnTo>
                <a:close/>
                <a:moveTo>
                  <a:pt x="11334668" y="158444"/>
                </a:moveTo>
                <a:lnTo>
                  <a:pt x="11493110" y="158444"/>
                </a:lnTo>
                <a:lnTo>
                  <a:pt x="11493110" y="316887"/>
                </a:lnTo>
                <a:lnTo>
                  <a:pt x="11334668" y="316887"/>
                </a:lnTo>
                <a:close/>
                <a:moveTo>
                  <a:pt x="10700900" y="158444"/>
                </a:moveTo>
                <a:lnTo>
                  <a:pt x="10859342" y="158444"/>
                </a:lnTo>
                <a:lnTo>
                  <a:pt x="10859342" y="316887"/>
                </a:lnTo>
                <a:lnTo>
                  <a:pt x="10700900" y="316887"/>
                </a:lnTo>
                <a:close/>
                <a:moveTo>
                  <a:pt x="10374537" y="158444"/>
                </a:moveTo>
                <a:lnTo>
                  <a:pt x="10532978" y="158444"/>
                </a:lnTo>
                <a:lnTo>
                  <a:pt x="10532978" y="316887"/>
                </a:lnTo>
                <a:lnTo>
                  <a:pt x="10374537" y="316887"/>
                </a:lnTo>
                <a:close/>
                <a:moveTo>
                  <a:pt x="10057652" y="158444"/>
                </a:moveTo>
                <a:lnTo>
                  <a:pt x="10216094" y="158444"/>
                </a:lnTo>
                <a:lnTo>
                  <a:pt x="10216094" y="316887"/>
                </a:lnTo>
                <a:lnTo>
                  <a:pt x="10057652" y="316887"/>
                </a:lnTo>
                <a:close/>
                <a:moveTo>
                  <a:pt x="9097521" y="158444"/>
                </a:moveTo>
                <a:lnTo>
                  <a:pt x="9255962" y="158444"/>
                </a:lnTo>
                <a:lnTo>
                  <a:pt x="9255962" y="316887"/>
                </a:lnTo>
                <a:lnTo>
                  <a:pt x="9097521" y="316887"/>
                </a:lnTo>
                <a:close/>
                <a:moveTo>
                  <a:pt x="8780636" y="158444"/>
                </a:moveTo>
                <a:lnTo>
                  <a:pt x="8939078" y="158444"/>
                </a:lnTo>
                <a:lnTo>
                  <a:pt x="8939078" y="316887"/>
                </a:lnTo>
                <a:lnTo>
                  <a:pt x="8780636" y="316887"/>
                </a:lnTo>
                <a:close/>
                <a:moveTo>
                  <a:pt x="8137390" y="158444"/>
                </a:moveTo>
                <a:lnTo>
                  <a:pt x="8295831" y="158444"/>
                </a:lnTo>
                <a:lnTo>
                  <a:pt x="8295831" y="316887"/>
                </a:lnTo>
                <a:lnTo>
                  <a:pt x="8137390" y="316887"/>
                </a:lnTo>
                <a:close/>
                <a:moveTo>
                  <a:pt x="7820504" y="158444"/>
                </a:moveTo>
                <a:lnTo>
                  <a:pt x="7978946" y="158444"/>
                </a:lnTo>
                <a:lnTo>
                  <a:pt x="7978946" y="316887"/>
                </a:lnTo>
                <a:lnTo>
                  <a:pt x="7820504" y="316887"/>
                </a:lnTo>
                <a:close/>
                <a:moveTo>
                  <a:pt x="7503620" y="158444"/>
                </a:moveTo>
                <a:lnTo>
                  <a:pt x="7662062" y="158444"/>
                </a:lnTo>
                <a:lnTo>
                  <a:pt x="7662062" y="316887"/>
                </a:lnTo>
                <a:lnTo>
                  <a:pt x="7503620" y="316887"/>
                </a:lnTo>
                <a:close/>
                <a:moveTo>
                  <a:pt x="6543493" y="158444"/>
                </a:moveTo>
                <a:lnTo>
                  <a:pt x="6701937" y="158444"/>
                </a:lnTo>
                <a:lnTo>
                  <a:pt x="6701937" y="316887"/>
                </a:lnTo>
                <a:lnTo>
                  <a:pt x="6543493" y="316887"/>
                </a:lnTo>
                <a:close/>
                <a:moveTo>
                  <a:pt x="1435446" y="158444"/>
                </a:moveTo>
                <a:lnTo>
                  <a:pt x="1593888" y="158444"/>
                </a:lnTo>
                <a:lnTo>
                  <a:pt x="1593888" y="316887"/>
                </a:lnTo>
                <a:lnTo>
                  <a:pt x="1435446" y="316887"/>
                </a:lnTo>
                <a:close/>
                <a:moveTo>
                  <a:pt x="0" y="1"/>
                </a:moveTo>
                <a:lnTo>
                  <a:pt x="158442" y="1"/>
                </a:lnTo>
                <a:lnTo>
                  <a:pt x="158442" y="158444"/>
                </a:lnTo>
                <a:lnTo>
                  <a:pt x="316877" y="158444"/>
                </a:lnTo>
                <a:lnTo>
                  <a:pt x="316877" y="316887"/>
                </a:lnTo>
                <a:lnTo>
                  <a:pt x="158436" y="316887"/>
                </a:lnTo>
                <a:lnTo>
                  <a:pt x="158436" y="158444"/>
                </a:lnTo>
                <a:lnTo>
                  <a:pt x="0" y="158444"/>
                </a:lnTo>
                <a:close/>
                <a:moveTo>
                  <a:pt x="316884" y="1"/>
                </a:moveTo>
                <a:lnTo>
                  <a:pt x="475324" y="1"/>
                </a:lnTo>
                <a:lnTo>
                  <a:pt x="475324" y="158444"/>
                </a:lnTo>
                <a:lnTo>
                  <a:pt x="633759" y="158444"/>
                </a:lnTo>
                <a:lnTo>
                  <a:pt x="633759" y="316887"/>
                </a:lnTo>
                <a:lnTo>
                  <a:pt x="475317" y="316887"/>
                </a:lnTo>
                <a:lnTo>
                  <a:pt x="475317" y="158444"/>
                </a:lnTo>
                <a:lnTo>
                  <a:pt x="316884" y="158444"/>
                </a:lnTo>
                <a:close/>
                <a:moveTo>
                  <a:pt x="1920256" y="1"/>
                </a:moveTo>
                <a:lnTo>
                  <a:pt x="2078698" y="1"/>
                </a:lnTo>
                <a:lnTo>
                  <a:pt x="2078698" y="158444"/>
                </a:lnTo>
                <a:lnTo>
                  <a:pt x="2237136" y="158444"/>
                </a:lnTo>
                <a:lnTo>
                  <a:pt x="2237136" y="316887"/>
                </a:lnTo>
                <a:lnTo>
                  <a:pt x="2078694" y="316887"/>
                </a:lnTo>
                <a:lnTo>
                  <a:pt x="2078694" y="158444"/>
                </a:lnTo>
                <a:lnTo>
                  <a:pt x="1920256" y="158444"/>
                </a:lnTo>
                <a:close/>
                <a:moveTo>
                  <a:pt x="2237143" y="1"/>
                </a:moveTo>
                <a:lnTo>
                  <a:pt x="2395584" y="1"/>
                </a:lnTo>
                <a:lnTo>
                  <a:pt x="2395584" y="158444"/>
                </a:lnTo>
                <a:lnTo>
                  <a:pt x="2554018" y="158444"/>
                </a:lnTo>
                <a:lnTo>
                  <a:pt x="2554018" y="316887"/>
                </a:lnTo>
                <a:lnTo>
                  <a:pt x="2395576" y="316887"/>
                </a:lnTo>
                <a:lnTo>
                  <a:pt x="2395576" y="158444"/>
                </a:lnTo>
                <a:lnTo>
                  <a:pt x="2237143" y="158444"/>
                </a:lnTo>
                <a:close/>
                <a:moveTo>
                  <a:pt x="2554026" y="1"/>
                </a:moveTo>
                <a:lnTo>
                  <a:pt x="2712473" y="1"/>
                </a:lnTo>
                <a:lnTo>
                  <a:pt x="2712473" y="158444"/>
                </a:lnTo>
                <a:lnTo>
                  <a:pt x="2870907" y="158444"/>
                </a:lnTo>
                <a:lnTo>
                  <a:pt x="2870907" y="316887"/>
                </a:lnTo>
                <a:lnTo>
                  <a:pt x="2712466" y="316887"/>
                </a:lnTo>
                <a:lnTo>
                  <a:pt x="2712466" y="158444"/>
                </a:lnTo>
                <a:lnTo>
                  <a:pt x="2554026" y="158444"/>
                </a:lnTo>
                <a:close/>
                <a:moveTo>
                  <a:pt x="3197275" y="1"/>
                </a:moveTo>
                <a:lnTo>
                  <a:pt x="3355717" y="1"/>
                </a:lnTo>
                <a:lnTo>
                  <a:pt x="3355717" y="158444"/>
                </a:lnTo>
                <a:lnTo>
                  <a:pt x="3514153" y="158444"/>
                </a:lnTo>
                <a:lnTo>
                  <a:pt x="3514153" y="316887"/>
                </a:lnTo>
                <a:lnTo>
                  <a:pt x="3355710" y="316887"/>
                </a:lnTo>
                <a:lnTo>
                  <a:pt x="3355710" y="158444"/>
                </a:lnTo>
                <a:lnTo>
                  <a:pt x="3197275" y="158444"/>
                </a:lnTo>
                <a:close/>
                <a:moveTo>
                  <a:pt x="3514161" y="1"/>
                </a:moveTo>
                <a:lnTo>
                  <a:pt x="3672600" y="1"/>
                </a:lnTo>
                <a:lnTo>
                  <a:pt x="3672600" y="158444"/>
                </a:lnTo>
                <a:lnTo>
                  <a:pt x="3831037" y="158444"/>
                </a:lnTo>
                <a:lnTo>
                  <a:pt x="3831037" y="316887"/>
                </a:lnTo>
                <a:lnTo>
                  <a:pt x="3672596" y="316887"/>
                </a:lnTo>
                <a:lnTo>
                  <a:pt x="3672596" y="158444"/>
                </a:lnTo>
                <a:lnTo>
                  <a:pt x="3514161" y="158444"/>
                </a:lnTo>
                <a:close/>
                <a:moveTo>
                  <a:pt x="3831043" y="1"/>
                </a:moveTo>
                <a:lnTo>
                  <a:pt x="3989483" y="1"/>
                </a:lnTo>
                <a:lnTo>
                  <a:pt x="3989483" y="158444"/>
                </a:lnTo>
                <a:lnTo>
                  <a:pt x="4147920" y="158444"/>
                </a:lnTo>
                <a:lnTo>
                  <a:pt x="4147920" y="316887"/>
                </a:lnTo>
                <a:lnTo>
                  <a:pt x="3989477" y="316887"/>
                </a:lnTo>
                <a:lnTo>
                  <a:pt x="3989477" y="158444"/>
                </a:lnTo>
                <a:lnTo>
                  <a:pt x="3831043" y="158444"/>
                </a:lnTo>
                <a:close/>
                <a:moveTo>
                  <a:pt x="4474286" y="1"/>
                </a:moveTo>
                <a:lnTo>
                  <a:pt x="4632721" y="1"/>
                </a:lnTo>
                <a:lnTo>
                  <a:pt x="4632721" y="158444"/>
                </a:lnTo>
                <a:lnTo>
                  <a:pt x="4791156" y="158444"/>
                </a:lnTo>
                <a:lnTo>
                  <a:pt x="4791156" y="316887"/>
                </a:lnTo>
                <a:lnTo>
                  <a:pt x="4632718" y="316887"/>
                </a:lnTo>
                <a:lnTo>
                  <a:pt x="4632718" y="158444"/>
                </a:lnTo>
                <a:lnTo>
                  <a:pt x="4474286" y="158444"/>
                </a:lnTo>
                <a:close/>
                <a:moveTo>
                  <a:pt x="4791158" y="1"/>
                </a:moveTo>
                <a:lnTo>
                  <a:pt x="4949604" y="1"/>
                </a:lnTo>
                <a:lnTo>
                  <a:pt x="4949604" y="158444"/>
                </a:lnTo>
                <a:lnTo>
                  <a:pt x="5108046" y="158444"/>
                </a:lnTo>
                <a:lnTo>
                  <a:pt x="5108046" y="316887"/>
                </a:lnTo>
                <a:lnTo>
                  <a:pt x="4949602" y="316887"/>
                </a:lnTo>
                <a:lnTo>
                  <a:pt x="4949602" y="158444"/>
                </a:lnTo>
                <a:lnTo>
                  <a:pt x="4791158" y="158444"/>
                </a:lnTo>
                <a:close/>
                <a:moveTo>
                  <a:pt x="5108048" y="1"/>
                </a:moveTo>
                <a:lnTo>
                  <a:pt x="5266493" y="1"/>
                </a:lnTo>
                <a:lnTo>
                  <a:pt x="5266493" y="158444"/>
                </a:lnTo>
                <a:lnTo>
                  <a:pt x="5424919" y="158444"/>
                </a:lnTo>
                <a:lnTo>
                  <a:pt x="5424919" y="316887"/>
                </a:lnTo>
                <a:lnTo>
                  <a:pt x="5266489" y="316887"/>
                </a:lnTo>
                <a:lnTo>
                  <a:pt x="5266489" y="158444"/>
                </a:lnTo>
                <a:lnTo>
                  <a:pt x="5108048" y="158444"/>
                </a:lnTo>
                <a:close/>
                <a:moveTo>
                  <a:pt x="5424925" y="1"/>
                </a:moveTo>
                <a:lnTo>
                  <a:pt x="5583368" y="1"/>
                </a:lnTo>
                <a:lnTo>
                  <a:pt x="5583368" y="158444"/>
                </a:lnTo>
                <a:lnTo>
                  <a:pt x="5741805" y="158444"/>
                </a:lnTo>
                <a:lnTo>
                  <a:pt x="5741805" y="316887"/>
                </a:lnTo>
                <a:lnTo>
                  <a:pt x="5583364" y="316887"/>
                </a:lnTo>
                <a:lnTo>
                  <a:pt x="5583364" y="158444"/>
                </a:lnTo>
                <a:lnTo>
                  <a:pt x="5424925" y="158444"/>
                </a:lnTo>
                <a:close/>
                <a:moveTo>
                  <a:pt x="6068164" y="1"/>
                </a:moveTo>
                <a:lnTo>
                  <a:pt x="6226608" y="1"/>
                </a:lnTo>
                <a:lnTo>
                  <a:pt x="6226608" y="158444"/>
                </a:lnTo>
                <a:lnTo>
                  <a:pt x="6068165" y="158444"/>
                </a:lnTo>
                <a:lnTo>
                  <a:pt x="6068165" y="316887"/>
                </a:lnTo>
                <a:lnTo>
                  <a:pt x="5909724" y="316887"/>
                </a:lnTo>
                <a:lnTo>
                  <a:pt x="5909724" y="158444"/>
                </a:lnTo>
                <a:lnTo>
                  <a:pt x="5751287" y="158444"/>
                </a:lnTo>
                <a:lnTo>
                  <a:pt x="5751287" y="1"/>
                </a:lnTo>
                <a:lnTo>
                  <a:pt x="5909726" y="1"/>
                </a:lnTo>
                <a:lnTo>
                  <a:pt x="5909726" y="158444"/>
                </a:lnTo>
                <a:lnTo>
                  <a:pt x="6068164" y="158444"/>
                </a:lnTo>
                <a:close/>
                <a:moveTo>
                  <a:pt x="6385057" y="1"/>
                </a:moveTo>
                <a:lnTo>
                  <a:pt x="6543493" y="1"/>
                </a:lnTo>
                <a:lnTo>
                  <a:pt x="6543493" y="158444"/>
                </a:lnTo>
                <a:lnTo>
                  <a:pt x="6385058" y="158444"/>
                </a:lnTo>
                <a:lnTo>
                  <a:pt x="6385058" y="316887"/>
                </a:lnTo>
                <a:lnTo>
                  <a:pt x="6226609" y="316887"/>
                </a:lnTo>
                <a:lnTo>
                  <a:pt x="6226609" y="158444"/>
                </a:lnTo>
                <a:lnTo>
                  <a:pt x="6385057" y="158444"/>
                </a:lnTo>
                <a:close/>
                <a:moveTo>
                  <a:pt x="6701939" y="1"/>
                </a:moveTo>
                <a:lnTo>
                  <a:pt x="6860380" y="1"/>
                </a:lnTo>
                <a:lnTo>
                  <a:pt x="6860380" y="158444"/>
                </a:lnTo>
                <a:lnTo>
                  <a:pt x="7018819" y="158444"/>
                </a:lnTo>
                <a:lnTo>
                  <a:pt x="7018819" y="316887"/>
                </a:lnTo>
                <a:lnTo>
                  <a:pt x="6860379" y="316887"/>
                </a:lnTo>
                <a:lnTo>
                  <a:pt x="6860379" y="158444"/>
                </a:lnTo>
                <a:lnTo>
                  <a:pt x="6701939" y="158444"/>
                </a:lnTo>
                <a:close/>
                <a:moveTo>
                  <a:pt x="7028300" y="1"/>
                </a:moveTo>
                <a:lnTo>
                  <a:pt x="7186739" y="1"/>
                </a:lnTo>
                <a:lnTo>
                  <a:pt x="7186739" y="158444"/>
                </a:lnTo>
                <a:lnTo>
                  <a:pt x="7028300" y="158444"/>
                </a:lnTo>
                <a:close/>
                <a:moveTo>
                  <a:pt x="7345179" y="1"/>
                </a:moveTo>
                <a:lnTo>
                  <a:pt x="7503619" y="1"/>
                </a:lnTo>
                <a:lnTo>
                  <a:pt x="7503619" y="158444"/>
                </a:lnTo>
                <a:lnTo>
                  <a:pt x="7345180" y="158444"/>
                </a:lnTo>
                <a:lnTo>
                  <a:pt x="7345180" y="316887"/>
                </a:lnTo>
                <a:lnTo>
                  <a:pt x="7186739" y="316887"/>
                </a:lnTo>
                <a:lnTo>
                  <a:pt x="7186739" y="158444"/>
                </a:lnTo>
                <a:lnTo>
                  <a:pt x="7345179" y="158444"/>
                </a:lnTo>
                <a:close/>
                <a:moveTo>
                  <a:pt x="7662062" y="1"/>
                </a:moveTo>
                <a:lnTo>
                  <a:pt x="7820504" y="1"/>
                </a:lnTo>
                <a:lnTo>
                  <a:pt x="7820504" y="158444"/>
                </a:lnTo>
                <a:lnTo>
                  <a:pt x="7662062" y="158444"/>
                </a:lnTo>
                <a:close/>
                <a:moveTo>
                  <a:pt x="7978947" y="1"/>
                </a:moveTo>
                <a:lnTo>
                  <a:pt x="8137389" y="1"/>
                </a:lnTo>
                <a:lnTo>
                  <a:pt x="8137389" y="158444"/>
                </a:lnTo>
                <a:lnTo>
                  <a:pt x="7978947" y="158444"/>
                </a:lnTo>
                <a:close/>
                <a:moveTo>
                  <a:pt x="8305311" y="1"/>
                </a:moveTo>
                <a:lnTo>
                  <a:pt x="8463752" y="1"/>
                </a:lnTo>
                <a:lnTo>
                  <a:pt x="8463752" y="158444"/>
                </a:lnTo>
                <a:lnTo>
                  <a:pt x="8622193" y="158444"/>
                </a:lnTo>
                <a:lnTo>
                  <a:pt x="8622193" y="316887"/>
                </a:lnTo>
                <a:lnTo>
                  <a:pt x="8463751" y="316887"/>
                </a:lnTo>
                <a:lnTo>
                  <a:pt x="8463751" y="158444"/>
                </a:lnTo>
                <a:lnTo>
                  <a:pt x="8305311" y="158444"/>
                </a:lnTo>
                <a:close/>
                <a:moveTo>
                  <a:pt x="8622193" y="1"/>
                </a:moveTo>
                <a:lnTo>
                  <a:pt x="8780635" y="1"/>
                </a:lnTo>
                <a:lnTo>
                  <a:pt x="8780635" y="158444"/>
                </a:lnTo>
                <a:lnTo>
                  <a:pt x="8622193" y="158444"/>
                </a:lnTo>
                <a:close/>
                <a:moveTo>
                  <a:pt x="8939078" y="1"/>
                </a:moveTo>
                <a:lnTo>
                  <a:pt x="9097520" y="1"/>
                </a:lnTo>
                <a:lnTo>
                  <a:pt x="9097520" y="158444"/>
                </a:lnTo>
                <a:lnTo>
                  <a:pt x="8939078" y="158444"/>
                </a:lnTo>
                <a:close/>
                <a:moveTo>
                  <a:pt x="9255964" y="1"/>
                </a:moveTo>
                <a:lnTo>
                  <a:pt x="9414405" y="1"/>
                </a:lnTo>
                <a:lnTo>
                  <a:pt x="9414405" y="158444"/>
                </a:lnTo>
                <a:lnTo>
                  <a:pt x="9572846" y="158444"/>
                </a:lnTo>
                <a:lnTo>
                  <a:pt x="9572846" y="316887"/>
                </a:lnTo>
                <a:lnTo>
                  <a:pt x="9414404" y="316887"/>
                </a:lnTo>
                <a:lnTo>
                  <a:pt x="9414404" y="158444"/>
                </a:lnTo>
                <a:lnTo>
                  <a:pt x="9255964" y="158444"/>
                </a:lnTo>
                <a:close/>
                <a:moveTo>
                  <a:pt x="9582327" y="1"/>
                </a:moveTo>
                <a:lnTo>
                  <a:pt x="9740768" y="1"/>
                </a:lnTo>
                <a:lnTo>
                  <a:pt x="9740768" y="158444"/>
                </a:lnTo>
                <a:lnTo>
                  <a:pt x="9899209" y="158444"/>
                </a:lnTo>
                <a:lnTo>
                  <a:pt x="9899209" y="316887"/>
                </a:lnTo>
                <a:lnTo>
                  <a:pt x="9740767" y="316887"/>
                </a:lnTo>
                <a:lnTo>
                  <a:pt x="9740767" y="158444"/>
                </a:lnTo>
                <a:lnTo>
                  <a:pt x="9582327" y="158444"/>
                </a:lnTo>
                <a:close/>
                <a:moveTo>
                  <a:pt x="9899209" y="1"/>
                </a:moveTo>
                <a:lnTo>
                  <a:pt x="10057651" y="1"/>
                </a:lnTo>
                <a:lnTo>
                  <a:pt x="10057651" y="158444"/>
                </a:lnTo>
                <a:lnTo>
                  <a:pt x="9899209" y="158444"/>
                </a:lnTo>
                <a:close/>
                <a:moveTo>
                  <a:pt x="10216094" y="1"/>
                </a:moveTo>
                <a:lnTo>
                  <a:pt x="10374536" y="1"/>
                </a:lnTo>
                <a:lnTo>
                  <a:pt x="10374536" y="158444"/>
                </a:lnTo>
                <a:lnTo>
                  <a:pt x="10216094" y="158444"/>
                </a:lnTo>
                <a:close/>
                <a:moveTo>
                  <a:pt x="10542457" y="1"/>
                </a:moveTo>
                <a:lnTo>
                  <a:pt x="10700899" y="1"/>
                </a:lnTo>
                <a:lnTo>
                  <a:pt x="10700899" y="158444"/>
                </a:lnTo>
                <a:lnTo>
                  <a:pt x="10542457" y="158444"/>
                </a:lnTo>
                <a:close/>
                <a:moveTo>
                  <a:pt x="10859343" y="1"/>
                </a:moveTo>
                <a:lnTo>
                  <a:pt x="11017784" y="1"/>
                </a:lnTo>
                <a:lnTo>
                  <a:pt x="11017784" y="158444"/>
                </a:lnTo>
                <a:lnTo>
                  <a:pt x="11176225" y="158444"/>
                </a:lnTo>
                <a:lnTo>
                  <a:pt x="11176225" y="316887"/>
                </a:lnTo>
                <a:lnTo>
                  <a:pt x="11017783" y="316887"/>
                </a:lnTo>
                <a:lnTo>
                  <a:pt x="11017783" y="158444"/>
                </a:lnTo>
                <a:lnTo>
                  <a:pt x="10859343" y="158444"/>
                </a:lnTo>
                <a:close/>
                <a:moveTo>
                  <a:pt x="11176225" y="1"/>
                </a:moveTo>
                <a:lnTo>
                  <a:pt x="11334667" y="1"/>
                </a:lnTo>
                <a:lnTo>
                  <a:pt x="11334667" y="158444"/>
                </a:lnTo>
                <a:lnTo>
                  <a:pt x="11176225" y="158444"/>
                </a:lnTo>
                <a:close/>
                <a:moveTo>
                  <a:pt x="11493110" y="1"/>
                </a:moveTo>
                <a:lnTo>
                  <a:pt x="11651552" y="1"/>
                </a:lnTo>
                <a:lnTo>
                  <a:pt x="11651552" y="158444"/>
                </a:lnTo>
                <a:lnTo>
                  <a:pt x="11493110" y="158444"/>
                </a:lnTo>
                <a:close/>
                <a:moveTo>
                  <a:pt x="11819473" y="1"/>
                </a:moveTo>
                <a:lnTo>
                  <a:pt x="11977915" y="1"/>
                </a:lnTo>
                <a:lnTo>
                  <a:pt x="11977915" y="158444"/>
                </a:lnTo>
                <a:lnTo>
                  <a:pt x="11819473" y="158444"/>
                </a:lnTo>
                <a:close/>
                <a:moveTo>
                  <a:pt x="12136359" y="1"/>
                </a:moveTo>
                <a:lnTo>
                  <a:pt x="12191954" y="1"/>
                </a:lnTo>
                <a:lnTo>
                  <a:pt x="12191954" y="158444"/>
                </a:lnTo>
                <a:lnTo>
                  <a:pt x="12136359" y="158444"/>
                </a:lnTo>
                <a:close/>
                <a:moveTo>
                  <a:pt x="643246" y="0"/>
                </a:moveTo>
                <a:lnTo>
                  <a:pt x="801687" y="0"/>
                </a:lnTo>
                <a:lnTo>
                  <a:pt x="801687" y="158443"/>
                </a:lnTo>
                <a:lnTo>
                  <a:pt x="960127" y="158443"/>
                </a:lnTo>
                <a:lnTo>
                  <a:pt x="960127" y="1"/>
                </a:lnTo>
                <a:lnTo>
                  <a:pt x="1118569" y="1"/>
                </a:lnTo>
                <a:lnTo>
                  <a:pt x="1118569" y="158444"/>
                </a:lnTo>
                <a:lnTo>
                  <a:pt x="960128" y="158444"/>
                </a:lnTo>
                <a:lnTo>
                  <a:pt x="960128" y="316886"/>
                </a:lnTo>
                <a:lnTo>
                  <a:pt x="801686" y="316886"/>
                </a:lnTo>
                <a:lnTo>
                  <a:pt x="801686" y="158443"/>
                </a:lnTo>
                <a:lnTo>
                  <a:pt x="643246" y="158443"/>
                </a:lnTo>
                <a:close/>
                <a:moveTo>
                  <a:pt x="1277010" y="0"/>
                </a:moveTo>
                <a:lnTo>
                  <a:pt x="1435452" y="0"/>
                </a:lnTo>
                <a:lnTo>
                  <a:pt x="1435452" y="158443"/>
                </a:lnTo>
                <a:lnTo>
                  <a:pt x="1277012" y="158443"/>
                </a:lnTo>
                <a:lnTo>
                  <a:pt x="1277012" y="316886"/>
                </a:lnTo>
                <a:lnTo>
                  <a:pt x="1118570" y="316886"/>
                </a:lnTo>
                <a:lnTo>
                  <a:pt x="1118570" y="158443"/>
                </a:lnTo>
                <a:lnTo>
                  <a:pt x="1277010" y="158443"/>
                </a:lnTo>
                <a:close/>
                <a:moveTo>
                  <a:pt x="1593894" y="0"/>
                </a:moveTo>
                <a:lnTo>
                  <a:pt x="1752336" y="0"/>
                </a:lnTo>
                <a:lnTo>
                  <a:pt x="1752336" y="158443"/>
                </a:lnTo>
                <a:lnTo>
                  <a:pt x="1910776" y="158443"/>
                </a:lnTo>
                <a:lnTo>
                  <a:pt x="1910776" y="316886"/>
                </a:lnTo>
                <a:lnTo>
                  <a:pt x="1752335" y="316886"/>
                </a:lnTo>
                <a:lnTo>
                  <a:pt x="1752335" y="158443"/>
                </a:lnTo>
                <a:lnTo>
                  <a:pt x="1593894" y="158443"/>
                </a:lnTo>
                <a:close/>
                <a:moveTo>
                  <a:pt x="2870915" y="0"/>
                </a:moveTo>
                <a:lnTo>
                  <a:pt x="3029356" y="0"/>
                </a:lnTo>
                <a:lnTo>
                  <a:pt x="3029356" y="158443"/>
                </a:lnTo>
                <a:lnTo>
                  <a:pt x="3187797" y="158443"/>
                </a:lnTo>
                <a:lnTo>
                  <a:pt x="3187797" y="316886"/>
                </a:lnTo>
                <a:lnTo>
                  <a:pt x="3029355" y="316886"/>
                </a:lnTo>
                <a:lnTo>
                  <a:pt x="3029355" y="158443"/>
                </a:lnTo>
                <a:lnTo>
                  <a:pt x="2870915" y="158443"/>
                </a:lnTo>
                <a:close/>
                <a:moveTo>
                  <a:pt x="4147927" y="0"/>
                </a:moveTo>
                <a:lnTo>
                  <a:pt x="4306362" y="0"/>
                </a:lnTo>
                <a:lnTo>
                  <a:pt x="4306362" y="158443"/>
                </a:lnTo>
                <a:lnTo>
                  <a:pt x="4464807" y="158443"/>
                </a:lnTo>
                <a:lnTo>
                  <a:pt x="4464807" y="316886"/>
                </a:lnTo>
                <a:lnTo>
                  <a:pt x="4306361" y="316886"/>
                </a:lnTo>
                <a:lnTo>
                  <a:pt x="4306361" y="158443"/>
                </a:lnTo>
                <a:lnTo>
                  <a:pt x="4147927" y="15844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118889" y="1120324"/>
            <a:ext cx="2399652" cy="46672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CONTENTS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0400" y="716933"/>
            <a:ext cx="1773242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5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目 录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69277" y="1993830"/>
            <a:ext cx="722166" cy="722164"/>
          </a:xfrm>
          <a:prstGeom prst="ellipse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/>
              </a:gs>
            </a:gsLst>
            <a:lin ang="54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639383" y="1939414"/>
            <a:ext cx="4098477" cy="8309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一、现金流量表结构解析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69277" y="3142935"/>
            <a:ext cx="722166" cy="722164"/>
          </a:xfrm>
          <a:prstGeom prst="ellipse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/>
              </a:gs>
            </a:gsLst>
            <a:lin ang="54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14861" y="2031747"/>
            <a:ext cx="776582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94440D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14861" y="3180852"/>
            <a:ext cx="776582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94440D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639383" y="3088519"/>
            <a:ext cx="4098477" cy="8309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三、核心指标深度剖析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69277" y="5441144"/>
            <a:ext cx="722166" cy="722164"/>
          </a:xfrm>
          <a:prstGeom prst="ellipse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/>
              </a:gs>
            </a:gsLst>
            <a:lin ang="54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14861" y="5479061"/>
            <a:ext cx="776582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94440D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07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639382" y="4237624"/>
            <a:ext cx="4098477" cy="8309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五、康美药业综合案例分析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639382" y="5386728"/>
            <a:ext cx="4098477" cy="8309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七、教学建议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780488" y="4292040"/>
            <a:ext cx="722166" cy="722164"/>
          </a:xfrm>
          <a:prstGeom prst="ellipse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/>
              </a:gs>
            </a:gsLst>
            <a:lin ang="54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726072" y="4329957"/>
            <a:ext cx="776582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94440D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05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680588" y="1884458"/>
            <a:ext cx="4725050" cy="940908"/>
          </a:xfrm>
          <a:prstGeom prst="roundRect">
            <a:avLst>
              <a:gd name="adj" fmla="val 10789"/>
            </a:avLst>
          </a:prstGeom>
          <a:solidFill>
            <a:schemeClr val="bg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680588" y="3033563"/>
            <a:ext cx="4725050" cy="940908"/>
          </a:xfrm>
          <a:prstGeom prst="roundRect">
            <a:avLst>
              <a:gd name="adj" fmla="val 10789"/>
            </a:avLst>
          </a:prstGeom>
          <a:solidFill>
            <a:schemeClr val="bg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6680588" y="4182668"/>
            <a:ext cx="4725050" cy="940908"/>
          </a:xfrm>
          <a:prstGeom prst="roundRect">
            <a:avLst>
              <a:gd name="adj" fmla="val 10789"/>
            </a:avLst>
          </a:prstGeom>
          <a:solidFill>
            <a:schemeClr val="bg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6292046" y="1993830"/>
            <a:ext cx="722166" cy="722164"/>
          </a:xfrm>
          <a:prstGeom prst="ellipse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/>
              </a:gs>
            </a:gsLst>
            <a:lin ang="54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7162152" y="1939414"/>
            <a:ext cx="4098477" cy="8309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二、现金流质量评价体系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6292046" y="3142935"/>
            <a:ext cx="722166" cy="722164"/>
          </a:xfrm>
          <a:prstGeom prst="ellipse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/>
              </a:gs>
            </a:gsLst>
            <a:lin ang="54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6237630" y="2031747"/>
            <a:ext cx="776582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94440D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6237630" y="3180852"/>
            <a:ext cx="776582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94440D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04</a:t>
            </a: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7162152" y="3088519"/>
            <a:ext cx="4098477" cy="8309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四、现金流造假识别</a:t>
            </a: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7162151" y="4237624"/>
            <a:ext cx="4098477" cy="8309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6303257" y="4292040"/>
            <a:ext cx="722166" cy="722164"/>
          </a:xfrm>
          <a:prstGeom prst="ellipse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/>
              </a:gs>
            </a:gsLst>
            <a:lin ang="54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6248841" y="4329957"/>
            <a:ext cx="776582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94440D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06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1149097"/>
            <a:ext cx="12192000" cy="717803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2887" y="2472371"/>
            <a:ext cx="3349450" cy="3470057"/>
          </a:xfrm>
          <a:prstGeom prst="round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chemeClr val="accent1"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8647919">
            <a:off x="610067" y="2578616"/>
            <a:ext cx="250670" cy="250670"/>
          </a:xfrm>
          <a:prstGeom prst="flowChartConnector">
            <a:avLst/>
          </a:prstGeom>
          <a:solidFill>
            <a:schemeClr val="accent1"/>
          </a:solidFill>
          <a:ln w="25400" cap="sq">
            <a:noFill/>
            <a:miter/>
          </a:ln>
          <a:effectLst>
            <a:outerShdw blurRad="50800" dist="38100" dir="2700000" algn="tl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09636" y="2867379"/>
            <a:ext cx="2925360" cy="26993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影响：大宗商品价格波动对经营现金流的传导机制。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415198" y="2472371"/>
            <a:ext cx="3349450" cy="3470057"/>
          </a:xfrm>
          <a:prstGeom prst="round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chemeClr val="accent1"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561947" y="2867379"/>
            <a:ext cx="2925360" cy="26993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案例：某资源类企业受大宗商品价格波动影响，经营现金流大幅下降，需关注其应对策略。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8647919">
            <a:off x="4385076" y="2578616"/>
            <a:ext cx="250670" cy="250670"/>
          </a:xfrm>
          <a:prstGeom prst="flowChartConnector">
            <a:avLst/>
          </a:prstGeom>
          <a:solidFill>
            <a:schemeClr val="accent1"/>
          </a:solidFill>
          <a:ln w="25400" cap="sq">
            <a:noFill/>
            <a:miter/>
          </a:ln>
          <a:effectLst>
            <a:outerShdw blurRad="50800" dist="38100" dir="2700000" algn="tl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167510" y="2499774"/>
            <a:ext cx="3349450" cy="3470057"/>
          </a:xfrm>
          <a:prstGeom prst="round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chemeClr val="accent1"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314259" y="2839976"/>
            <a:ext cx="2925360" cy="26993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应对：通过分析周期波动对经营现金流的影响，评估企业抗风险能力。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8647919">
            <a:off x="8137388" y="2551213"/>
            <a:ext cx="250670" cy="250670"/>
          </a:xfrm>
          <a:prstGeom prst="flowChartConnector">
            <a:avLst/>
          </a:prstGeom>
          <a:solidFill>
            <a:schemeClr val="accent1"/>
          </a:solidFill>
          <a:ln w="25400" cap="sq">
            <a:noFill/>
            <a:miter/>
          </a:ln>
          <a:effectLst>
            <a:outerShdw blurRad="50800" dist="38100" dir="2700000" algn="tl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周期波动影响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98900" y="2709757"/>
            <a:ext cx="10620000" cy="900000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  <a:alpha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>
            <a:off x="654048" y="2691757"/>
            <a:ext cx="936000" cy="936000"/>
          </a:xfrm>
          <a:prstGeom prst="ellipse">
            <a:avLst/>
          </a:prstGeom>
          <a:solidFill>
            <a:schemeClr val="accent2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802216" y="2799757"/>
            <a:ext cx="9360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研判：重资产转轻资产过程中现金流特征的剧变分析。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7200000">
            <a:off x="906048" y="2909653"/>
            <a:ext cx="432000" cy="500209"/>
          </a:xfrm>
          <a:custGeom>
            <a:avLst/>
            <a:gdLst>
              <a:gd name="connsiteX0" fmla="*/ 3964877 w 4017130"/>
              <a:gd name="connsiteY0" fmla="*/ 1199561 h 4352907"/>
              <a:gd name="connsiteX1" fmla="*/ 2967514 w 4017130"/>
              <a:gd name="connsiteY1" fmla="*/ 69991 h 4352907"/>
              <a:gd name="connsiteX2" fmla="*/ 2675506 w 4017130"/>
              <a:gd name="connsiteY2" fmla="*/ 51771 h 4352907"/>
              <a:gd name="connsiteX3" fmla="*/ 2657285 w 4017130"/>
              <a:gd name="connsiteY3" fmla="*/ 69991 h 4352907"/>
              <a:gd name="connsiteX4" fmla="*/ 1659827 w 4017130"/>
              <a:gd name="connsiteY4" fmla="*/ 1199561 h 4352907"/>
              <a:gd name="connsiteX5" fmla="*/ 1814989 w 4017130"/>
              <a:gd name="connsiteY5" fmla="*/ 1543414 h 4352907"/>
              <a:gd name="connsiteX6" fmla="*/ 2376964 w 4017130"/>
              <a:gd name="connsiteY6" fmla="*/ 1543414 h 4352907"/>
              <a:gd name="connsiteX7" fmla="*/ 0 w 4017130"/>
              <a:gd name="connsiteY7" fmla="*/ 4352908 h 4352907"/>
              <a:gd name="connsiteX8" fmla="*/ 3248025 w 4017130"/>
              <a:gd name="connsiteY8" fmla="*/ 1543033 h 4352907"/>
              <a:gd name="connsiteX9" fmla="*/ 3810000 w 4017130"/>
              <a:gd name="connsiteY9" fmla="*/ 1543033 h 4352907"/>
              <a:gd name="connsiteX10" fmla="*/ 3964877 w 4017130"/>
              <a:gd name="connsiteY10" fmla="*/ 1199561 h 4352907"/>
            </a:gdLst>
            <a:ahLst/>
            <a:cxnLst/>
            <a:rect l="l" t="t" r="r" b="b"/>
            <a:pathLst>
              <a:path w="4017130" h="4352907">
                <a:moveTo>
                  <a:pt x="3964877" y="1199561"/>
                </a:moveTo>
                <a:lnTo>
                  <a:pt x="2967514" y="69991"/>
                </a:lnTo>
                <a:cubicBezTo>
                  <a:pt x="2891904" y="-15676"/>
                  <a:pt x="2761174" y="-23834"/>
                  <a:pt x="2675506" y="51771"/>
                </a:cubicBezTo>
                <a:cubicBezTo>
                  <a:pt x="2669058" y="57460"/>
                  <a:pt x="2662971" y="63545"/>
                  <a:pt x="2657285" y="69991"/>
                </a:cubicBezTo>
                <a:lnTo>
                  <a:pt x="1659827" y="1199561"/>
                </a:lnTo>
                <a:cubicBezTo>
                  <a:pt x="1541907" y="1332911"/>
                  <a:pt x="1636776" y="1543414"/>
                  <a:pt x="1814989" y="1543414"/>
                </a:cubicBezTo>
                <a:lnTo>
                  <a:pt x="2376964" y="1543414"/>
                </a:lnTo>
                <a:cubicBezTo>
                  <a:pt x="2362200" y="3681014"/>
                  <a:pt x="0" y="4352908"/>
                  <a:pt x="0" y="4352908"/>
                </a:cubicBezTo>
                <a:cubicBezTo>
                  <a:pt x="0" y="4352908"/>
                  <a:pt x="3229451" y="3775121"/>
                  <a:pt x="3248025" y="1543033"/>
                </a:cubicBezTo>
                <a:lnTo>
                  <a:pt x="3810000" y="1543033"/>
                </a:lnTo>
                <a:cubicBezTo>
                  <a:pt x="3988022" y="1543033"/>
                  <a:pt x="4082891" y="1333483"/>
                  <a:pt x="3964877" y="1199561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98900" y="3819382"/>
            <a:ext cx="10620000" cy="900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802216" y="3909382"/>
            <a:ext cx="9360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案例：某企业从重资产模式转向轻资产模式，经营现金流和投资现金流发生显著变化，需通过多维度分析评估其战略转型效果。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654048" y="3801382"/>
            <a:ext cx="936000" cy="936000"/>
          </a:xfrm>
          <a:prstGeom prst="ellipse">
            <a:avLst/>
          </a:prstGeom>
          <a:solidFill>
            <a:schemeClr val="accent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06048" y="4019276"/>
            <a:ext cx="432000" cy="500211"/>
          </a:xfrm>
          <a:custGeom>
            <a:avLst/>
            <a:gdLst>
              <a:gd name="connsiteX0" fmla="*/ 3964877 w 4017130"/>
              <a:gd name="connsiteY0" fmla="*/ 1199561 h 4352907"/>
              <a:gd name="connsiteX1" fmla="*/ 2967514 w 4017130"/>
              <a:gd name="connsiteY1" fmla="*/ 69991 h 4352907"/>
              <a:gd name="connsiteX2" fmla="*/ 2675506 w 4017130"/>
              <a:gd name="connsiteY2" fmla="*/ 51771 h 4352907"/>
              <a:gd name="connsiteX3" fmla="*/ 2657285 w 4017130"/>
              <a:gd name="connsiteY3" fmla="*/ 69991 h 4352907"/>
              <a:gd name="connsiteX4" fmla="*/ 1659827 w 4017130"/>
              <a:gd name="connsiteY4" fmla="*/ 1199561 h 4352907"/>
              <a:gd name="connsiteX5" fmla="*/ 1814989 w 4017130"/>
              <a:gd name="connsiteY5" fmla="*/ 1543414 h 4352907"/>
              <a:gd name="connsiteX6" fmla="*/ 2376964 w 4017130"/>
              <a:gd name="connsiteY6" fmla="*/ 1543414 h 4352907"/>
              <a:gd name="connsiteX7" fmla="*/ 0 w 4017130"/>
              <a:gd name="connsiteY7" fmla="*/ 4352908 h 4352907"/>
              <a:gd name="connsiteX8" fmla="*/ 3248025 w 4017130"/>
              <a:gd name="connsiteY8" fmla="*/ 1543033 h 4352907"/>
              <a:gd name="connsiteX9" fmla="*/ 3810000 w 4017130"/>
              <a:gd name="connsiteY9" fmla="*/ 1543033 h 4352907"/>
              <a:gd name="connsiteX10" fmla="*/ 3964877 w 4017130"/>
              <a:gd name="connsiteY10" fmla="*/ 1199561 h 4352907"/>
            </a:gdLst>
            <a:ahLst/>
            <a:cxnLst/>
            <a:rect l="l" t="t" r="r" b="b"/>
            <a:pathLst>
              <a:path w="4017130" h="4352907">
                <a:moveTo>
                  <a:pt x="3964877" y="1199561"/>
                </a:moveTo>
                <a:lnTo>
                  <a:pt x="2967514" y="69991"/>
                </a:lnTo>
                <a:cubicBezTo>
                  <a:pt x="2891904" y="-15676"/>
                  <a:pt x="2761174" y="-23834"/>
                  <a:pt x="2675506" y="51771"/>
                </a:cubicBezTo>
                <a:cubicBezTo>
                  <a:pt x="2669058" y="57460"/>
                  <a:pt x="2662971" y="63545"/>
                  <a:pt x="2657285" y="69991"/>
                </a:cubicBezTo>
                <a:lnTo>
                  <a:pt x="1659827" y="1199561"/>
                </a:lnTo>
                <a:cubicBezTo>
                  <a:pt x="1541907" y="1332911"/>
                  <a:pt x="1636776" y="1543414"/>
                  <a:pt x="1814989" y="1543414"/>
                </a:cubicBezTo>
                <a:lnTo>
                  <a:pt x="2376964" y="1543414"/>
                </a:lnTo>
                <a:cubicBezTo>
                  <a:pt x="2362200" y="3681014"/>
                  <a:pt x="0" y="4352908"/>
                  <a:pt x="0" y="4352908"/>
                </a:cubicBezTo>
                <a:cubicBezTo>
                  <a:pt x="0" y="4352908"/>
                  <a:pt x="3229451" y="3775121"/>
                  <a:pt x="3248025" y="1543033"/>
                </a:cubicBezTo>
                <a:lnTo>
                  <a:pt x="3810000" y="1543033"/>
                </a:lnTo>
                <a:cubicBezTo>
                  <a:pt x="3988022" y="1543033"/>
                  <a:pt x="4082891" y="1333483"/>
                  <a:pt x="3964877" y="1199561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8900" y="4929005"/>
            <a:ext cx="10620000" cy="900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02216" y="5019004"/>
            <a:ext cx="9360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应对：通过分析战略转型对现金流的影响，确保企业战略转型成功。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H="1">
            <a:off x="654048" y="4911005"/>
            <a:ext cx="936000" cy="936000"/>
          </a:xfrm>
          <a:prstGeom prst="ellipse">
            <a:avLst/>
          </a:prstGeom>
          <a:solidFill>
            <a:schemeClr val="accent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906048" y="5128899"/>
            <a:ext cx="432000" cy="500211"/>
          </a:xfrm>
          <a:custGeom>
            <a:avLst/>
            <a:gdLst>
              <a:gd name="connsiteX0" fmla="*/ 3964877 w 4017130"/>
              <a:gd name="connsiteY0" fmla="*/ 1199561 h 4352907"/>
              <a:gd name="connsiteX1" fmla="*/ 2967514 w 4017130"/>
              <a:gd name="connsiteY1" fmla="*/ 69991 h 4352907"/>
              <a:gd name="connsiteX2" fmla="*/ 2675506 w 4017130"/>
              <a:gd name="connsiteY2" fmla="*/ 51771 h 4352907"/>
              <a:gd name="connsiteX3" fmla="*/ 2657285 w 4017130"/>
              <a:gd name="connsiteY3" fmla="*/ 69991 h 4352907"/>
              <a:gd name="connsiteX4" fmla="*/ 1659827 w 4017130"/>
              <a:gd name="connsiteY4" fmla="*/ 1199561 h 4352907"/>
              <a:gd name="connsiteX5" fmla="*/ 1814989 w 4017130"/>
              <a:gd name="connsiteY5" fmla="*/ 1543414 h 4352907"/>
              <a:gd name="connsiteX6" fmla="*/ 2376964 w 4017130"/>
              <a:gd name="connsiteY6" fmla="*/ 1543414 h 4352907"/>
              <a:gd name="connsiteX7" fmla="*/ 0 w 4017130"/>
              <a:gd name="connsiteY7" fmla="*/ 4352908 h 4352907"/>
              <a:gd name="connsiteX8" fmla="*/ 3248025 w 4017130"/>
              <a:gd name="connsiteY8" fmla="*/ 1543033 h 4352907"/>
              <a:gd name="connsiteX9" fmla="*/ 3810000 w 4017130"/>
              <a:gd name="connsiteY9" fmla="*/ 1543033 h 4352907"/>
              <a:gd name="connsiteX10" fmla="*/ 3964877 w 4017130"/>
              <a:gd name="connsiteY10" fmla="*/ 1199561 h 4352907"/>
            </a:gdLst>
            <a:ahLst/>
            <a:cxnLst/>
            <a:rect l="l" t="t" r="r" b="b"/>
            <a:pathLst>
              <a:path w="4017130" h="4352907">
                <a:moveTo>
                  <a:pt x="3964877" y="1199561"/>
                </a:moveTo>
                <a:lnTo>
                  <a:pt x="2967514" y="69991"/>
                </a:lnTo>
                <a:cubicBezTo>
                  <a:pt x="2891904" y="-15676"/>
                  <a:pt x="2761174" y="-23834"/>
                  <a:pt x="2675506" y="51771"/>
                </a:cubicBezTo>
                <a:cubicBezTo>
                  <a:pt x="2669058" y="57460"/>
                  <a:pt x="2662971" y="63545"/>
                  <a:pt x="2657285" y="69991"/>
                </a:cubicBezTo>
                <a:lnTo>
                  <a:pt x="1659827" y="1199561"/>
                </a:lnTo>
                <a:cubicBezTo>
                  <a:pt x="1541907" y="1332911"/>
                  <a:pt x="1636776" y="1543414"/>
                  <a:pt x="1814989" y="1543414"/>
                </a:cubicBezTo>
                <a:lnTo>
                  <a:pt x="2376964" y="1543414"/>
                </a:lnTo>
                <a:cubicBezTo>
                  <a:pt x="2362200" y="3681014"/>
                  <a:pt x="0" y="4352908"/>
                  <a:pt x="0" y="4352908"/>
                </a:cubicBezTo>
                <a:cubicBezTo>
                  <a:pt x="0" y="4352908"/>
                  <a:pt x="3229451" y="3775121"/>
                  <a:pt x="3248025" y="1543033"/>
                </a:cubicBezTo>
                <a:lnTo>
                  <a:pt x="3810000" y="1543033"/>
                </a:lnTo>
                <a:cubicBezTo>
                  <a:pt x="3988022" y="1543033"/>
                  <a:pt x="4082891" y="1333483"/>
                  <a:pt x="3964877" y="1199561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战略转型研判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七、教学建议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07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108983" y="3783718"/>
            <a:ext cx="5071423" cy="249555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2700000" algn="tl" rotWithShape="0">
              <a:srgbClr val="000000">
                <a:alpha val="15000"/>
              </a:srgbClr>
            </a:outerShdw>
          </a:effectLst>
        </p:spPr>
        <p:txBody>
          <a:bodyPr vert="horz" wrap="square" lIns="251999" tIns="1280160" rIns="180000" bIns="396000" rtlCol="0" anchor="ctr"/>
          <a:lstStyle/>
          <a:p>
            <a:pPr algn="ctr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726488" y="1141728"/>
            <a:ext cx="2453128" cy="249555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2700000" algn="tl" rotWithShape="0">
              <a:srgbClr val="000000">
                <a:alpha val="15000"/>
              </a:srgbClr>
            </a:outerShdw>
          </a:effectLst>
        </p:spPr>
        <p:txBody>
          <a:bodyPr vert="horz" wrap="square" lIns="251999" tIns="1280160" rIns="180000" bIns="396000" rtlCol="0" anchor="t"/>
          <a:lstStyle/>
          <a:p>
            <a:pPr algn="ctr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106160" y="1141728"/>
            <a:ext cx="2453128" cy="249555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381000" dist="127000" dir="5400000" sx="102000" sy="102000" algn="t" rotWithShape="0">
              <a:schemeClr val="accent1">
                <a:lumMod val="40000"/>
                <a:lumOff val="60000"/>
                <a:alpha val="15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just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6106160" y="1141728"/>
            <a:ext cx="2455033" cy="51632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251999" tIns="1280160" rIns="180000" bIns="45720" rtlCol="0" anchor="t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262318" y="2099084"/>
            <a:ext cx="2145715" cy="10605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实训：对比分析宁德时代（优质现金流）与蔚来汽车（烧钱模式）的现金流量表。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065522" y="2138210"/>
            <a:ext cx="1892977" cy="14217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案例：宁德时代经营活动现金流量充足，投资活动现金流出合理；蔚来汽车经营活动现金流量持续为负，需关注其资金链安全。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107738" y="1455110"/>
            <a:ext cx="451877" cy="451877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786072" y="1442163"/>
            <a:ext cx="451877" cy="395612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tx1"/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417935" y="4089934"/>
            <a:ext cx="451811" cy="451877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tx1"/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960145" y="4794357"/>
            <a:ext cx="3373037" cy="117541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应对：通过对比分析，培养学生的现金流分析能力。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V="1">
            <a:off x="8726488" y="1141728"/>
            <a:ext cx="2455033" cy="51632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12700" cap="sq">
            <a:noFill/>
            <a:miter/>
          </a:ln>
        </p:spPr>
        <p:txBody>
          <a:bodyPr vert="horz" wrap="square" lIns="251999" tIns="1280160" rIns="180000" bIns="45720" rtlCol="0" anchor="t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V="1">
            <a:off x="6108983" y="3783718"/>
            <a:ext cx="5075361" cy="51632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12700" cap="sq">
            <a:noFill/>
            <a:miter/>
          </a:ln>
        </p:spPr>
        <p:txBody>
          <a:bodyPr vert="horz" wrap="square" lIns="251999" tIns="1280160" rIns="180000" bIns="45720" rtlCol="0" anchor="ctr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虚实对照实训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2902259"/>
            <a:ext cx="3088892" cy="2976613"/>
          </a:xfrm>
          <a:prstGeom prst="round2DiagRect">
            <a:avLst>
              <a:gd name="adj1" fmla="val 24200"/>
              <a:gd name="adj2" fmla="val 0"/>
            </a:avLst>
          </a:prstGeom>
          <a:solidFill>
            <a:schemeClr val="tx1">
              <a:lumMod val="25000"/>
              <a:lumOff val="75000"/>
              <a:alpha val="2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776683" y="3160145"/>
            <a:ext cx="856325" cy="7694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75339" y="4187473"/>
            <a:ext cx="2659014" cy="1502128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演练：分组设计并识破虚构现金流量的财务舞弊方案。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558439" y="2884674"/>
            <a:ext cx="3088892" cy="2976613"/>
          </a:xfrm>
          <a:prstGeom prst="round2DiagRect">
            <a:avLst>
              <a:gd name="adj1" fmla="val 24200"/>
              <a:gd name="adj2" fmla="val 0"/>
            </a:avLst>
          </a:prstGeom>
          <a:solidFill>
            <a:schemeClr val="accent1">
              <a:alpha val="1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627434" y="3142560"/>
            <a:ext cx="950902" cy="7694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773378" y="4169888"/>
            <a:ext cx="2659014" cy="1502128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案例：某企业通过虚构应收账款保理业务增加经营活动现金流入，需通过多维度分析识破其舞弊行为。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443243" y="2840713"/>
            <a:ext cx="3088892" cy="2976613"/>
          </a:xfrm>
          <a:prstGeom prst="round2DiagRect">
            <a:avLst>
              <a:gd name="adj1" fmla="val 24200"/>
              <a:gd name="adj2" fmla="val 0"/>
            </a:avLst>
          </a:prstGeom>
          <a:solidFill>
            <a:schemeClr val="tx1">
              <a:lumMod val="25000"/>
              <a:lumOff val="75000"/>
              <a:alpha val="2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512238" y="3098599"/>
            <a:ext cx="950902" cy="7694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658182" y="4125927"/>
            <a:ext cx="2659014" cy="1502128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应对：通过红蓝对抗演练，培养学生的财务舞弊识别能力。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971804" y="4039587"/>
            <a:ext cx="398650" cy="398650"/>
          </a:xfrm>
          <a:prstGeom prst="chevron">
            <a:avLst/>
          </a:prstGeom>
          <a:solidFill>
            <a:schemeClr val="tx1">
              <a:lumMod val="25000"/>
              <a:lumOff val="75000"/>
              <a:alpha val="80000"/>
            </a:schemeClr>
          </a:solidFill>
          <a:ln w="6055" cap="flat">
            <a:noFill/>
            <a:miter/>
          </a:ln>
        </p:spPr>
        <p:txBody>
          <a:bodyPr vert="horz" wrap="square" lIns="108000" tIns="108000" rIns="108000" bIns="1080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829844" y="4012426"/>
            <a:ext cx="398650" cy="398650"/>
          </a:xfrm>
          <a:prstGeom prst="chevron">
            <a:avLst/>
          </a:prstGeom>
          <a:solidFill>
            <a:schemeClr val="tx1">
              <a:lumMod val="25000"/>
              <a:lumOff val="75000"/>
              <a:alpha val="80000"/>
            </a:schemeClr>
          </a:solidFill>
          <a:ln w="6055" cap="flat">
            <a:noFill/>
            <a:miter/>
          </a:ln>
        </p:spPr>
        <p:txBody>
          <a:bodyPr vert="horz" wrap="square" lIns="108000" tIns="108000" rIns="108000" bIns="1080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红蓝对抗演练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-1838325" y="-1107290"/>
            <a:ext cx="9350376" cy="9350372"/>
          </a:xfrm>
          <a:prstGeom prst="arc">
            <a:avLst>
              <a:gd name="adj1" fmla="val 18716968"/>
              <a:gd name="adj2" fmla="val 2846181"/>
            </a:avLst>
          </a:prstGeom>
          <a:noFill/>
          <a:ln w="12700" cap="sq">
            <a:gradFill>
              <a:gsLst>
                <a:gs pos="0">
                  <a:schemeClr val="accent1">
                    <a:alpha val="0"/>
                  </a:schemeClr>
                </a:gs>
                <a:gs pos="5000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1829582"/>
            <a:ext cx="6486182" cy="3490914"/>
          </a:xfrm>
          <a:custGeom>
            <a:avLst/>
            <a:gdLst>
              <a:gd name="connsiteX0" fmla="*/ 0 w 6486182"/>
              <a:gd name="connsiteY0" fmla="*/ 0 h 3490914"/>
              <a:gd name="connsiteX1" fmla="*/ 4740726 w 6486182"/>
              <a:gd name="connsiteY1" fmla="*/ 0 h 3490914"/>
              <a:gd name="connsiteX2" fmla="*/ 6486182 w 6486182"/>
              <a:gd name="connsiteY2" fmla="*/ 1745457 h 3490914"/>
              <a:gd name="connsiteX3" fmla="*/ 6486181 w 6486182"/>
              <a:gd name="connsiteY3" fmla="*/ 1745457 h 3490914"/>
              <a:gd name="connsiteX4" fmla="*/ 4740724 w 6486182"/>
              <a:gd name="connsiteY4" fmla="*/ 3490914 h 3490914"/>
              <a:gd name="connsiteX5" fmla="*/ 0 w 6486182"/>
              <a:gd name="connsiteY5" fmla="*/ 3490913 h 3490914"/>
            </a:gdLst>
            <a:ahLst/>
            <a:cxnLst/>
            <a:rect l="l" t="t" r="r" b="b"/>
            <a:pathLst>
              <a:path w="6486182" h="3490914">
                <a:moveTo>
                  <a:pt x="0" y="0"/>
                </a:moveTo>
                <a:lnTo>
                  <a:pt x="4740726" y="0"/>
                </a:lnTo>
                <a:cubicBezTo>
                  <a:pt x="5704714" y="0"/>
                  <a:pt x="6486182" y="781468"/>
                  <a:pt x="6486182" y="1745457"/>
                </a:cubicBezTo>
                <a:lnTo>
                  <a:pt x="6486181" y="1745457"/>
                </a:lnTo>
                <a:cubicBezTo>
                  <a:pt x="6486181" y="2709446"/>
                  <a:pt x="5704713" y="3490914"/>
                  <a:pt x="4740724" y="3490914"/>
                </a:cubicBezTo>
                <a:lnTo>
                  <a:pt x="0" y="349091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9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862976" y="1555308"/>
            <a:ext cx="744810" cy="851280"/>
            <a:chOff x="6862976" y="1555308"/>
            <a:chExt cx="744810" cy="851280"/>
          </a:xfrm>
        </p:grpSpPr>
        <p:sp>
          <p:nvSpPr>
            <p:cNvPr id="6" name="标题 1"/>
            <p:cNvSpPr txBox="1"/>
            <p:nvPr/>
          </p:nvSpPr>
          <p:spPr>
            <a:xfrm>
              <a:off x="6862976" y="1555308"/>
              <a:ext cx="744810" cy="851280"/>
            </a:xfrm>
            <a:custGeom>
              <a:avLst/>
              <a:gdLst>
                <a:gd name="T0" fmla="*/ 626 w 644"/>
                <a:gd name="T1" fmla="*/ 172 h 736"/>
                <a:gd name="T2" fmla="*/ 340 w 644"/>
                <a:gd name="T3" fmla="*/ 6 h 736"/>
                <a:gd name="T4" fmla="*/ 304 w 644"/>
                <a:gd name="T5" fmla="*/ 6 h 736"/>
                <a:gd name="T6" fmla="*/ 18 w 644"/>
                <a:gd name="T7" fmla="*/ 172 h 736"/>
                <a:gd name="T8" fmla="*/ 0 w 644"/>
                <a:gd name="T9" fmla="*/ 203 h 736"/>
                <a:gd name="T10" fmla="*/ 0 w 644"/>
                <a:gd name="T11" fmla="*/ 533 h 736"/>
                <a:gd name="T12" fmla="*/ 18 w 644"/>
                <a:gd name="T13" fmla="*/ 564 h 736"/>
                <a:gd name="T14" fmla="*/ 304 w 644"/>
                <a:gd name="T15" fmla="*/ 730 h 736"/>
                <a:gd name="T16" fmla="*/ 340 w 644"/>
                <a:gd name="T17" fmla="*/ 730 h 736"/>
                <a:gd name="T18" fmla="*/ 626 w 644"/>
                <a:gd name="T19" fmla="*/ 564 h 736"/>
                <a:gd name="T20" fmla="*/ 644 w 644"/>
                <a:gd name="T21" fmla="*/ 533 h 736"/>
                <a:gd name="T22" fmla="*/ 644 w 644"/>
                <a:gd name="T23" fmla="*/ 203 h 736"/>
                <a:gd name="T24" fmla="*/ 626 w 644"/>
                <a:gd name="T25" fmla="*/ 172 h 736"/>
              </a:gdLst>
              <a:ahLst/>
              <a:cxnLst/>
              <a:rect l="0" t="0" r="r" b="b"/>
              <a:pathLst>
                <a:path w="644" h="736">
                  <a:moveTo>
                    <a:pt x="626" y="172"/>
                  </a:moveTo>
                  <a:cubicBezTo>
                    <a:pt x="340" y="6"/>
                    <a:pt x="340" y="6"/>
                    <a:pt x="340" y="6"/>
                  </a:cubicBezTo>
                  <a:cubicBezTo>
                    <a:pt x="329" y="0"/>
                    <a:pt x="315" y="0"/>
                    <a:pt x="304" y="6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7" y="178"/>
                    <a:pt x="0" y="190"/>
                    <a:pt x="0" y="20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6"/>
                    <a:pt x="7" y="558"/>
                    <a:pt x="18" y="564"/>
                  </a:cubicBezTo>
                  <a:cubicBezTo>
                    <a:pt x="304" y="730"/>
                    <a:pt x="304" y="730"/>
                    <a:pt x="304" y="730"/>
                  </a:cubicBezTo>
                  <a:cubicBezTo>
                    <a:pt x="315" y="736"/>
                    <a:pt x="329" y="736"/>
                    <a:pt x="340" y="730"/>
                  </a:cubicBezTo>
                  <a:cubicBezTo>
                    <a:pt x="626" y="564"/>
                    <a:pt x="626" y="564"/>
                    <a:pt x="626" y="564"/>
                  </a:cubicBezTo>
                  <a:cubicBezTo>
                    <a:pt x="637" y="558"/>
                    <a:pt x="644" y="546"/>
                    <a:pt x="644" y="533"/>
                  </a:cubicBezTo>
                  <a:cubicBezTo>
                    <a:pt x="644" y="203"/>
                    <a:pt x="644" y="203"/>
                    <a:pt x="644" y="203"/>
                  </a:cubicBezTo>
                  <a:cubicBezTo>
                    <a:pt x="644" y="190"/>
                    <a:pt x="637" y="178"/>
                    <a:pt x="626" y="17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98000"/>
                    <a:lumOff val="2000"/>
                  </a:schemeClr>
                </a:gs>
              </a:gsLst>
              <a:lin ang="5400000" scaled="0"/>
            </a:gradFill>
            <a:ln cap="sq">
              <a:noFill/>
            </a:ln>
            <a:effectLst>
              <a:outerShdw blurRad="330200" dist="203200" dir="5400000" sx="90000" sy="90000" algn="t" rotWithShape="0">
                <a:schemeClr val="accent1">
                  <a:lumMod val="50000"/>
                  <a:alpha val="65000"/>
                </a:schemeClr>
              </a:outerShdw>
            </a:effectLst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7" name="标题 1"/>
            <p:cNvSpPr txBox="1"/>
            <p:nvPr/>
          </p:nvSpPr>
          <p:spPr>
            <a:xfrm>
              <a:off x="6912116" y="1611472"/>
              <a:ext cx="646527" cy="738949"/>
            </a:xfrm>
            <a:custGeom>
              <a:avLst/>
              <a:gdLst>
                <a:gd name="T0" fmla="*/ 626 w 644"/>
                <a:gd name="T1" fmla="*/ 172 h 736"/>
                <a:gd name="T2" fmla="*/ 340 w 644"/>
                <a:gd name="T3" fmla="*/ 6 h 736"/>
                <a:gd name="T4" fmla="*/ 304 w 644"/>
                <a:gd name="T5" fmla="*/ 6 h 736"/>
                <a:gd name="T6" fmla="*/ 18 w 644"/>
                <a:gd name="T7" fmla="*/ 172 h 736"/>
                <a:gd name="T8" fmla="*/ 0 w 644"/>
                <a:gd name="T9" fmla="*/ 203 h 736"/>
                <a:gd name="T10" fmla="*/ 0 w 644"/>
                <a:gd name="T11" fmla="*/ 533 h 736"/>
                <a:gd name="T12" fmla="*/ 18 w 644"/>
                <a:gd name="T13" fmla="*/ 564 h 736"/>
                <a:gd name="T14" fmla="*/ 304 w 644"/>
                <a:gd name="T15" fmla="*/ 730 h 736"/>
                <a:gd name="T16" fmla="*/ 340 w 644"/>
                <a:gd name="T17" fmla="*/ 730 h 736"/>
                <a:gd name="T18" fmla="*/ 626 w 644"/>
                <a:gd name="T19" fmla="*/ 564 h 736"/>
                <a:gd name="T20" fmla="*/ 644 w 644"/>
                <a:gd name="T21" fmla="*/ 533 h 736"/>
                <a:gd name="T22" fmla="*/ 644 w 644"/>
                <a:gd name="T23" fmla="*/ 203 h 736"/>
                <a:gd name="T24" fmla="*/ 626 w 644"/>
                <a:gd name="T25" fmla="*/ 172 h 736"/>
              </a:gdLst>
              <a:ahLst/>
              <a:cxnLst/>
              <a:rect l="0" t="0" r="r" b="b"/>
              <a:pathLst>
                <a:path w="644" h="736">
                  <a:moveTo>
                    <a:pt x="626" y="172"/>
                  </a:moveTo>
                  <a:cubicBezTo>
                    <a:pt x="340" y="6"/>
                    <a:pt x="340" y="6"/>
                    <a:pt x="340" y="6"/>
                  </a:cubicBezTo>
                  <a:cubicBezTo>
                    <a:pt x="329" y="0"/>
                    <a:pt x="315" y="0"/>
                    <a:pt x="304" y="6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7" y="178"/>
                    <a:pt x="0" y="190"/>
                    <a:pt x="0" y="20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6"/>
                    <a:pt x="7" y="558"/>
                    <a:pt x="18" y="564"/>
                  </a:cubicBezTo>
                  <a:cubicBezTo>
                    <a:pt x="304" y="730"/>
                    <a:pt x="304" y="730"/>
                    <a:pt x="304" y="730"/>
                  </a:cubicBezTo>
                  <a:cubicBezTo>
                    <a:pt x="315" y="736"/>
                    <a:pt x="329" y="736"/>
                    <a:pt x="340" y="730"/>
                  </a:cubicBezTo>
                  <a:cubicBezTo>
                    <a:pt x="626" y="564"/>
                    <a:pt x="626" y="564"/>
                    <a:pt x="626" y="564"/>
                  </a:cubicBezTo>
                  <a:cubicBezTo>
                    <a:pt x="637" y="558"/>
                    <a:pt x="644" y="546"/>
                    <a:pt x="644" y="533"/>
                  </a:cubicBezTo>
                  <a:cubicBezTo>
                    <a:pt x="644" y="203"/>
                    <a:pt x="644" y="203"/>
                    <a:pt x="644" y="203"/>
                  </a:cubicBezTo>
                  <a:cubicBezTo>
                    <a:pt x="644" y="190"/>
                    <a:pt x="637" y="178"/>
                    <a:pt x="626" y="17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80000"/>
                    <a:lumOff val="20000"/>
                  </a:schemeClr>
                </a:gs>
              </a:gsLst>
              <a:lin ang="2700000" scaled="0"/>
            </a:gradFill>
            <a:ln cap="sq">
              <a:noFill/>
            </a:ln>
            <a:effectLst/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8" name="标题 1"/>
            <p:cNvSpPr txBox="1"/>
            <p:nvPr/>
          </p:nvSpPr>
          <p:spPr>
            <a:xfrm>
              <a:off x="7100850" y="1837005"/>
              <a:ext cx="269061" cy="269101"/>
            </a:xfrm>
            <a:custGeom>
              <a:avLst/>
              <a:gdLst>
                <a:gd name="connsiteX0" fmla="*/ 579031 w 719895"/>
                <a:gd name="connsiteY0" fmla="*/ 554022 h 720000"/>
                <a:gd name="connsiteX1" fmla="*/ 596778 w 719895"/>
                <a:gd name="connsiteY1" fmla="*/ 561368 h 720000"/>
                <a:gd name="connsiteX2" fmla="*/ 712550 w 719895"/>
                <a:gd name="connsiteY2" fmla="*/ 677140 h 720000"/>
                <a:gd name="connsiteX3" fmla="*/ 712550 w 719895"/>
                <a:gd name="connsiteY3" fmla="*/ 712634 h 720000"/>
                <a:gd name="connsiteX4" fmla="*/ 694887 w 719895"/>
                <a:gd name="connsiteY4" fmla="*/ 720000 h 720000"/>
                <a:gd name="connsiteX5" fmla="*/ 677140 w 719895"/>
                <a:gd name="connsiteY5" fmla="*/ 712634 h 720000"/>
                <a:gd name="connsiteX6" fmla="*/ 561284 w 719895"/>
                <a:gd name="connsiteY6" fmla="*/ 596861 h 720000"/>
                <a:gd name="connsiteX7" fmla="*/ 561284 w 719895"/>
                <a:gd name="connsiteY7" fmla="*/ 561368 h 720000"/>
                <a:gd name="connsiteX8" fmla="*/ 579031 w 719895"/>
                <a:gd name="connsiteY8" fmla="*/ 554022 h 720000"/>
                <a:gd name="connsiteX9" fmla="*/ 301109 w 719895"/>
                <a:gd name="connsiteY9" fmla="*/ 0 h 720000"/>
                <a:gd name="connsiteX10" fmla="*/ 602219 w 719895"/>
                <a:gd name="connsiteY10" fmla="*/ 301109 h 720000"/>
                <a:gd name="connsiteX11" fmla="*/ 301109 w 719895"/>
                <a:gd name="connsiteY11" fmla="*/ 602219 h 720000"/>
                <a:gd name="connsiteX12" fmla="*/ 0 w 719895"/>
                <a:gd name="connsiteY12" fmla="*/ 301109 h 720000"/>
                <a:gd name="connsiteX13" fmla="*/ 301109 w 719895"/>
                <a:gd name="connsiteY13" fmla="*/ 0 h 720000"/>
              </a:gdLst>
              <a:ahLst/>
              <a:cxnLst/>
              <a:rect l="l" t="t" r="r" b="b"/>
              <a:pathLst>
                <a:path w="719895" h="720000">
                  <a:moveTo>
                    <a:pt x="579031" y="554022"/>
                  </a:moveTo>
                  <a:cubicBezTo>
                    <a:pt x="585456" y="554022"/>
                    <a:pt x="591880" y="556471"/>
                    <a:pt x="596778" y="561368"/>
                  </a:cubicBezTo>
                  <a:lnTo>
                    <a:pt x="712550" y="677140"/>
                  </a:lnTo>
                  <a:cubicBezTo>
                    <a:pt x="722344" y="686935"/>
                    <a:pt x="722344" y="702840"/>
                    <a:pt x="712550" y="712634"/>
                  </a:cubicBezTo>
                  <a:cubicBezTo>
                    <a:pt x="707778" y="717573"/>
                    <a:pt x="701333" y="720000"/>
                    <a:pt x="694887" y="720000"/>
                  </a:cubicBezTo>
                  <a:cubicBezTo>
                    <a:pt x="688441" y="720000"/>
                    <a:pt x="681995" y="717573"/>
                    <a:pt x="677140" y="712634"/>
                  </a:cubicBezTo>
                  <a:lnTo>
                    <a:pt x="561284" y="596861"/>
                  </a:lnTo>
                  <a:cubicBezTo>
                    <a:pt x="551490" y="587067"/>
                    <a:pt x="551490" y="571162"/>
                    <a:pt x="561284" y="561368"/>
                  </a:cubicBezTo>
                  <a:cubicBezTo>
                    <a:pt x="566181" y="556471"/>
                    <a:pt x="572606" y="554022"/>
                    <a:pt x="579031" y="554022"/>
                  </a:cubicBezTo>
                  <a:close/>
                  <a:moveTo>
                    <a:pt x="301109" y="0"/>
                  </a:moveTo>
                  <a:cubicBezTo>
                    <a:pt x="467443" y="0"/>
                    <a:pt x="602219" y="134859"/>
                    <a:pt x="602219" y="301109"/>
                  </a:cubicBezTo>
                  <a:cubicBezTo>
                    <a:pt x="602219" y="467443"/>
                    <a:pt x="467443" y="602219"/>
                    <a:pt x="301109" y="602219"/>
                  </a:cubicBezTo>
                  <a:cubicBezTo>
                    <a:pt x="134775" y="602219"/>
                    <a:pt x="0" y="467443"/>
                    <a:pt x="0" y="301109"/>
                  </a:cubicBezTo>
                  <a:cubicBezTo>
                    <a:pt x="0" y="134775"/>
                    <a:pt x="134775" y="0"/>
                    <a:pt x="30110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9" name="标题 1"/>
          <p:cNvSpPr txBox="1"/>
          <p:nvPr/>
        </p:nvSpPr>
        <p:spPr>
          <a:xfrm>
            <a:off x="7746416" y="1563628"/>
            <a:ext cx="3340376" cy="82227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融合：结合“智能财税”赛项要求，训练现金流量表编制与异常识别技能。</a:t>
            </a:r>
            <a:endParaRPr kumimoji="1"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7239462" y="3155046"/>
            <a:ext cx="744810" cy="851280"/>
            <a:chOff x="7239462" y="3155046"/>
            <a:chExt cx="744810" cy="851280"/>
          </a:xfrm>
        </p:grpSpPr>
        <p:sp>
          <p:nvSpPr>
            <p:cNvPr id="11" name="标题 1"/>
            <p:cNvSpPr txBox="1"/>
            <p:nvPr/>
          </p:nvSpPr>
          <p:spPr>
            <a:xfrm>
              <a:off x="7239462" y="3155046"/>
              <a:ext cx="744810" cy="851280"/>
            </a:xfrm>
            <a:custGeom>
              <a:avLst/>
              <a:gdLst>
                <a:gd name="T0" fmla="*/ 626 w 644"/>
                <a:gd name="T1" fmla="*/ 172 h 736"/>
                <a:gd name="T2" fmla="*/ 340 w 644"/>
                <a:gd name="T3" fmla="*/ 6 h 736"/>
                <a:gd name="T4" fmla="*/ 304 w 644"/>
                <a:gd name="T5" fmla="*/ 6 h 736"/>
                <a:gd name="T6" fmla="*/ 18 w 644"/>
                <a:gd name="T7" fmla="*/ 172 h 736"/>
                <a:gd name="T8" fmla="*/ 0 w 644"/>
                <a:gd name="T9" fmla="*/ 203 h 736"/>
                <a:gd name="T10" fmla="*/ 0 w 644"/>
                <a:gd name="T11" fmla="*/ 533 h 736"/>
                <a:gd name="T12" fmla="*/ 18 w 644"/>
                <a:gd name="T13" fmla="*/ 564 h 736"/>
                <a:gd name="T14" fmla="*/ 304 w 644"/>
                <a:gd name="T15" fmla="*/ 730 h 736"/>
                <a:gd name="T16" fmla="*/ 340 w 644"/>
                <a:gd name="T17" fmla="*/ 730 h 736"/>
                <a:gd name="T18" fmla="*/ 626 w 644"/>
                <a:gd name="T19" fmla="*/ 564 h 736"/>
                <a:gd name="T20" fmla="*/ 644 w 644"/>
                <a:gd name="T21" fmla="*/ 533 h 736"/>
                <a:gd name="T22" fmla="*/ 644 w 644"/>
                <a:gd name="T23" fmla="*/ 203 h 736"/>
                <a:gd name="T24" fmla="*/ 626 w 644"/>
                <a:gd name="T25" fmla="*/ 172 h 736"/>
              </a:gdLst>
              <a:ahLst/>
              <a:cxnLst/>
              <a:rect l="0" t="0" r="r" b="b"/>
              <a:pathLst>
                <a:path w="644" h="736">
                  <a:moveTo>
                    <a:pt x="626" y="172"/>
                  </a:moveTo>
                  <a:cubicBezTo>
                    <a:pt x="340" y="6"/>
                    <a:pt x="340" y="6"/>
                    <a:pt x="340" y="6"/>
                  </a:cubicBezTo>
                  <a:cubicBezTo>
                    <a:pt x="329" y="0"/>
                    <a:pt x="315" y="0"/>
                    <a:pt x="304" y="6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7" y="178"/>
                    <a:pt x="0" y="190"/>
                    <a:pt x="0" y="20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6"/>
                    <a:pt x="7" y="558"/>
                    <a:pt x="18" y="564"/>
                  </a:cubicBezTo>
                  <a:cubicBezTo>
                    <a:pt x="304" y="730"/>
                    <a:pt x="304" y="730"/>
                    <a:pt x="304" y="730"/>
                  </a:cubicBezTo>
                  <a:cubicBezTo>
                    <a:pt x="315" y="736"/>
                    <a:pt x="329" y="736"/>
                    <a:pt x="340" y="730"/>
                  </a:cubicBezTo>
                  <a:cubicBezTo>
                    <a:pt x="626" y="564"/>
                    <a:pt x="626" y="564"/>
                    <a:pt x="626" y="564"/>
                  </a:cubicBezTo>
                  <a:cubicBezTo>
                    <a:pt x="637" y="558"/>
                    <a:pt x="644" y="546"/>
                    <a:pt x="644" y="533"/>
                  </a:cubicBezTo>
                  <a:cubicBezTo>
                    <a:pt x="644" y="203"/>
                    <a:pt x="644" y="203"/>
                    <a:pt x="644" y="203"/>
                  </a:cubicBezTo>
                  <a:cubicBezTo>
                    <a:pt x="644" y="190"/>
                    <a:pt x="637" y="178"/>
                    <a:pt x="626" y="172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0"/>
            </a:gradFill>
            <a:ln cap="sq">
              <a:noFill/>
            </a:ln>
            <a:effectLst>
              <a:outerShdw blurRad="330200" dist="203200" dir="5400000" sx="90000" sy="90000" algn="t" rotWithShape="0">
                <a:schemeClr val="accent2">
                  <a:lumMod val="50000"/>
                  <a:alpha val="65000"/>
                </a:schemeClr>
              </a:outerShdw>
            </a:effectLst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7288601" y="3211214"/>
              <a:ext cx="646527" cy="738949"/>
            </a:xfrm>
            <a:custGeom>
              <a:avLst/>
              <a:gdLst>
                <a:gd name="T0" fmla="*/ 626 w 644"/>
                <a:gd name="T1" fmla="*/ 172 h 736"/>
                <a:gd name="T2" fmla="*/ 340 w 644"/>
                <a:gd name="T3" fmla="*/ 6 h 736"/>
                <a:gd name="T4" fmla="*/ 304 w 644"/>
                <a:gd name="T5" fmla="*/ 6 h 736"/>
                <a:gd name="T6" fmla="*/ 18 w 644"/>
                <a:gd name="T7" fmla="*/ 172 h 736"/>
                <a:gd name="T8" fmla="*/ 0 w 644"/>
                <a:gd name="T9" fmla="*/ 203 h 736"/>
                <a:gd name="T10" fmla="*/ 0 w 644"/>
                <a:gd name="T11" fmla="*/ 533 h 736"/>
                <a:gd name="T12" fmla="*/ 18 w 644"/>
                <a:gd name="T13" fmla="*/ 564 h 736"/>
                <a:gd name="T14" fmla="*/ 304 w 644"/>
                <a:gd name="T15" fmla="*/ 730 h 736"/>
                <a:gd name="T16" fmla="*/ 340 w 644"/>
                <a:gd name="T17" fmla="*/ 730 h 736"/>
                <a:gd name="T18" fmla="*/ 626 w 644"/>
                <a:gd name="T19" fmla="*/ 564 h 736"/>
                <a:gd name="T20" fmla="*/ 644 w 644"/>
                <a:gd name="T21" fmla="*/ 533 h 736"/>
                <a:gd name="T22" fmla="*/ 644 w 644"/>
                <a:gd name="T23" fmla="*/ 203 h 736"/>
                <a:gd name="T24" fmla="*/ 626 w 644"/>
                <a:gd name="T25" fmla="*/ 172 h 736"/>
              </a:gdLst>
              <a:ahLst/>
              <a:cxnLst/>
              <a:rect l="0" t="0" r="r" b="b"/>
              <a:pathLst>
                <a:path w="644" h="736">
                  <a:moveTo>
                    <a:pt x="626" y="172"/>
                  </a:moveTo>
                  <a:cubicBezTo>
                    <a:pt x="340" y="6"/>
                    <a:pt x="340" y="6"/>
                    <a:pt x="340" y="6"/>
                  </a:cubicBezTo>
                  <a:cubicBezTo>
                    <a:pt x="329" y="0"/>
                    <a:pt x="315" y="0"/>
                    <a:pt x="304" y="6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7" y="178"/>
                    <a:pt x="0" y="190"/>
                    <a:pt x="0" y="20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6"/>
                    <a:pt x="7" y="558"/>
                    <a:pt x="18" y="564"/>
                  </a:cubicBezTo>
                  <a:cubicBezTo>
                    <a:pt x="304" y="730"/>
                    <a:pt x="304" y="730"/>
                    <a:pt x="304" y="730"/>
                  </a:cubicBezTo>
                  <a:cubicBezTo>
                    <a:pt x="315" y="736"/>
                    <a:pt x="329" y="736"/>
                    <a:pt x="340" y="730"/>
                  </a:cubicBezTo>
                  <a:cubicBezTo>
                    <a:pt x="626" y="564"/>
                    <a:pt x="626" y="564"/>
                    <a:pt x="626" y="564"/>
                  </a:cubicBezTo>
                  <a:cubicBezTo>
                    <a:pt x="637" y="558"/>
                    <a:pt x="644" y="546"/>
                    <a:pt x="644" y="533"/>
                  </a:cubicBezTo>
                  <a:cubicBezTo>
                    <a:pt x="644" y="203"/>
                    <a:pt x="644" y="203"/>
                    <a:pt x="644" y="203"/>
                  </a:cubicBezTo>
                  <a:cubicBezTo>
                    <a:pt x="644" y="190"/>
                    <a:pt x="637" y="178"/>
                    <a:pt x="626" y="17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80000"/>
                    <a:lumOff val="20000"/>
                  </a:schemeClr>
                </a:gs>
              </a:gsLst>
              <a:lin ang="2700000" scaled="0"/>
            </a:gradFill>
            <a:ln cap="sq">
              <a:noFill/>
            </a:ln>
            <a:effectLst/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" name="标题 1"/>
            <p:cNvSpPr txBox="1"/>
            <p:nvPr/>
          </p:nvSpPr>
          <p:spPr>
            <a:xfrm>
              <a:off x="7477315" y="3446825"/>
              <a:ext cx="269101" cy="248936"/>
            </a:xfrm>
            <a:custGeom>
              <a:avLst/>
              <a:gdLst>
                <a:gd name="connsiteX0" fmla="*/ 2136435 w 5834559"/>
                <a:gd name="connsiteY0" fmla="*/ 643126 h 5397372"/>
                <a:gd name="connsiteX1" fmla="*/ 3716657 w 5834559"/>
                <a:gd name="connsiteY1" fmla="*/ 643126 h 5397372"/>
                <a:gd name="connsiteX2" fmla="*/ 3716657 w 5834559"/>
                <a:gd name="connsiteY2" fmla="*/ 1064855 h 5397372"/>
                <a:gd name="connsiteX3" fmla="*/ 2136435 w 5834559"/>
                <a:gd name="connsiteY3" fmla="*/ 1064855 h 5397372"/>
                <a:gd name="connsiteX4" fmla="*/ 693741 w 5834559"/>
                <a:gd name="connsiteY4" fmla="*/ 643126 h 5397372"/>
                <a:gd name="connsiteX5" fmla="*/ 1550121 w 5834559"/>
                <a:gd name="connsiteY5" fmla="*/ 643126 h 5397372"/>
                <a:gd name="connsiteX6" fmla="*/ 1550121 w 5834559"/>
                <a:gd name="connsiteY6" fmla="*/ 1064855 h 5397372"/>
                <a:gd name="connsiteX7" fmla="*/ 693741 w 5834559"/>
                <a:gd name="connsiteY7" fmla="*/ 1064855 h 5397372"/>
                <a:gd name="connsiteX8" fmla="*/ 421729 w 5834559"/>
                <a:gd name="connsiteY8" fmla="*/ 1336867 h 5397372"/>
                <a:gd name="connsiteX9" fmla="*/ 421729 w 5834559"/>
                <a:gd name="connsiteY9" fmla="*/ 2079805 h 5397372"/>
                <a:gd name="connsiteX10" fmla="*/ 5412133 w 5834559"/>
                <a:gd name="connsiteY10" fmla="*/ 2079805 h 5397372"/>
                <a:gd name="connsiteX11" fmla="*/ 5412133 w 5834559"/>
                <a:gd name="connsiteY11" fmla="*/ 1336867 h 5397372"/>
                <a:gd name="connsiteX12" fmla="*/ 5140113 w 5834559"/>
                <a:gd name="connsiteY12" fmla="*/ 1064855 h 5397372"/>
                <a:gd name="connsiteX13" fmla="*/ 4302971 w 5834559"/>
                <a:gd name="connsiteY13" fmla="*/ 1064855 h 5397372"/>
                <a:gd name="connsiteX14" fmla="*/ 4302971 w 5834559"/>
                <a:gd name="connsiteY14" fmla="*/ 643126 h 5397372"/>
                <a:gd name="connsiteX15" fmla="*/ 5140113 w 5834559"/>
                <a:gd name="connsiteY15" fmla="*/ 643126 h 5397372"/>
                <a:gd name="connsiteX16" fmla="*/ 5834559 w 5834559"/>
                <a:gd name="connsiteY16" fmla="*/ 1336867 h 5397372"/>
                <a:gd name="connsiteX17" fmla="*/ 5834559 w 5834559"/>
                <a:gd name="connsiteY17" fmla="*/ 4703631 h 5397372"/>
                <a:gd name="connsiteX18" fmla="*/ 5140818 w 5834559"/>
                <a:gd name="connsiteY18" fmla="*/ 5397372 h 5397372"/>
                <a:gd name="connsiteX19" fmla="*/ 693741 w 5834559"/>
                <a:gd name="connsiteY19" fmla="*/ 5397372 h 5397372"/>
                <a:gd name="connsiteX20" fmla="*/ 0 w 5834559"/>
                <a:gd name="connsiteY20" fmla="*/ 4703631 h 5397372"/>
                <a:gd name="connsiteX21" fmla="*/ 0 w 5834559"/>
                <a:gd name="connsiteY21" fmla="*/ 2501529 h 5397372"/>
                <a:gd name="connsiteX22" fmla="*/ 0 w 5834559"/>
                <a:gd name="connsiteY22" fmla="*/ 2079805 h 5397372"/>
                <a:gd name="connsiteX23" fmla="*/ 0 w 5834559"/>
                <a:gd name="connsiteY23" fmla="*/ 1336867 h 5397372"/>
                <a:gd name="connsiteX24" fmla="*/ 693741 w 5834559"/>
                <a:gd name="connsiteY24" fmla="*/ 643126 h 5397372"/>
                <a:gd name="connsiteX25" fmla="*/ 3997242 w 5834559"/>
                <a:gd name="connsiteY25" fmla="*/ 0 h 5397372"/>
                <a:gd name="connsiteX26" fmla="*/ 4208106 w 5834559"/>
                <a:gd name="connsiteY26" fmla="*/ 210864 h 5397372"/>
                <a:gd name="connsiteX27" fmla="*/ 4208106 w 5834559"/>
                <a:gd name="connsiteY27" fmla="*/ 1506961 h 5397372"/>
                <a:gd name="connsiteX28" fmla="*/ 3997242 w 5834559"/>
                <a:gd name="connsiteY28" fmla="*/ 1718528 h 5397372"/>
                <a:gd name="connsiteX29" fmla="*/ 3786378 w 5834559"/>
                <a:gd name="connsiteY29" fmla="*/ 1507664 h 5397372"/>
                <a:gd name="connsiteX30" fmla="*/ 3786378 w 5834559"/>
                <a:gd name="connsiteY30" fmla="*/ 210864 h 5397372"/>
                <a:gd name="connsiteX31" fmla="*/ 3997242 w 5834559"/>
                <a:gd name="connsiteY31" fmla="*/ 0 h 5397372"/>
                <a:gd name="connsiteX32" fmla="*/ 1836609 w 5834559"/>
                <a:gd name="connsiteY32" fmla="*/ 0 h 5397372"/>
                <a:gd name="connsiteX33" fmla="*/ 2047469 w 5834559"/>
                <a:gd name="connsiteY33" fmla="*/ 210864 h 5397372"/>
                <a:gd name="connsiteX34" fmla="*/ 2047469 w 5834559"/>
                <a:gd name="connsiteY34" fmla="*/ 1506961 h 5397372"/>
                <a:gd name="connsiteX35" fmla="*/ 1836609 w 5834559"/>
                <a:gd name="connsiteY35" fmla="*/ 1718528 h 5397372"/>
                <a:gd name="connsiteX36" fmla="*/ 1625745 w 5834559"/>
                <a:gd name="connsiteY36" fmla="*/ 1507664 h 5397372"/>
                <a:gd name="connsiteX37" fmla="*/ 1625745 w 5834559"/>
                <a:gd name="connsiteY37" fmla="*/ 210864 h 5397372"/>
                <a:gd name="connsiteX38" fmla="*/ 1836609 w 5834559"/>
                <a:gd name="connsiteY38" fmla="*/ 0 h 5397372"/>
              </a:gdLst>
              <a:ahLst/>
              <a:cxnLst/>
              <a:rect l="l" t="t" r="r" b="b"/>
              <a:pathLst>
                <a:path w="5834559" h="5397372">
                  <a:moveTo>
                    <a:pt x="2136435" y="643126"/>
                  </a:moveTo>
                  <a:lnTo>
                    <a:pt x="3716657" y="643126"/>
                  </a:lnTo>
                  <a:lnTo>
                    <a:pt x="3716657" y="1064855"/>
                  </a:lnTo>
                  <a:lnTo>
                    <a:pt x="2136435" y="1064855"/>
                  </a:lnTo>
                  <a:close/>
                  <a:moveTo>
                    <a:pt x="693741" y="643126"/>
                  </a:moveTo>
                  <a:lnTo>
                    <a:pt x="1550121" y="643126"/>
                  </a:lnTo>
                  <a:lnTo>
                    <a:pt x="1550121" y="1064855"/>
                  </a:lnTo>
                  <a:lnTo>
                    <a:pt x="693741" y="1064855"/>
                  </a:lnTo>
                  <a:cubicBezTo>
                    <a:pt x="543320" y="1064855"/>
                    <a:pt x="421729" y="1187151"/>
                    <a:pt x="421729" y="1336867"/>
                  </a:cubicBezTo>
                  <a:lnTo>
                    <a:pt x="421729" y="2079805"/>
                  </a:lnTo>
                  <a:lnTo>
                    <a:pt x="5412133" y="2079805"/>
                  </a:lnTo>
                  <a:lnTo>
                    <a:pt x="5412133" y="1336867"/>
                  </a:lnTo>
                  <a:cubicBezTo>
                    <a:pt x="5412133" y="1186446"/>
                    <a:pt x="5289830" y="1064855"/>
                    <a:pt x="5140113" y="1064855"/>
                  </a:cubicBezTo>
                  <a:lnTo>
                    <a:pt x="4302971" y="1064855"/>
                  </a:lnTo>
                  <a:lnTo>
                    <a:pt x="4302971" y="643126"/>
                  </a:lnTo>
                  <a:lnTo>
                    <a:pt x="5140113" y="643126"/>
                  </a:lnTo>
                  <a:cubicBezTo>
                    <a:pt x="5523184" y="643126"/>
                    <a:pt x="5833854" y="953797"/>
                    <a:pt x="5834559" y="1336867"/>
                  </a:cubicBezTo>
                  <a:lnTo>
                    <a:pt x="5834559" y="4703631"/>
                  </a:lnTo>
                  <a:cubicBezTo>
                    <a:pt x="5834559" y="5085292"/>
                    <a:pt x="5522479" y="5397372"/>
                    <a:pt x="5140818" y="5397372"/>
                  </a:cubicBezTo>
                  <a:lnTo>
                    <a:pt x="693741" y="5397372"/>
                  </a:lnTo>
                  <a:cubicBezTo>
                    <a:pt x="312080" y="5397372"/>
                    <a:pt x="0" y="5085292"/>
                    <a:pt x="0" y="4703631"/>
                  </a:cubicBezTo>
                  <a:lnTo>
                    <a:pt x="0" y="2501529"/>
                  </a:lnTo>
                  <a:lnTo>
                    <a:pt x="0" y="2079805"/>
                  </a:lnTo>
                  <a:lnTo>
                    <a:pt x="0" y="1336867"/>
                  </a:lnTo>
                  <a:cubicBezTo>
                    <a:pt x="0" y="953797"/>
                    <a:pt x="310671" y="643126"/>
                    <a:pt x="693741" y="643126"/>
                  </a:cubicBezTo>
                  <a:close/>
                  <a:moveTo>
                    <a:pt x="3997242" y="0"/>
                  </a:moveTo>
                  <a:cubicBezTo>
                    <a:pt x="4113920" y="0"/>
                    <a:pt x="4208106" y="94186"/>
                    <a:pt x="4208106" y="210864"/>
                  </a:cubicBezTo>
                  <a:lnTo>
                    <a:pt x="4208106" y="1506961"/>
                  </a:lnTo>
                  <a:cubicBezTo>
                    <a:pt x="4208106" y="1623639"/>
                    <a:pt x="4113920" y="1718528"/>
                    <a:pt x="3997242" y="1718528"/>
                  </a:cubicBezTo>
                  <a:cubicBezTo>
                    <a:pt x="3880564" y="1718528"/>
                    <a:pt x="3786378" y="1624342"/>
                    <a:pt x="3786378" y="1507664"/>
                  </a:cubicBezTo>
                  <a:lnTo>
                    <a:pt x="3786378" y="210864"/>
                  </a:lnTo>
                  <a:cubicBezTo>
                    <a:pt x="3786378" y="94186"/>
                    <a:pt x="3880564" y="0"/>
                    <a:pt x="3997242" y="0"/>
                  </a:cubicBezTo>
                  <a:close/>
                  <a:moveTo>
                    <a:pt x="1836609" y="0"/>
                  </a:moveTo>
                  <a:cubicBezTo>
                    <a:pt x="1953287" y="0"/>
                    <a:pt x="2047469" y="94186"/>
                    <a:pt x="2047469" y="210864"/>
                  </a:cubicBezTo>
                  <a:lnTo>
                    <a:pt x="2047469" y="1506961"/>
                  </a:lnTo>
                  <a:cubicBezTo>
                    <a:pt x="2047469" y="1623639"/>
                    <a:pt x="1953287" y="1718528"/>
                    <a:pt x="1836609" y="1718528"/>
                  </a:cubicBezTo>
                  <a:cubicBezTo>
                    <a:pt x="1719932" y="1718528"/>
                    <a:pt x="1625745" y="1624342"/>
                    <a:pt x="1625745" y="1507664"/>
                  </a:cubicBezTo>
                  <a:lnTo>
                    <a:pt x="1625745" y="210864"/>
                  </a:lnTo>
                  <a:cubicBezTo>
                    <a:pt x="1625745" y="94186"/>
                    <a:pt x="1719932" y="0"/>
                    <a:pt x="183660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4" name="标题 1"/>
          <p:cNvSpPr txBox="1"/>
          <p:nvPr/>
        </p:nvSpPr>
        <p:spPr>
          <a:xfrm>
            <a:off x="8122902" y="3153285"/>
            <a:ext cx="3340376" cy="82227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案例：通过“智能财税”赛项，训练学生编制现金流量表和识别异常数据的能力。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-1311274" y="-580238"/>
            <a:ext cx="8296274" cy="8296270"/>
          </a:xfrm>
          <a:prstGeom prst="arc">
            <a:avLst>
              <a:gd name="adj1" fmla="val 19465670"/>
              <a:gd name="adj2" fmla="val 2211151"/>
            </a:avLst>
          </a:prstGeom>
          <a:noFill/>
          <a:ln w="12700" cap="sq">
            <a:gradFill>
              <a:gsLst>
                <a:gs pos="0">
                  <a:schemeClr val="accent1">
                    <a:alpha val="0"/>
                  </a:schemeClr>
                </a:gs>
                <a:gs pos="5000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3133861"/>
            <a:ext cx="5087257" cy="88235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zh-CN" altLang="en-US" sz="6000" b="1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创新</a:t>
            </a:r>
            <a:endParaRPr kumimoji="1" lang="zh-CN" altLang="en-US" sz="6000" b="1">
              <a:ln w="12700">
                <a:noFill/>
              </a:ln>
              <a:solidFill>
                <a:srgbClr val="FFFFFF">
                  <a:alpha val="100000"/>
                </a:srgbClr>
              </a:solidFill>
              <a:latin typeface="OPPOSans H" panose="00020600040101010101" charset="-122"/>
              <a:ea typeface="OPPOSans H" panose="00020600040101010101" charset="-122"/>
              <a:cs typeface="OPPOSans H" panose="00020600040101010101" charset="-122"/>
            </a:endParaRPr>
          </a:p>
        </p:txBody>
      </p:sp>
      <p:sp>
        <p:nvSpPr>
          <p:cNvPr id="17" name="标题 1"/>
          <p:cNvSpPr txBox="1"/>
          <p:nvPr/>
        </p:nvSpPr>
        <p:spPr>
          <a:xfrm>
            <a:off x="7746416" y="4742942"/>
            <a:ext cx="3340376" cy="82227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应对：通过岗课赛证融合，提升学生的实践能力和职业素养。</a:t>
            </a:r>
            <a:endParaRPr kumimoji="1"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6862976" y="4734622"/>
            <a:ext cx="744810" cy="851280"/>
            <a:chOff x="6862976" y="4734622"/>
            <a:chExt cx="744810" cy="851280"/>
          </a:xfrm>
        </p:grpSpPr>
        <p:sp>
          <p:nvSpPr>
            <p:cNvPr id="19" name="标题 1"/>
            <p:cNvSpPr txBox="1"/>
            <p:nvPr/>
          </p:nvSpPr>
          <p:spPr>
            <a:xfrm>
              <a:off x="6862976" y="4734622"/>
              <a:ext cx="744810" cy="851280"/>
            </a:xfrm>
            <a:custGeom>
              <a:avLst/>
              <a:gdLst>
                <a:gd name="T0" fmla="*/ 626 w 644"/>
                <a:gd name="T1" fmla="*/ 172 h 736"/>
                <a:gd name="T2" fmla="*/ 340 w 644"/>
                <a:gd name="T3" fmla="*/ 6 h 736"/>
                <a:gd name="T4" fmla="*/ 304 w 644"/>
                <a:gd name="T5" fmla="*/ 6 h 736"/>
                <a:gd name="T6" fmla="*/ 18 w 644"/>
                <a:gd name="T7" fmla="*/ 172 h 736"/>
                <a:gd name="T8" fmla="*/ 0 w 644"/>
                <a:gd name="T9" fmla="*/ 203 h 736"/>
                <a:gd name="T10" fmla="*/ 0 w 644"/>
                <a:gd name="T11" fmla="*/ 533 h 736"/>
                <a:gd name="T12" fmla="*/ 18 w 644"/>
                <a:gd name="T13" fmla="*/ 564 h 736"/>
                <a:gd name="T14" fmla="*/ 304 w 644"/>
                <a:gd name="T15" fmla="*/ 730 h 736"/>
                <a:gd name="T16" fmla="*/ 340 w 644"/>
                <a:gd name="T17" fmla="*/ 730 h 736"/>
                <a:gd name="T18" fmla="*/ 626 w 644"/>
                <a:gd name="T19" fmla="*/ 564 h 736"/>
                <a:gd name="T20" fmla="*/ 644 w 644"/>
                <a:gd name="T21" fmla="*/ 533 h 736"/>
                <a:gd name="T22" fmla="*/ 644 w 644"/>
                <a:gd name="T23" fmla="*/ 203 h 736"/>
                <a:gd name="T24" fmla="*/ 626 w 644"/>
                <a:gd name="T25" fmla="*/ 172 h 736"/>
              </a:gdLst>
              <a:ahLst/>
              <a:cxnLst/>
              <a:rect l="0" t="0" r="r" b="b"/>
              <a:pathLst>
                <a:path w="644" h="736">
                  <a:moveTo>
                    <a:pt x="626" y="172"/>
                  </a:moveTo>
                  <a:cubicBezTo>
                    <a:pt x="340" y="6"/>
                    <a:pt x="340" y="6"/>
                    <a:pt x="340" y="6"/>
                  </a:cubicBezTo>
                  <a:cubicBezTo>
                    <a:pt x="329" y="0"/>
                    <a:pt x="315" y="0"/>
                    <a:pt x="304" y="6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7" y="178"/>
                    <a:pt x="0" y="190"/>
                    <a:pt x="0" y="20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6"/>
                    <a:pt x="7" y="558"/>
                    <a:pt x="18" y="564"/>
                  </a:cubicBezTo>
                  <a:cubicBezTo>
                    <a:pt x="304" y="730"/>
                    <a:pt x="304" y="730"/>
                    <a:pt x="304" y="730"/>
                  </a:cubicBezTo>
                  <a:cubicBezTo>
                    <a:pt x="315" y="736"/>
                    <a:pt x="329" y="736"/>
                    <a:pt x="340" y="730"/>
                  </a:cubicBezTo>
                  <a:cubicBezTo>
                    <a:pt x="626" y="564"/>
                    <a:pt x="626" y="564"/>
                    <a:pt x="626" y="564"/>
                  </a:cubicBezTo>
                  <a:cubicBezTo>
                    <a:pt x="637" y="558"/>
                    <a:pt x="644" y="546"/>
                    <a:pt x="644" y="533"/>
                  </a:cubicBezTo>
                  <a:cubicBezTo>
                    <a:pt x="644" y="203"/>
                    <a:pt x="644" y="203"/>
                    <a:pt x="644" y="203"/>
                  </a:cubicBezTo>
                  <a:cubicBezTo>
                    <a:pt x="644" y="190"/>
                    <a:pt x="637" y="178"/>
                    <a:pt x="626" y="17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98000"/>
                    <a:lumOff val="2000"/>
                  </a:schemeClr>
                </a:gs>
              </a:gsLst>
              <a:lin ang="5400000" scaled="0"/>
            </a:gradFill>
            <a:ln cap="sq">
              <a:noFill/>
            </a:ln>
            <a:effectLst>
              <a:outerShdw blurRad="330200" dist="203200" dir="5400000" sx="90000" sy="90000" algn="t" rotWithShape="0">
                <a:schemeClr val="accent1">
                  <a:lumMod val="50000"/>
                  <a:alpha val="65000"/>
                </a:schemeClr>
              </a:outerShdw>
            </a:effectLst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0" name="标题 1"/>
            <p:cNvSpPr txBox="1"/>
            <p:nvPr/>
          </p:nvSpPr>
          <p:spPr>
            <a:xfrm>
              <a:off x="6912116" y="4790786"/>
              <a:ext cx="646527" cy="738949"/>
            </a:xfrm>
            <a:custGeom>
              <a:avLst/>
              <a:gdLst>
                <a:gd name="T0" fmla="*/ 626 w 644"/>
                <a:gd name="T1" fmla="*/ 172 h 736"/>
                <a:gd name="T2" fmla="*/ 340 w 644"/>
                <a:gd name="T3" fmla="*/ 6 h 736"/>
                <a:gd name="T4" fmla="*/ 304 w 644"/>
                <a:gd name="T5" fmla="*/ 6 h 736"/>
                <a:gd name="T6" fmla="*/ 18 w 644"/>
                <a:gd name="T7" fmla="*/ 172 h 736"/>
                <a:gd name="T8" fmla="*/ 0 w 644"/>
                <a:gd name="T9" fmla="*/ 203 h 736"/>
                <a:gd name="T10" fmla="*/ 0 w 644"/>
                <a:gd name="T11" fmla="*/ 533 h 736"/>
                <a:gd name="T12" fmla="*/ 18 w 644"/>
                <a:gd name="T13" fmla="*/ 564 h 736"/>
                <a:gd name="T14" fmla="*/ 304 w 644"/>
                <a:gd name="T15" fmla="*/ 730 h 736"/>
                <a:gd name="T16" fmla="*/ 340 w 644"/>
                <a:gd name="T17" fmla="*/ 730 h 736"/>
                <a:gd name="T18" fmla="*/ 626 w 644"/>
                <a:gd name="T19" fmla="*/ 564 h 736"/>
                <a:gd name="T20" fmla="*/ 644 w 644"/>
                <a:gd name="T21" fmla="*/ 533 h 736"/>
                <a:gd name="T22" fmla="*/ 644 w 644"/>
                <a:gd name="T23" fmla="*/ 203 h 736"/>
                <a:gd name="T24" fmla="*/ 626 w 644"/>
                <a:gd name="T25" fmla="*/ 172 h 736"/>
              </a:gdLst>
              <a:ahLst/>
              <a:cxnLst/>
              <a:rect l="0" t="0" r="r" b="b"/>
              <a:pathLst>
                <a:path w="644" h="736">
                  <a:moveTo>
                    <a:pt x="626" y="172"/>
                  </a:moveTo>
                  <a:cubicBezTo>
                    <a:pt x="340" y="6"/>
                    <a:pt x="340" y="6"/>
                    <a:pt x="340" y="6"/>
                  </a:cubicBezTo>
                  <a:cubicBezTo>
                    <a:pt x="329" y="0"/>
                    <a:pt x="315" y="0"/>
                    <a:pt x="304" y="6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7" y="178"/>
                    <a:pt x="0" y="190"/>
                    <a:pt x="0" y="20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6"/>
                    <a:pt x="7" y="558"/>
                    <a:pt x="18" y="564"/>
                  </a:cubicBezTo>
                  <a:cubicBezTo>
                    <a:pt x="304" y="730"/>
                    <a:pt x="304" y="730"/>
                    <a:pt x="304" y="730"/>
                  </a:cubicBezTo>
                  <a:cubicBezTo>
                    <a:pt x="315" y="736"/>
                    <a:pt x="329" y="736"/>
                    <a:pt x="340" y="730"/>
                  </a:cubicBezTo>
                  <a:cubicBezTo>
                    <a:pt x="626" y="564"/>
                    <a:pt x="626" y="564"/>
                    <a:pt x="626" y="564"/>
                  </a:cubicBezTo>
                  <a:cubicBezTo>
                    <a:pt x="637" y="558"/>
                    <a:pt x="644" y="546"/>
                    <a:pt x="644" y="533"/>
                  </a:cubicBezTo>
                  <a:cubicBezTo>
                    <a:pt x="644" y="203"/>
                    <a:pt x="644" y="203"/>
                    <a:pt x="644" y="203"/>
                  </a:cubicBezTo>
                  <a:cubicBezTo>
                    <a:pt x="644" y="190"/>
                    <a:pt x="637" y="178"/>
                    <a:pt x="626" y="17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80000"/>
                    <a:lumOff val="20000"/>
                  </a:schemeClr>
                </a:gs>
              </a:gsLst>
              <a:lin ang="2700000" scaled="0"/>
            </a:gradFill>
            <a:ln cap="sq">
              <a:noFill/>
            </a:ln>
            <a:effectLst/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1" name="标题 1"/>
            <p:cNvSpPr txBox="1"/>
            <p:nvPr/>
          </p:nvSpPr>
          <p:spPr>
            <a:xfrm>
              <a:off x="7091379" y="5004274"/>
              <a:ext cx="288000" cy="311972"/>
            </a:xfrm>
            <a:custGeom>
              <a:avLst/>
              <a:gdLst>
                <a:gd name="connsiteX0" fmla="*/ 332293 w 664672"/>
                <a:gd name="connsiteY0" fmla="*/ 387672 h 720001"/>
                <a:gd name="connsiteX1" fmla="*/ 660804 w 664672"/>
                <a:gd name="connsiteY1" fmla="*/ 598902 h 720001"/>
                <a:gd name="connsiteX2" fmla="*/ 563560 w 664672"/>
                <a:gd name="connsiteY2" fmla="*/ 720001 h 720001"/>
                <a:gd name="connsiteX3" fmla="*/ 101112 w 664672"/>
                <a:gd name="connsiteY3" fmla="*/ 720001 h 720001"/>
                <a:gd name="connsiteX4" fmla="*/ 3868 w 664672"/>
                <a:gd name="connsiteY4" fmla="*/ 598902 h 720001"/>
                <a:gd name="connsiteX5" fmla="*/ 332293 w 664672"/>
                <a:gd name="connsiteY5" fmla="*/ 387672 h 720001"/>
                <a:gd name="connsiteX6" fmla="*/ 332293 w 664672"/>
                <a:gd name="connsiteY6" fmla="*/ 0 h 720001"/>
                <a:gd name="connsiteX7" fmla="*/ 509517 w 664672"/>
                <a:gd name="connsiteY7" fmla="*/ 177224 h 720001"/>
                <a:gd name="connsiteX8" fmla="*/ 332293 w 664672"/>
                <a:gd name="connsiteY8" fmla="*/ 354448 h 720001"/>
                <a:gd name="connsiteX9" fmla="*/ 155069 w 664672"/>
                <a:gd name="connsiteY9" fmla="*/ 177224 h 720001"/>
                <a:gd name="connsiteX10" fmla="*/ 332293 w 664672"/>
                <a:gd name="connsiteY10" fmla="*/ 0 h 720001"/>
              </a:gdLst>
              <a:ahLst/>
              <a:cxnLst/>
              <a:rect l="l" t="t" r="r" b="b"/>
              <a:pathLst>
                <a:path w="664672" h="720001">
                  <a:moveTo>
                    <a:pt x="332293" y="387672"/>
                  </a:moveTo>
                  <a:cubicBezTo>
                    <a:pt x="550549" y="387672"/>
                    <a:pt x="628448" y="491162"/>
                    <a:pt x="660804" y="598902"/>
                  </a:cubicBezTo>
                  <a:cubicBezTo>
                    <a:pt x="679021" y="659624"/>
                    <a:pt x="630616" y="720001"/>
                    <a:pt x="563560" y="720001"/>
                  </a:cubicBezTo>
                  <a:lnTo>
                    <a:pt x="101112" y="720001"/>
                  </a:lnTo>
                  <a:cubicBezTo>
                    <a:pt x="34057" y="720001"/>
                    <a:pt x="-14348" y="659624"/>
                    <a:pt x="3868" y="598902"/>
                  </a:cubicBezTo>
                  <a:cubicBezTo>
                    <a:pt x="36138" y="491162"/>
                    <a:pt x="114037" y="387672"/>
                    <a:pt x="332293" y="387672"/>
                  </a:cubicBezTo>
                  <a:close/>
                  <a:moveTo>
                    <a:pt x="332293" y="0"/>
                  </a:moveTo>
                  <a:cubicBezTo>
                    <a:pt x="430230" y="0"/>
                    <a:pt x="509604" y="79287"/>
                    <a:pt x="509517" y="177224"/>
                  </a:cubicBezTo>
                  <a:cubicBezTo>
                    <a:pt x="509517" y="275074"/>
                    <a:pt x="430144" y="354448"/>
                    <a:pt x="332293" y="354448"/>
                  </a:cubicBezTo>
                  <a:cubicBezTo>
                    <a:pt x="234442" y="354448"/>
                    <a:pt x="155069" y="275074"/>
                    <a:pt x="155069" y="177224"/>
                  </a:cubicBezTo>
                  <a:cubicBezTo>
                    <a:pt x="155069" y="79287"/>
                    <a:pt x="234442" y="0"/>
                    <a:pt x="332293" y="0"/>
                  </a:cubicBez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22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岗课赛证融合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思政元素融入</a:t>
            </a:r>
            <a:endParaRPr kumimoji="1" lang="zh-CN" altLang="en-US"/>
          </a:p>
        </p:txBody>
      </p:sp>
      <p:pic>
        <p:nvPicPr>
          <p:cNvPr id="20" name="内容占位符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135" y="1340485"/>
            <a:ext cx="11083925" cy="365061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620375" y="1377565"/>
            <a:ext cx="3143250" cy="314325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762000" dist="2540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4" name="标题 1"/>
          <p:cNvCxnSpPr/>
          <p:nvPr/>
        </p:nvCxnSpPr>
        <p:spPr>
          <a:xfrm>
            <a:off x="11155680" y="2949190"/>
            <a:ext cx="363220" cy="0"/>
          </a:xfrm>
          <a:prstGeom prst="straightConnector1">
            <a:avLst/>
          </a:prstGeom>
          <a:noFill/>
          <a:ln w="57150" cap="sq">
            <a:solidFill>
              <a:srgbClr val="FFFFFF">
                <a:alpha val="100000"/>
              </a:srgbClr>
            </a:solidFill>
            <a:miter/>
            <a:tailEnd type="triangle"/>
          </a:ln>
        </p:spPr>
      </p:cxnSp>
      <p:cxnSp>
        <p:nvCxnSpPr>
          <p:cNvPr id="5" name="标题 1"/>
          <p:cNvCxnSpPr/>
          <p:nvPr/>
        </p:nvCxnSpPr>
        <p:spPr>
          <a:xfrm>
            <a:off x="1360085" y="2949190"/>
            <a:ext cx="6326286" cy="1"/>
          </a:xfrm>
          <a:prstGeom prst="line">
            <a:avLst/>
          </a:prstGeom>
          <a:noFill/>
          <a:ln w="10477" cap="sq">
            <a:solidFill>
              <a:schemeClr val="tx2">
                <a:lumMod val="60000"/>
                <a:lumOff val="40000"/>
              </a:schemeClr>
            </a:solidFill>
            <a:miter/>
          </a:ln>
        </p:spPr>
      </p:cxnSp>
      <p:sp>
        <p:nvSpPr>
          <p:cNvPr id="6" name="标题 1"/>
          <p:cNvSpPr txBox="1"/>
          <p:nvPr/>
        </p:nvSpPr>
        <p:spPr>
          <a:xfrm>
            <a:off x="1283649" y="2895817"/>
            <a:ext cx="106747" cy="106747"/>
          </a:xfrm>
          <a:prstGeom prst="ellipse">
            <a:avLst/>
          </a:prstGeom>
          <a:solidFill>
            <a:schemeClr val="bg1"/>
          </a:solidFill>
          <a:ln w="13970" cap="sq">
            <a:solidFill>
              <a:schemeClr val="accent1"/>
            </a:solidFill>
            <a:miter/>
          </a:ln>
          <a:effectLst>
            <a:outerShdw blurRad="889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523228" y="2895817"/>
            <a:ext cx="106747" cy="106747"/>
          </a:xfrm>
          <a:prstGeom prst="ellipse">
            <a:avLst/>
          </a:prstGeom>
          <a:solidFill>
            <a:schemeClr val="bg1"/>
          </a:solidFill>
          <a:ln w="13970" cap="sq">
            <a:solidFill>
              <a:schemeClr val="accent1"/>
            </a:solidFill>
            <a:miter/>
          </a:ln>
          <a:effectLst>
            <a:outerShdw blurRad="889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686370" y="2895817"/>
            <a:ext cx="106747" cy="106747"/>
          </a:xfrm>
          <a:prstGeom prst="ellipse">
            <a:avLst/>
          </a:prstGeom>
          <a:solidFill>
            <a:schemeClr val="bg1"/>
          </a:solidFill>
          <a:ln w="13970" cap="sq">
            <a:solidFill>
              <a:schemeClr val="accent1"/>
            </a:solidFill>
            <a:miter/>
          </a:ln>
          <a:effectLst>
            <a:outerShdw blurRad="889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02748" y="3335625"/>
            <a:ext cx="458868" cy="497065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501907" y="3335625"/>
            <a:ext cx="435245" cy="497065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634140" y="3337999"/>
            <a:ext cx="497065" cy="481028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283649" y="4049317"/>
            <a:ext cx="2791155" cy="16521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调研：走访本地上市公司财务部，了解现金流监控实务操作流程。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470997" y="4049316"/>
            <a:ext cx="2791155" cy="16521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案例：通过走访本地上市公司，了解其现金流监控和管理的实际操作流程。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634139" y="4049316"/>
            <a:ext cx="2791155" cy="16521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应对：通过企业实地调研，提升学生的实际操作能力和职业素养。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企业实地调研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>
            <p:custDataLst>
              <p:tags r:id="rId2"/>
            </p:custDataLst>
          </p:nvPr>
        </p:nvSpPr>
        <p:spPr>
          <a:xfrm>
            <a:off x="4044007" y="5188102"/>
            <a:ext cx="652620" cy="2619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时间</a:t>
            </a:r>
            <a:endParaRPr kumimoji="1" lang="zh-CN" altLang="en-US"/>
          </a:p>
        </p:txBody>
      </p:sp>
      <p:sp>
        <p:nvSpPr>
          <p:cNvPr id="21" name="标题 1"/>
          <p:cNvSpPr txBox="1"/>
          <p:nvPr>
            <p:custDataLst>
              <p:tags r:id="rId3"/>
            </p:custDataLst>
          </p:nvPr>
        </p:nvSpPr>
        <p:spPr>
          <a:xfrm>
            <a:off x="4710778" y="5188102"/>
            <a:ext cx="742969" cy="2619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2025.2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谢谢大家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3978" y="580016"/>
            <a:ext cx="2320815" cy="288195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一、现金流量表结构解析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01</a:t>
            </a:r>
            <a:endParaRPr kumimoji="1" lang="zh-CN" altLang="en-US"/>
          </a:p>
        </p:txBody>
      </p:sp>
      <p:pic>
        <p:nvPicPr>
          <p:cNvPr id="16" name="图片 -2147482624" descr="校徽及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" y="45085"/>
            <a:ext cx="4318635" cy="869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8100000">
            <a:off x="660400" y="1547937"/>
            <a:ext cx="3265072" cy="3265074"/>
          </a:xfrm>
          <a:prstGeom prst="teardrop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898491" y="4927572"/>
            <a:ext cx="788890" cy="788890"/>
          </a:xfrm>
          <a:prstGeom prst="ellipse">
            <a:avLst/>
          </a:prstGeom>
          <a:solidFill>
            <a:schemeClr val="accent1"/>
          </a:solidFill>
          <a:ln w="285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090779" y="5119862"/>
            <a:ext cx="404314" cy="404312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79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307952 w 720001"/>
              <a:gd name="connsiteY7" fmla="*/ 56386 h 720001"/>
              <a:gd name="connsiteX8" fmla="*/ 240115 w 720001"/>
              <a:gd name="connsiteY8" fmla="*/ 76251 h 720001"/>
              <a:gd name="connsiteX9" fmla="*/ 142092 w 720001"/>
              <a:gd name="connsiteY9" fmla="*/ 142179 h 720001"/>
              <a:gd name="connsiteX10" fmla="*/ 76077 w 720001"/>
              <a:gd name="connsiteY10" fmla="*/ 240116 h 720001"/>
              <a:gd name="connsiteX11" fmla="*/ 51874 w 720001"/>
              <a:gd name="connsiteY11" fmla="*/ 360000 h 720001"/>
              <a:gd name="connsiteX12" fmla="*/ 76077 w 720001"/>
              <a:gd name="connsiteY12" fmla="*/ 479885 h 720001"/>
              <a:gd name="connsiteX13" fmla="*/ 142092 w 720001"/>
              <a:gd name="connsiteY13" fmla="*/ 577822 h 720001"/>
              <a:gd name="connsiteX14" fmla="*/ 240029 w 720001"/>
              <a:gd name="connsiteY14" fmla="*/ 643837 h 720001"/>
              <a:gd name="connsiteX15" fmla="*/ 359913 w 720001"/>
              <a:gd name="connsiteY15" fmla="*/ 668039 h 720001"/>
              <a:gd name="connsiteX16" fmla="*/ 479798 w 720001"/>
              <a:gd name="connsiteY16" fmla="*/ 643837 h 720001"/>
              <a:gd name="connsiteX17" fmla="*/ 577735 w 720001"/>
              <a:gd name="connsiteY17" fmla="*/ 577822 h 720001"/>
              <a:gd name="connsiteX18" fmla="*/ 643750 w 720001"/>
              <a:gd name="connsiteY18" fmla="*/ 479885 h 720001"/>
              <a:gd name="connsiteX19" fmla="*/ 663615 w 720001"/>
              <a:gd name="connsiteY19" fmla="*/ 412049 h 720001"/>
              <a:gd name="connsiteX20" fmla="*/ 360000 w 720001"/>
              <a:gd name="connsiteY20" fmla="*/ 412049 h 720001"/>
              <a:gd name="connsiteX21" fmla="*/ 307952 w 720001"/>
              <a:gd name="connsiteY21" fmla="*/ 360000 h 720001"/>
              <a:gd name="connsiteX22" fmla="*/ 405022 w 720001"/>
              <a:gd name="connsiteY22" fmla="*/ 0 h 720001"/>
              <a:gd name="connsiteX23" fmla="*/ 720001 w 720001"/>
              <a:gd name="connsiteY23" fmla="*/ 314979 h 720001"/>
              <a:gd name="connsiteX24" fmla="*/ 405022 w 720001"/>
              <a:gd name="connsiteY24" fmla="*/ 314979 h 720001"/>
              <a:gd name="connsiteX25" fmla="*/ 360000 w 720001"/>
              <a:gd name="connsiteY25" fmla="*/ 0 h 720001"/>
              <a:gd name="connsiteX26" fmla="*/ 360000 w 720001"/>
              <a:gd name="connsiteY26" fmla="*/ 360000 h 720001"/>
              <a:gd name="connsiteX27" fmla="*/ 720001 w 720001"/>
              <a:gd name="connsiteY27" fmla="*/ 360000 h 720001"/>
              <a:gd name="connsiteX28" fmla="*/ 360000 w 720001"/>
              <a:gd name="connsiteY28" fmla="*/ 720001 h 720001"/>
              <a:gd name="connsiteX29" fmla="*/ 0 w 720001"/>
              <a:gd name="connsiteY29" fmla="*/ 360000 h 720001"/>
              <a:gd name="connsiteX30" fmla="*/ 360000 w 720001"/>
              <a:gd name="connsiteY30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79"/>
                </a:cubicBezTo>
                <a:cubicBezTo>
                  <a:pt x="566806" y="104877"/>
                  <a:pt x="538699" y="85966"/>
                  <a:pt x="507383" y="72694"/>
                </a:cubicBezTo>
                <a:cubicBezTo>
                  <a:pt x="491075" y="65755"/>
                  <a:pt x="474246" y="60636"/>
                  <a:pt x="457070" y="57166"/>
                </a:cubicBezTo>
                <a:close/>
                <a:moveTo>
                  <a:pt x="307952" y="56386"/>
                </a:moveTo>
                <a:cubicBezTo>
                  <a:pt x="284703" y="60376"/>
                  <a:pt x="262062" y="66969"/>
                  <a:pt x="240115" y="76251"/>
                </a:cubicBezTo>
                <a:cubicBezTo>
                  <a:pt x="203508" y="91778"/>
                  <a:pt x="170544" y="113986"/>
                  <a:pt x="142092" y="142179"/>
                </a:cubicBezTo>
                <a:cubicBezTo>
                  <a:pt x="113812" y="170545"/>
                  <a:pt x="91605" y="203422"/>
                  <a:pt x="76077" y="240116"/>
                </a:cubicBezTo>
                <a:cubicBezTo>
                  <a:pt x="60029" y="278111"/>
                  <a:pt x="51874" y="318362"/>
                  <a:pt x="51874" y="360000"/>
                </a:cubicBezTo>
                <a:cubicBezTo>
                  <a:pt x="51874" y="401639"/>
                  <a:pt x="60029" y="441976"/>
                  <a:pt x="76077" y="479885"/>
                </a:cubicBezTo>
                <a:cubicBezTo>
                  <a:pt x="91605" y="516579"/>
                  <a:pt x="113812" y="549543"/>
                  <a:pt x="142092" y="577822"/>
                </a:cubicBezTo>
                <a:cubicBezTo>
                  <a:pt x="170458" y="606102"/>
                  <a:pt x="203335" y="628309"/>
                  <a:pt x="240029" y="643837"/>
                </a:cubicBezTo>
                <a:cubicBezTo>
                  <a:pt x="278024" y="659885"/>
                  <a:pt x="318275" y="668039"/>
                  <a:pt x="359913" y="668039"/>
                </a:cubicBezTo>
                <a:cubicBezTo>
                  <a:pt x="401552" y="668039"/>
                  <a:pt x="441890" y="659885"/>
                  <a:pt x="479798" y="643837"/>
                </a:cubicBezTo>
                <a:cubicBezTo>
                  <a:pt x="516492" y="628309"/>
                  <a:pt x="549456" y="606102"/>
                  <a:pt x="577735" y="577822"/>
                </a:cubicBezTo>
                <a:cubicBezTo>
                  <a:pt x="606015" y="549456"/>
                  <a:pt x="628222" y="516579"/>
                  <a:pt x="643750" y="479885"/>
                </a:cubicBezTo>
                <a:cubicBezTo>
                  <a:pt x="653032" y="457938"/>
                  <a:pt x="659625" y="435297"/>
                  <a:pt x="663615" y="412049"/>
                </a:cubicBezTo>
                <a:lnTo>
                  <a:pt x="360000" y="412049"/>
                </a:lnTo>
                <a:cubicBezTo>
                  <a:pt x="331287" y="412049"/>
                  <a:pt x="307952" y="388714"/>
                  <a:pt x="307952" y="360000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1" y="360000"/>
                </a:lnTo>
                <a:cubicBezTo>
                  <a:pt x="720001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032788" y="2492508"/>
            <a:ext cx="2520296" cy="17426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06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内容：销售收款、采购付款、税费支付等日常运营活动产生的现金流量。
作用：反映企业的“造血能力”，是企业持续经营的基础。经营活动净流量应为正，且与净利润匹配。
案例：某制造企业销售商品收到现金1000万元，支付采购款800万元，支付税费50万元，经营活动净流量为150万元。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32788" y="2125877"/>
            <a:ext cx="2520296" cy="3666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经营活动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8100000">
            <a:off x="4457114" y="1547938"/>
            <a:ext cx="3265072" cy="3265074"/>
          </a:xfrm>
          <a:prstGeom prst="teardrop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695205" y="4927572"/>
            <a:ext cx="788890" cy="788890"/>
          </a:xfrm>
          <a:prstGeom prst="ellipse">
            <a:avLst/>
          </a:prstGeom>
          <a:solidFill>
            <a:schemeClr val="accent1"/>
          </a:solidFill>
          <a:ln w="285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887493" y="5135009"/>
            <a:ext cx="404314" cy="374018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829502" y="2492508"/>
            <a:ext cx="2520296" cy="17426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06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内容：购建固定资产、股权投资、处置资产等长期投资活动产生的现金流量。
作用：反映企业的发展动能，体现企业对未来发展的规划和投入。投资活动现金流出应与战略匹配。
案例：某企业购建固定资产支付现金300万元，处置长期股权投资收到现金200万元，投资活动净流量为- 100万元。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829502" y="2125878"/>
            <a:ext cx="2520296" cy="3666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投资活动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8100000">
            <a:off x="8253828" y="1547938"/>
            <a:ext cx="3265072" cy="3265074"/>
          </a:xfrm>
          <a:prstGeom prst="teardrop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491919" y="4927573"/>
            <a:ext cx="788890" cy="788890"/>
          </a:xfrm>
          <a:prstGeom prst="ellipse">
            <a:avLst/>
          </a:prstGeom>
          <a:solidFill>
            <a:schemeClr val="accent1"/>
          </a:solidFill>
          <a:ln w="285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9684207" y="5154806"/>
            <a:ext cx="404314" cy="334424"/>
          </a:xfrm>
          <a:custGeom>
            <a:avLst/>
            <a:gdLst>
              <a:gd name="connsiteX0" fmla="*/ 153878 w 870468"/>
              <a:gd name="connsiteY0" fmla="*/ 353026 h 720000"/>
              <a:gd name="connsiteX1" fmla="*/ 449972 w 870468"/>
              <a:gd name="connsiteY1" fmla="*/ 353026 h 720000"/>
              <a:gd name="connsiteX2" fmla="*/ 489985 w 870468"/>
              <a:gd name="connsiteY2" fmla="*/ 393039 h 720000"/>
              <a:gd name="connsiteX3" fmla="*/ 449972 w 870468"/>
              <a:gd name="connsiteY3" fmla="*/ 433051 h 720000"/>
              <a:gd name="connsiteX4" fmla="*/ 153878 w 870468"/>
              <a:gd name="connsiteY4" fmla="*/ 433051 h 720000"/>
              <a:gd name="connsiteX5" fmla="*/ 113865 w 870468"/>
              <a:gd name="connsiteY5" fmla="*/ 393039 h 720000"/>
              <a:gd name="connsiteX6" fmla="*/ 153878 w 870468"/>
              <a:gd name="connsiteY6" fmla="*/ 353026 h 720000"/>
              <a:gd name="connsiteX7" fmla="*/ 68708 w 870468"/>
              <a:gd name="connsiteY7" fmla="*/ 275858 h 720000"/>
              <a:gd name="connsiteX8" fmla="*/ 68708 w 870468"/>
              <a:gd name="connsiteY8" fmla="*/ 603735 h 720000"/>
              <a:gd name="connsiteX9" fmla="*/ 116266 w 870468"/>
              <a:gd name="connsiteY9" fmla="*/ 651293 h 720000"/>
              <a:gd name="connsiteX10" fmla="*/ 598821 w 870468"/>
              <a:gd name="connsiteY10" fmla="*/ 651293 h 720000"/>
              <a:gd name="connsiteX11" fmla="*/ 754317 w 870468"/>
              <a:gd name="connsiteY11" fmla="*/ 651293 h 720000"/>
              <a:gd name="connsiteX12" fmla="*/ 801875 w 870468"/>
              <a:gd name="connsiteY12" fmla="*/ 603735 h 720000"/>
              <a:gd name="connsiteX13" fmla="*/ 801875 w 870468"/>
              <a:gd name="connsiteY13" fmla="*/ 275858 h 720000"/>
              <a:gd name="connsiteX14" fmla="*/ 598821 w 870468"/>
              <a:gd name="connsiteY14" fmla="*/ 275858 h 720000"/>
              <a:gd name="connsiteX15" fmla="*/ 116266 w 870468"/>
              <a:gd name="connsiteY15" fmla="*/ 68593 h 720000"/>
              <a:gd name="connsiteX16" fmla="*/ 68708 w 870468"/>
              <a:gd name="connsiteY16" fmla="*/ 116151 h 720000"/>
              <a:gd name="connsiteX17" fmla="*/ 68708 w 870468"/>
              <a:gd name="connsiteY17" fmla="*/ 207265 h 720000"/>
              <a:gd name="connsiteX18" fmla="*/ 598821 w 870468"/>
              <a:gd name="connsiteY18" fmla="*/ 207265 h 720000"/>
              <a:gd name="connsiteX19" fmla="*/ 801875 w 870468"/>
              <a:gd name="connsiteY19" fmla="*/ 207265 h 720000"/>
              <a:gd name="connsiteX20" fmla="*/ 801875 w 870468"/>
              <a:gd name="connsiteY20" fmla="*/ 116151 h 720000"/>
              <a:gd name="connsiteX21" fmla="*/ 754317 w 870468"/>
              <a:gd name="connsiteY21" fmla="*/ 68593 h 720000"/>
              <a:gd name="connsiteX22" fmla="*/ 598821 w 870468"/>
              <a:gd name="connsiteY22" fmla="*/ 68593 h 720000"/>
              <a:gd name="connsiteX23" fmla="*/ 116266 w 870468"/>
              <a:gd name="connsiteY23" fmla="*/ 0 h 720000"/>
              <a:gd name="connsiteX24" fmla="*/ 598821 w 870468"/>
              <a:gd name="connsiteY24" fmla="*/ 0 h 720000"/>
              <a:gd name="connsiteX25" fmla="*/ 754317 w 870468"/>
              <a:gd name="connsiteY25" fmla="*/ 0 h 720000"/>
              <a:gd name="connsiteX26" fmla="*/ 870468 w 870468"/>
              <a:gd name="connsiteY26" fmla="*/ 116151 h 720000"/>
              <a:gd name="connsiteX27" fmla="*/ 870468 w 870468"/>
              <a:gd name="connsiteY27" fmla="*/ 241562 h 720000"/>
              <a:gd name="connsiteX28" fmla="*/ 870468 w 870468"/>
              <a:gd name="connsiteY28" fmla="*/ 603735 h 720000"/>
              <a:gd name="connsiteX29" fmla="*/ 754317 w 870468"/>
              <a:gd name="connsiteY29" fmla="*/ 720000 h 720000"/>
              <a:gd name="connsiteX30" fmla="*/ 598821 w 870468"/>
              <a:gd name="connsiteY30" fmla="*/ 720000 h 720000"/>
              <a:gd name="connsiteX31" fmla="*/ 116266 w 870468"/>
              <a:gd name="connsiteY31" fmla="*/ 720000 h 720000"/>
              <a:gd name="connsiteX32" fmla="*/ 115 w 870468"/>
              <a:gd name="connsiteY32" fmla="*/ 603849 h 720000"/>
              <a:gd name="connsiteX33" fmla="*/ 115 w 870468"/>
              <a:gd name="connsiteY33" fmla="*/ 241841 h 720000"/>
              <a:gd name="connsiteX34" fmla="*/ 0 w 870468"/>
              <a:gd name="connsiteY34" fmla="*/ 241562 h 720000"/>
              <a:gd name="connsiteX35" fmla="*/ 115 w 870468"/>
              <a:gd name="connsiteY35" fmla="*/ 241284 h 720000"/>
              <a:gd name="connsiteX36" fmla="*/ 115 w 870468"/>
              <a:gd name="connsiteY36" fmla="*/ 116151 h 720000"/>
              <a:gd name="connsiteX37" fmla="*/ 116266 w 870468"/>
              <a:gd name="connsiteY37" fmla="*/ 0 h 720000"/>
            </a:gdLst>
            <a:ahLst/>
            <a:cxnLst/>
            <a:rect l="l" t="t" r="r" b="b"/>
            <a:pathLst>
              <a:path w="870468" h="720000">
                <a:moveTo>
                  <a:pt x="153878" y="353026"/>
                </a:moveTo>
                <a:lnTo>
                  <a:pt x="449972" y="353026"/>
                </a:lnTo>
                <a:cubicBezTo>
                  <a:pt x="472036" y="353026"/>
                  <a:pt x="489985" y="370975"/>
                  <a:pt x="489985" y="393039"/>
                </a:cubicBezTo>
                <a:cubicBezTo>
                  <a:pt x="489985" y="415103"/>
                  <a:pt x="472150" y="433051"/>
                  <a:pt x="449972" y="433051"/>
                </a:cubicBezTo>
                <a:lnTo>
                  <a:pt x="153878" y="433051"/>
                </a:lnTo>
                <a:cubicBezTo>
                  <a:pt x="131814" y="433051"/>
                  <a:pt x="113865" y="415103"/>
                  <a:pt x="113865" y="393039"/>
                </a:cubicBezTo>
                <a:cubicBezTo>
                  <a:pt x="113865" y="370975"/>
                  <a:pt x="131814" y="353026"/>
                  <a:pt x="153878" y="353026"/>
                </a:cubicBezTo>
                <a:close/>
                <a:moveTo>
                  <a:pt x="68708" y="275858"/>
                </a:moveTo>
                <a:lnTo>
                  <a:pt x="68708" y="603735"/>
                </a:lnTo>
                <a:cubicBezTo>
                  <a:pt x="68708" y="630029"/>
                  <a:pt x="90087" y="651293"/>
                  <a:pt x="116266" y="651293"/>
                </a:cubicBezTo>
                <a:lnTo>
                  <a:pt x="598821" y="651293"/>
                </a:lnTo>
                <a:lnTo>
                  <a:pt x="754317" y="651293"/>
                </a:lnTo>
                <a:cubicBezTo>
                  <a:pt x="780611" y="651293"/>
                  <a:pt x="801875" y="629915"/>
                  <a:pt x="801875" y="603735"/>
                </a:cubicBezTo>
                <a:lnTo>
                  <a:pt x="801875" y="275858"/>
                </a:lnTo>
                <a:lnTo>
                  <a:pt x="598821" y="275858"/>
                </a:lnTo>
                <a:close/>
                <a:moveTo>
                  <a:pt x="116266" y="68593"/>
                </a:moveTo>
                <a:cubicBezTo>
                  <a:pt x="89972" y="68593"/>
                  <a:pt x="68708" y="89972"/>
                  <a:pt x="68708" y="116151"/>
                </a:cubicBezTo>
                <a:lnTo>
                  <a:pt x="68708" y="207265"/>
                </a:lnTo>
                <a:lnTo>
                  <a:pt x="598821" y="207265"/>
                </a:lnTo>
                <a:lnTo>
                  <a:pt x="801875" y="207265"/>
                </a:lnTo>
                <a:lnTo>
                  <a:pt x="801875" y="116151"/>
                </a:lnTo>
                <a:cubicBezTo>
                  <a:pt x="801875" y="89857"/>
                  <a:pt x="780497" y="68593"/>
                  <a:pt x="754317" y="68593"/>
                </a:cubicBezTo>
                <a:lnTo>
                  <a:pt x="598821" y="68593"/>
                </a:lnTo>
                <a:close/>
                <a:moveTo>
                  <a:pt x="116266" y="0"/>
                </a:moveTo>
                <a:lnTo>
                  <a:pt x="598821" y="0"/>
                </a:lnTo>
                <a:lnTo>
                  <a:pt x="754317" y="0"/>
                </a:lnTo>
                <a:cubicBezTo>
                  <a:pt x="818338" y="0"/>
                  <a:pt x="870468" y="52131"/>
                  <a:pt x="870468" y="116151"/>
                </a:cubicBezTo>
                <a:lnTo>
                  <a:pt x="870468" y="241562"/>
                </a:lnTo>
                <a:lnTo>
                  <a:pt x="870468" y="603735"/>
                </a:lnTo>
                <a:cubicBezTo>
                  <a:pt x="870468" y="667869"/>
                  <a:pt x="818338" y="720000"/>
                  <a:pt x="754317" y="720000"/>
                </a:cubicBezTo>
                <a:lnTo>
                  <a:pt x="598821" y="720000"/>
                </a:lnTo>
                <a:lnTo>
                  <a:pt x="116266" y="720000"/>
                </a:lnTo>
                <a:cubicBezTo>
                  <a:pt x="52246" y="720000"/>
                  <a:pt x="115" y="667869"/>
                  <a:pt x="115" y="603849"/>
                </a:cubicBezTo>
                <a:lnTo>
                  <a:pt x="115" y="241841"/>
                </a:lnTo>
                <a:lnTo>
                  <a:pt x="0" y="241562"/>
                </a:lnTo>
                <a:lnTo>
                  <a:pt x="115" y="241284"/>
                </a:lnTo>
                <a:lnTo>
                  <a:pt x="115" y="116151"/>
                </a:lnTo>
                <a:cubicBezTo>
                  <a:pt x="115" y="52131"/>
                  <a:pt x="52246" y="0"/>
                  <a:pt x="116266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626216" y="2492508"/>
            <a:ext cx="2520296" cy="17426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06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内容：借款还款、股权融资、股利分配等融资活动产生的现金流量。
作用：反映企业的“输血能力”，体现企业的融资策略和偿债能力。筹资活动现金流入应合理，避免过度负债。
案例：某企业取得借款500万元，偿还债务300万元，支付股利100万元，筹资活动净流量为100万元。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626216" y="2125878"/>
            <a:ext cx="2520296" cy="3666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筹资活动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三大活动划分标准</a:t>
            </a: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35861" y="1483895"/>
            <a:ext cx="5101389" cy="4397749"/>
          </a:xfrm>
          <a:prstGeom prst="hexagon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23566" y="1483895"/>
            <a:ext cx="5101389" cy="4397749"/>
          </a:xfrm>
          <a:prstGeom prst="hexagon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313113" y="2690316"/>
            <a:ext cx="3922294" cy="206616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3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争议：票据贴现业务归类存在争议，可能计入经营活动或筹资活动。
影响：若计入经营活动，可能高估经营活动现金流；若计入筹资活动，可能低估经营活动现金流。
案例：某企业票据贴现收到现金200万元，若计入经营活动，经营活动净流量增加200万元；若计入筹资活动，筹资活动净流量增加200万元。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56732" y="1896231"/>
            <a:ext cx="2435056" cy="74595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票据贴现业务归类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56704" y="1679664"/>
            <a:ext cx="865311" cy="745958"/>
          </a:xfrm>
          <a:prstGeom prst="hexagon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412417" y="1897734"/>
            <a:ext cx="353888" cy="309820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354345" y="1483895"/>
            <a:ext cx="5101389" cy="4397749"/>
          </a:xfrm>
          <a:prstGeom prst="hexagon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242051" y="1483895"/>
            <a:ext cx="5101389" cy="4397749"/>
          </a:xfrm>
          <a:prstGeom prst="hexagon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831598" y="2690316"/>
            <a:ext cx="3922294" cy="206616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3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风险：企业可能人为调整活动分类，美化现金流。例如，将筹资现金流入伪装成经营流入。
识别：通过对比历史数据和行业数据，识别异常变动。例如，某企业经营活动现金流入突然大幅增加，需关注其是否通过重分类操作。
案例：某企业经营活动现金流入从1000万元增加到1500万元，但应收账款和存货未见明显变化，需警惕其是否通过重分类美化现金流。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575217" y="1896231"/>
            <a:ext cx="2435056" cy="74595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重分类陷阱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75188" y="1679664"/>
            <a:ext cx="865311" cy="745958"/>
          </a:xfrm>
          <a:prstGeom prst="hexagon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930901" y="1875700"/>
            <a:ext cx="353888" cy="353888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79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307952 w 720001"/>
              <a:gd name="connsiteY7" fmla="*/ 56386 h 720001"/>
              <a:gd name="connsiteX8" fmla="*/ 240115 w 720001"/>
              <a:gd name="connsiteY8" fmla="*/ 76251 h 720001"/>
              <a:gd name="connsiteX9" fmla="*/ 142092 w 720001"/>
              <a:gd name="connsiteY9" fmla="*/ 142179 h 720001"/>
              <a:gd name="connsiteX10" fmla="*/ 76077 w 720001"/>
              <a:gd name="connsiteY10" fmla="*/ 240116 h 720001"/>
              <a:gd name="connsiteX11" fmla="*/ 51874 w 720001"/>
              <a:gd name="connsiteY11" fmla="*/ 360000 h 720001"/>
              <a:gd name="connsiteX12" fmla="*/ 76077 w 720001"/>
              <a:gd name="connsiteY12" fmla="*/ 479885 h 720001"/>
              <a:gd name="connsiteX13" fmla="*/ 142092 w 720001"/>
              <a:gd name="connsiteY13" fmla="*/ 577822 h 720001"/>
              <a:gd name="connsiteX14" fmla="*/ 240029 w 720001"/>
              <a:gd name="connsiteY14" fmla="*/ 643837 h 720001"/>
              <a:gd name="connsiteX15" fmla="*/ 359913 w 720001"/>
              <a:gd name="connsiteY15" fmla="*/ 668039 h 720001"/>
              <a:gd name="connsiteX16" fmla="*/ 479798 w 720001"/>
              <a:gd name="connsiteY16" fmla="*/ 643837 h 720001"/>
              <a:gd name="connsiteX17" fmla="*/ 577735 w 720001"/>
              <a:gd name="connsiteY17" fmla="*/ 577822 h 720001"/>
              <a:gd name="connsiteX18" fmla="*/ 643750 w 720001"/>
              <a:gd name="connsiteY18" fmla="*/ 479885 h 720001"/>
              <a:gd name="connsiteX19" fmla="*/ 663615 w 720001"/>
              <a:gd name="connsiteY19" fmla="*/ 412049 h 720001"/>
              <a:gd name="connsiteX20" fmla="*/ 360000 w 720001"/>
              <a:gd name="connsiteY20" fmla="*/ 412049 h 720001"/>
              <a:gd name="connsiteX21" fmla="*/ 307952 w 720001"/>
              <a:gd name="connsiteY21" fmla="*/ 360000 h 720001"/>
              <a:gd name="connsiteX22" fmla="*/ 405022 w 720001"/>
              <a:gd name="connsiteY22" fmla="*/ 0 h 720001"/>
              <a:gd name="connsiteX23" fmla="*/ 720001 w 720001"/>
              <a:gd name="connsiteY23" fmla="*/ 314979 h 720001"/>
              <a:gd name="connsiteX24" fmla="*/ 405022 w 720001"/>
              <a:gd name="connsiteY24" fmla="*/ 314979 h 720001"/>
              <a:gd name="connsiteX25" fmla="*/ 360000 w 720001"/>
              <a:gd name="connsiteY25" fmla="*/ 0 h 720001"/>
              <a:gd name="connsiteX26" fmla="*/ 360000 w 720001"/>
              <a:gd name="connsiteY26" fmla="*/ 360000 h 720001"/>
              <a:gd name="connsiteX27" fmla="*/ 720001 w 720001"/>
              <a:gd name="connsiteY27" fmla="*/ 360000 h 720001"/>
              <a:gd name="connsiteX28" fmla="*/ 360000 w 720001"/>
              <a:gd name="connsiteY28" fmla="*/ 720001 h 720001"/>
              <a:gd name="connsiteX29" fmla="*/ 0 w 720001"/>
              <a:gd name="connsiteY29" fmla="*/ 360000 h 720001"/>
              <a:gd name="connsiteX30" fmla="*/ 360000 w 720001"/>
              <a:gd name="connsiteY30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79"/>
                </a:cubicBezTo>
                <a:cubicBezTo>
                  <a:pt x="566806" y="104877"/>
                  <a:pt x="538699" y="85966"/>
                  <a:pt x="507383" y="72694"/>
                </a:cubicBezTo>
                <a:cubicBezTo>
                  <a:pt x="491075" y="65755"/>
                  <a:pt x="474246" y="60636"/>
                  <a:pt x="457070" y="57166"/>
                </a:cubicBezTo>
                <a:close/>
                <a:moveTo>
                  <a:pt x="307952" y="56386"/>
                </a:moveTo>
                <a:cubicBezTo>
                  <a:pt x="284703" y="60376"/>
                  <a:pt x="262062" y="66969"/>
                  <a:pt x="240115" y="76251"/>
                </a:cubicBezTo>
                <a:cubicBezTo>
                  <a:pt x="203508" y="91778"/>
                  <a:pt x="170544" y="113986"/>
                  <a:pt x="142092" y="142179"/>
                </a:cubicBezTo>
                <a:cubicBezTo>
                  <a:pt x="113812" y="170545"/>
                  <a:pt x="91605" y="203422"/>
                  <a:pt x="76077" y="240116"/>
                </a:cubicBezTo>
                <a:cubicBezTo>
                  <a:pt x="60029" y="278111"/>
                  <a:pt x="51874" y="318362"/>
                  <a:pt x="51874" y="360000"/>
                </a:cubicBezTo>
                <a:cubicBezTo>
                  <a:pt x="51874" y="401639"/>
                  <a:pt x="60029" y="441976"/>
                  <a:pt x="76077" y="479885"/>
                </a:cubicBezTo>
                <a:cubicBezTo>
                  <a:pt x="91605" y="516579"/>
                  <a:pt x="113812" y="549543"/>
                  <a:pt x="142092" y="577822"/>
                </a:cubicBezTo>
                <a:cubicBezTo>
                  <a:pt x="170458" y="606102"/>
                  <a:pt x="203335" y="628309"/>
                  <a:pt x="240029" y="643837"/>
                </a:cubicBezTo>
                <a:cubicBezTo>
                  <a:pt x="278024" y="659885"/>
                  <a:pt x="318275" y="668039"/>
                  <a:pt x="359913" y="668039"/>
                </a:cubicBezTo>
                <a:cubicBezTo>
                  <a:pt x="401552" y="668039"/>
                  <a:pt x="441890" y="659885"/>
                  <a:pt x="479798" y="643837"/>
                </a:cubicBezTo>
                <a:cubicBezTo>
                  <a:pt x="516492" y="628309"/>
                  <a:pt x="549456" y="606102"/>
                  <a:pt x="577735" y="577822"/>
                </a:cubicBezTo>
                <a:cubicBezTo>
                  <a:pt x="606015" y="549456"/>
                  <a:pt x="628222" y="516579"/>
                  <a:pt x="643750" y="479885"/>
                </a:cubicBezTo>
                <a:cubicBezTo>
                  <a:pt x="653032" y="457938"/>
                  <a:pt x="659625" y="435297"/>
                  <a:pt x="663615" y="412049"/>
                </a:cubicBezTo>
                <a:lnTo>
                  <a:pt x="360000" y="412049"/>
                </a:lnTo>
                <a:cubicBezTo>
                  <a:pt x="331287" y="412049"/>
                  <a:pt x="307952" y="388714"/>
                  <a:pt x="307952" y="360000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1" y="360000"/>
                </a:lnTo>
                <a:cubicBezTo>
                  <a:pt x="720001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特殊项目识别</a:t>
            </a: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二、现金流质量评价体系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02</a:t>
            </a: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23570" y="1409348"/>
            <a:ext cx="5532449" cy="404343"/>
          </a:xfrm>
          <a:prstGeom prst="roundRect">
            <a:avLst>
              <a:gd name="adj" fmla="val 50000"/>
            </a:avLst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23570" y="3062888"/>
            <a:ext cx="5532449" cy="404343"/>
          </a:xfrm>
          <a:prstGeom prst="roundRect">
            <a:avLst>
              <a:gd name="adj" fmla="val 50000"/>
            </a:avLst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23570" y="4716428"/>
            <a:ext cx="5532449" cy="404343"/>
          </a:xfrm>
          <a:prstGeom prst="roundRect">
            <a:avLst>
              <a:gd name="adj" fmla="val 50000"/>
            </a:avLst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5480" y="1354318"/>
            <a:ext cx="514404" cy="514404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0400" y="1921620"/>
            <a:ext cx="10858500" cy="8368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指标：经营活动净流量 &gt; 净利润，反映企业收现质量高，盈利质量好。
意义：经营活动净流量应大于净利润，表明企业经营活动产生的现金流量充足，能够支持企业正常运营。
案例：某企业净利润为500万元，经营活动净流量为600万元，表明其经营活动现金流量充足，盈利质量较高。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16059" y="1443051"/>
            <a:ext cx="413247" cy="3369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00835" y="1463428"/>
            <a:ext cx="4757065" cy="29679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经营活动净流量与净利润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5480" y="3007858"/>
            <a:ext cx="514404" cy="514404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0400" y="3575160"/>
            <a:ext cx="10858500" cy="8368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指标：投资活动现金流出与企业战略规划匹配，如研发投入持续性。
意义：投资活动现金流出应与企业战略规划一致，体现企业对未来发展的投入和规划。
案例：某科技企业每年投入研发资金200万元，投资活动现金流出持续稳定，表明其注重技术研发，具有良好的发展潜力。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16059" y="3096591"/>
            <a:ext cx="413247" cy="3369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02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300835" y="3116968"/>
            <a:ext cx="4757065" cy="29679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投资活动流出与战略匹配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5480" y="4661398"/>
            <a:ext cx="514404" cy="514404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0400" y="5228700"/>
            <a:ext cx="10858500" cy="8368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指标：筹资活动现金流入应合理，避免过度负债，确保偿债能力。
意义：筹资活动现金流入应与企业的偿债能力相匹配，避免过度融资导致财务风险。
案例：某企业取得借款500万元，但其经营活动现金流量不足，偿债能力较弱，需关注其财务风险。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16059" y="4750131"/>
            <a:ext cx="413247" cy="3369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03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300835" y="4770508"/>
            <a:ext cx="4757065" cy="29679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筹资活动流入与偿债能力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健康现金流特征</a:t>
            </a: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>
            <a:off x="-1829827" y="2392207"/>
            <a:ext cx="16666713" cy="1320724"/>
          </a:xfrm>
          <a:custGeom>
            <a:avLst/>
            <a:gdLst>
              <a:gd name="connsiteX0" fmla="*/ 363888 w 16380637"/>
              <a:gd name="connsiteY0" fmla="*/ 1150374 h 1320724"/>
              <a:gd name="connsiteX1" fmla="*/ 452379 w 16380637"/>
              <a:gd name="connsiteY1" fmla="*/ 1120877 h 1320724"/>
              <a:gd name="connsiteX2" fmla="*/ 4433877 w 16380637"/>
              <a:gd name="connsiteY2" fmla="*/ 243655 h 1320724"/>
              <a:gd name="connsiteX3" fmla="*/ 9161079 w 16380637"/>
              <a:gd name="connsiteY3" fmla="*/ 1319611 h 1320724"/>
              <a:gd name="connsiteX4" fmla="*/ 16380637 w 16380637"/>
              <a:gd name="connsiteY4" fmla="*/ 0 h 1320724"/>
              <a:gd name="connsiteX5" fmla="*/ 16380637 w 16380637"/>
              <a:gd name="connsiteY5" fmla="*/ 0 h 6636774"/>
              <a:gd name="connsiteX6" fmla="*/ 16558997 w 16558997"/>
              <a:gd name="connsiteY6" fmla="*/ 6698717 h 6698717"/>
              <a:gd name="connsiteX7" fmla="*/ 16558997 w 16558997"/>
              <a:gd name="connsiteY7" fmla="*/ 6698717 h 6698717"/>
              <a:gd name="connsiteX0-1" fmla="*/ 160944 w 16266183"/>
              <a:gd name="connsiteY0-2" fmla="*/ 1150374 h 6636774"/>
              <a:gd name="connsiteX1-3" fmla="*/ 249435 w 16266183"/>
              <a:gd name="connsiteY1-4" fmla="*/ 1120877 h 6636774"/>
              <a:gd name="connsiteX2-5" fmla="*/ 5588351 w 16266183"/>
              <a:gd name="connsiteY2-6" fmla="*/ 176980 h 6636774"/>
              <a:gd name="connsiteX3-7" fmla="*/ 9304944 w 16266183"/>
              <a:gd name="connsiteY3-8" fmla="*/ 1445341 h 6636774"/>
              <a:gd name="connsiteX4-9" fmla="*/ 16177693 w 16266183"/>
              <a:gd name="connsiteY4-10" fmla="*/ 0 h 6636774"/>
              <a:gd name="connsiteX5-11" fmla="*/ 16266183 w 16266183"/>
              <a:gd name="connsiteY5-12" fmla="*/ 6607277 h 6636774"/>
              <a:gd name="connsiteX6-13" fmla="*/ 396918 w 16266183"/>
              <a:gd name="connsiteY6-14" fmla="*/ 6636774 h 6636774"/>
              <a:gd name="connsiteX7-15" fmla="*/ 160944 w 16266183"/>
              <a:gd name="connsiteY7-16" fmla="*/ 1150374 h 6636774"/>
              <a:gd name="connsiteX0-17" fmla="*/ 160944 w 16266183"/>
              <a:gd name="connsiteY0-18" fmla="*/ 1150374 h 6636774"/>
              <a:gd name="connsiteX1-19" fmla="*/ 249435 w 16266183"/>
              <a:gd name="connsiteY1-20" fmla="*/ 1120877 h 6636774"/>
              <a:gd name="connsiteX2-21" fmla="*/ 5588351 w 16266183"/>
              <a:gd name="connsiteY2-22" fmla="*/ 176980 h 6636774"/>
              <a:gd name="connsiteX3-23" fmla="*/ 9388764 w 16266183"/>
              <a:gd name="connsiteY3-24" fmla="*/ 1300561 h 6636774"/>
              <a:gd name="connsiteX4-25" fmla="*/ 16177693 w 16266183"/>
              <a:gd name="connsiteY4-26" fmla="*/ 0 h 6636774"/>
              <a:gd name="connsiteX5-27" fmla="*/ 16266183 w 16266183"/>
              <a:gd name="connsiteY5-28" fmla="*/ 6607277 h 6636774"/>
              <a:gd name="connsiteX6-29" fmla="*/ 396918 w 16266183"/>
              <a:gd name="connsiteY6-30" fmla="*/ 6636774 h 6636774"/>
              <a:gd name="connsiteX7-31" fmla="*/ 160944 w 16266183"/>
              <a:gd name="connsiteY7-32" fmla="*/ 1150374 h 6636774"/>
            </a:gdLst>
            <a:ahLst/>
            <a:cxnLst/>
            <a:rect l="l" t="t" r="r" b="b"/>
            <a:pathLst>
              <a:path w="16380637" h="1320724">
                <a:moveTo>
                  <a:pt x="363888" y="1150374"/>
                </a:moveTo>
                <a:cubicBezTo>
                  <a:pt x="-44151" y="1216741"/>
                  <a:pt x="-225953" y="1271997"/>
                  <a:pt x="452379" y="1120877"/>
                </a:cubicBezTo>
                <a:cubicBezTo>
                  <a:pt x="1130711" y="969757"/>
                  <a:pt x="2982427" y="210533"/>
                  <a:pt x="4433877" y="243655"/>
                </a:cubicBezTo>
                <a:cubicBezTo>
                  <a:pt x="5885327" y="276777"/>
                  <a:pt x="7169952" y="1360220"/>
                  <a:pt x="9161079" y="1319611"/>
                </a:cubicBezTo>
                <a:cubicBezTo>
                  <a:pt x="11152206" y="1279002"/>
                  <a:pt x="13826707" y="707922"/>
                  <a:pt x="16380637" y="0"/>
                </a:cubicBezTo>
              </a:path>
            </a:pathLst>
          </a:custGeom>
          <a:noFill/>
          <a:ln w="19050" cap="flat">
            <a:gradFill>
              <a:gsLst>
                <a:gs pos="9000">
                  <a:schemeClr val="accent1">
                    <a:alpha val="0"/>
                  </a:schemeClr>
                </a:gs>
                <a:gs pos="40000">
                  <a:schemeClr val="accent1">
                    <a:lumMod val="60000"/>
                    <a:lumOff val="40000"/>
                    <a:alpha val="100000"/>
                  </a:schemeClr>
                </a:gs>
                <a:gs pos="62000">
                  <a:schemeClr val="accent1">
                    <a:lumMod val="60000"/>
                    <a:lumOff val="40000"/>
                    <a:alpha val="100000"/>
                  </a:schemeClr>
                </a:gs>
                <a:gs pos="88000">
                  <a:schemeClr val="accent1">
                    <a:alpha val="0"/>
                  </a:schemeClr>
                </a:gs>
              </a:gsLst>
              <a:lin ang="10800000" scaled="0"/>
            </a:gra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81918" y="3666482"/>
            <a:ext cx="2915513" cy="2047636"/>
          </a:xfrm>
          <a:custGeom>
            <a:avLst/>
            <a:gdLst>
              <a:gd name="connsiteX0" fmla="*/ 216443 w 2915513"/>
              <a:gd name="connsiteY0" fmla="*/ 0 h 2047636"/>
              <a:gd name="connsiteX1" fmla="*/ 492672 w 2915513"/>
              <a:gd name="connsiteY1" fmla="*/ 296182 h 2047636"/>
              <a:gd name="connsiteX2" fmla="*/ 2915513 w 2915513"/>
              <a:gd name="connsiteY2" fmla="*/ 295072 h 2047636"/>
              <a:gd name="connsiteX3" fmla="*/ 2915513 w 2915513"/>
              <a:gd name="connsiteY3" fmla="*/ 2047636 h 2047636"/>
              <a:gd name="connsiteX4" fmla="*/ 2308941 w 2915513"/>
              <a:gd name="connsiteY4" fmla="*/ 2047636 h 2047636"/>
              <a:gd name="connsiteX5" fmla="*/ 2001113 w 2915513"/>
              <a:gd name="connsiteY5" fmla="*/ 2047636 h 2047636"/>
              <a:gd name="connsiteX6" fmla="*/ 0 w 2915513"/>
              <a:gd name="connsiteY6" fmla="*/ 2047636 h 2047636"/>
              <a:gd name="connsiteX7" fmla="*/ 0 w 2915513"/>
              <a:gd name="connsiteY7" fmla="*/ 296182 h 2047636"/>
              <a:gd name="connsiteX8" fmla="*/ 216443 w 2915513"/>
              <a:gd name="connsiteY8" fmla="*/ 296182 h 2047636"/>
              <a:gd name="connsiteX9" fmla="*/ 216443 w 2915513"/>
              <a:gd name="connsiteY9" fmla="*/ 0 h 2047636"/>
              <a:gd name="connsiteX10" fmla="*/ 216443 w 2915513"/>
              <a:gd name="connsiteY10" fmla="*/ 0 h 2047636"/>
            </a:gdLst>
            <a:ahLst/>
            <a:cxnLst/>
            <a:rect l="l" t="t" r="r" b="b"/>
            <a:pathLst>
              <a:path w="2915513" h="2047636">
                <a:moveTo>
                  <a:pt x="216443" y="0"/>
                </a:moveTo>
                <a:lnTo>
                  <a:pt x="492672" y="296182"/>
                </a:lnTo>
                <a:lnTo>
                  <a:pt x="2915513" y="295072"/>
                </a:lnTo>
                <a:lnTo>
                  <a:pt x="2915513" y="2047636"/>
                </a:lnTo>
                <a:lnTo>
                  <a:pt x="2308941" y="2047636"/>
                </a:lnTo>
                <a:lnTo>
                  <a:pt x="2001113" y="2047636"/>
                </a:lnTo>
                <a:lnTo>
                  <a:pt x="0" y="2047636"/>
                </a:lnTo>
                <a:lnTo>
                  <a:pt x="0" y="296182"/>
                </a:lnTo>
                <a:lnTo>
                  <a:pt x="216443" y="296182"/>
                </a:lnTo>
                <a:lnTo>
                  <a:pt x="216443" y="0"/>
                </a:lnTo>
                <a:close/>
              </a:path>
            </a:pathLst>
          </a:custGeom>
          <a:solidFill>
            <a:schemeClr val="bg1"/>
          </a:solidFill>
          <a:ln w="3175" cap="sq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8330" y="2088831"/>
            <a:ext cx="3041611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经营现金流持续为负却大额分红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06517" y="2682447"/>
            <a:ext cx="792000" cy="792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2459" y="2758389"/>
            <a:ext cx="640116" cy="640116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37108" y="2933634"/>
            <a:ext cx="330818" cy="289626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38331" y="4131562"/>
            <a:ext cx="2612678" cy="14738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2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信号：经营现金流持续为负，但企业仍进行大额分红，可能暗示资金链断裂风险。
案例：辉山乳业在暴雷前，经营现金流持续为负，但仍进行大额分红，最终导致资金链断裂。
应对：关注企业经营现金流的持续性，避免过度分红导致资金链紧张。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640894" y="4086464"/>
            <a:ext cx="2915513" cy="2047636"/>
          </a:xfrm>
          <a:custGeom>
            <a:avLst/>
            <a:gdLst>
              <a:gd name="connsiteX0" fmla="*/ 216443 w 2915513"/>
              <a:gd name="connsiteY0" fmla="*/ 0 h 2047636"/>
              <a:gd name="connsiteX1" fmla="*/ 492672 w 2915513"/>
              <a:gd name="connsiteY1" fmla="*/ 296182 h 2047636"/>
              <a:gd name="connsiteX2" fmla="*/ 2915513 w 2915513"/>
              <a:gd name="connsiteY2" fmla="*/ 295072 h 2047636"/>
              <a:gd name="connsiteX3" fmla="*/ 2915513 w 2915513"/>
              <a:gd name="connsiteY3" fmla="*/ 2047636 h 2047636"/>
              <a:gd name="connsiteX4" fmla="*/ 2308941 w 2915513"/>
              <a:gd name="connsiteY4" fmla="*/ 2047636 h 2047636"/>
              <a:gd name="connsiteX5" fmla="*/ 2001113 w 2915513"/>
              <a:gd name="connsiteY5" fmla="*/ 2047636 h 2047636"/>
              <a:gd name="connsiteX6" fmla="*/ 0 w 2915513"/>
              <a:gd name="connsiteY6" fmla="*/ 2047636 h 2047636"/>
              <a:gd name="connsiteX7" fmla="*/ 0 w 2915513"/>
              <a:gd name="connsiteY7" fmla="*/ 296182 h 2047636"/>
              <a:gd name="connsiteX8" fmla="*/ 216443 w 2915513"/>
              <a:gd name="connsiteY8" fmla="*/ 296182 h 2047636"/>
              <a:gd name="connsiteX9" fmla="*/ 216443 w 2915513"/>
              <a:gd name="connsiteY9" fmla="*/ 0 h 2047636"/>
              <a:gd name="connsiteX10" fmla="*/ 216443 w 2915513"/>
              <a:gd name="connsiteY10" fmla="*/ 0 h 2047636"/>
            </a:gdLst>
            <a:ahLst/>
            <a:cxnLst/>
            <a:rect l="l" t="t" r="r" b="b"/>
            <a:pathLst>
              <a:path w="2915513" h="2047636">
                <a:moveTo>
                  <a:pt x="216443" y="0"/>
                </a:moveTo>
                <a:lnTo>
                  <a:pt x="492672" y="296182"/>
                </a:lnTo>
                <a:lnTo>
                  <a:pt x="2915513" y="295072"/>
                </a:lnTo>
                <a:lnTo>
                  <a:pt x="2915513" y="2047636"/>
                </a:lnTo>
                <a:lnTo>
                  <a:pt x="2308941" y="2047636"/>
                </a:lnTo>
                <a:lnTo>
                  <a:pt x="2001113" y="2047636"/>
                </a:lnTo>
                <a:lnTo>
                  <a:pt x="0" y="2047636"/>
                </a:lnTo>
                <a:lnTo>
                  <a:pt x="0" y="296182"/>
                </a:lnTo>
                <a:lnTo>
                  <a:pt x="216443" y="296182"/>
                </a:lnTo>
                <a:lnTo>
                  <a:pt x="216443" y="0"/>
                </a:lnTo>
                <a:close/>
              </a:path>
            </a:pathLst>
          </a:custGeom>
          <a:solidFill>
            <a:schemeClr val="bg1"/>
          </a:solidFill>
          <a:ln w="3175" cap="sq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790264" y="2641687"/>
            <a:ext cx="3041611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筹资现金流入主要用于支付利息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579049" y="3245225"/>
            <a:ext cx="756000" cy="756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651539" y="3317715"/>
            <a:ext cx="611020" cy="611020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804351" y="3457816"/>
            <a:ext cx="305396" cy="330818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790265" y="4552674"/>
            <a:ext cx="2612678" cy="14733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2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信号：筹资现金流入主要用于支付利息，可能暗示企业存在庞氏融资特征。
案例：某企业筹资活动现金流入主要用于支付利息，表明其资金链依赖外部融资，存在较大风险。
应对：关注企业筹资活动的合理性，避免过度依赖外部融资，确保资金链安全。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595837" y="2036370"/>
            <a:ext cx="3041611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非经常性项目干扰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430984" y="2638288"/>
            <a:ext cx="756000" cy="756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503474" y="2710778"/>
            <a:ext cx="611020" cy="611020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8661983" y="2869287"/>
            <a:ext cx="294002" cy="294002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8449076" y="3474447"/>
            <a:ext cx="2915513" cy="2047636"/>
          </a:xfrm>
          <a:custGeom>
            <a:avLst/>
            <a:gdLst>
              <a:gd name="connsiteX0" fmla="*/ 216443 w 2915513"/>
              <a:gd name="connsiteY0" fmla="*/ 0 h 2047636"/>
              <a:gd name="connsiteX1" fmla="*/ 492672 w 2915513"/>
              <a:gd name="connsiteY1" fmla="*/ 296182 h 2047636"/>
              <a:gd name="connsiteX2" fmla="*/ 2915513 w 2915513"/>
              <a:gd name="connsiteY2" fmla="*/ 295072 h 2047636"/>
              <a:gd name="connsiteX3" fmla="*/ 2915513 w 2915513"/>
              <a:gd name="connsiteY3" fmla="*/ 2047636 h 2047636"/>
              <a:gd name="connsiteX4" fmla="*/ 2308941 w 2915513"/>
              <a:gd name="connsiteY4" fmla="*/ 2047636 h 2047636"/>
              <a:gd name="connsiteX5" fmla="*/ 2001113 w 2915513"/>
              <a:gd name="connsiteY5" fmla="*/ 2047636 h 2047636"/>
              <a:gd name="connsiteX6" fmla="*/ 0 w 2915513"/>
              <a:gd name="connsiteY6" fmla="*/ 2047636 h 2047636"/>
              <a:gd name="connsiteX7" fmla="*/ 0 w 2915513"/>
              <a:gd name="connsiteY7" fmla="*/ 296182 h 2047636"/>
              <a:gd name="connsiteX8" fmla="*/ 216443 w 2915513"/>
              <a:gd name="connsiteY8" fmla="*/ 296182 h 2047636"/>
              <a:gd name="connsiteX9" fmla="*/ 216443 w 2915513"/>
              <a:gd name="connsiteY9" fmla="*/ 0 h 2047636"/>
              <a:gd name="connsiteX10" fmla="*/ 216443 w 2915513"/>
              <a:gd name="connsiteY10" fmla="*/ 0 h 2047636"/>
            </a:gdLst>
            <a:ahLst/>
            <a:cxnLst/>
            <a:rect l="l" t="t" r="r" b="b"/>
            <a:pathLst>
              <a:path w="2915513" h="2047636">
                <a:moveTo>
                  <a:pt x="216443" y="0"/>
                </a:moveTo>
                <a:lnTo>
                  <a:pt x="492672" y="296182"/>
                </a:lnTo>
                <a:lnTo>
                  <a:pt x="2915513" y="295072"/>
                </a:lnTo>
                <a:lnTo>
                  <a:pt x="2915513" y="2047636"/>
                </a:lnTo>
                <a:lnTo>
                  <a:pt x="2308941" y="2047636"/>
                </a:lnTo>
                <a:lnTo>
                  <a:pt x="2001113" y="2047636"/>
                </a:lnTo>
                <a:lnTo>
                  <a:pt x="0" y="2047636"/>
                </a:lnTo>
                <a:lnTo>
                  <a:pt x="0" y="296182"/>
                </a:lnTo>
                <a:lnTo>
                  <a:pt x="216443" y="296182"/>
                </a:lnTo>
                <a:lnTo>
                  <a:pt x="216443" y="0"/>
                </a:lnTo>
                <a:close/>
              </a:path>
            </a:pathLst>
          </a:custGeom>
          <a:solidFill>
            <a:schemeClr val="bg1"/>
          </a:solidFill>
          <a:ln w="3175" cap="sq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8595838" y="3940657"/>
            <a:ext cx="2612678" cy="14733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2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干扰：政府补助、资产处置等一次性现金流对分析的扭曲。
识别：通过剔除非经常性项目，还原企业核心经营活动的现金流量。
案例：某企业通过资产处置获得一次性现金流入200万元，需剔除该部分，还原经营活动现金流量。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938330" y="1504631"/>
            <a:ext cx="869911" cy="5236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ADDC9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4824530" y="2114231"/>
            <a:ext cx="869911" cy="5236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ADDC9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8596430" y="1504631"/>
            <a:ext cx="869911" cy="5236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ADDC9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预警信号识别</a:t>
            </a: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三、核心指标深度剖析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03</a:t>
            </a:r>
            <a:endParaRPr kumimoji="1"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ags/tag2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ags/tag3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55A11"/>
      </a:accent1>
      <a:accent2>
        <a:srgbClr val="833C0B"/>
      </a:accent2>
      <a:accent3>
        <a:srgbClr val="C55A11"/>
      </a:accent3>
      <a:accent4>
        <a:srgbClr val="833C0B"/>
      </a:accent4>
      <a:accent5>
        <a:srgbClr val="C55A11"/>
      </a:accent5>
      <a:accent6>
        <a:srgbClr val="833C0B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4385</Words>
  <Application>WPS 演示</Application>
  <PresentationFormat/>
  <Paragraphs>296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Arial</vt:lpstr>
      <vt:lpstr>宋体</vt:lpstr>
      <vt:lpstr>Wingdings</vt:lpstr>
      <vt:lpstr>Source Han Sans</vt:lpstr>
      <vt:lpstr>Source Han Sans CN Bold</vt:lpstr>
      <vt:lpstr>OPPOSans H</vt:lpstr>
      <vt:lpstr>OPPOSans B</vt:lpstr>
      <vt:lpstr>等线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王娜</cp:lastModifiedBy>
  <cp:revision>6</cp:revision>
  <dcterms:created xsi:type="dcterms:W3CDTF">2025-04-09T14:07:00Z</dcterms:created>
  <dcterms:modified xsi:type="dcterms:W3CDTF">2025-04-10T06:27:55Z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63FA5D38D58041BFB91685701DF1AC83_12</vt:lpwstr>
  </property>
  <property fmtid="{D5CDD505-2E9C-101B-9397-08002B2CF9AE}" pid="3" name="KSOProductBuildVer">
    <vt:lpwstr>2052-12.1.0.19302</vt:lpwstr>
  </property>
</Properties>
</file>