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12192000" cy="6858000"/>
  <p:notesSz cx="6858000" cy="9144000"/>
  <p:embeddedFontLst>
    <p:embeddedFont>
      <p:font typeface="Source Han Sans CN Bold" panose="020B0800000000000000" charset="-122"/>
      <p:bold r:id="rId41"/>
    </p:embeddedFont>
    <p:embeddedFont>
      <p:font typeface="Source Han Sans" panose="020B0500000000000000" charset="-122"/>
      <p:regular r:id="rId42"/>
    </p:embeddedFont>
    <p:embeddedFont>
      <p:font typeface="OPPOSans R" panose="00020600040101010101" charset="-122"/>
      <p:regular r:id="rId43"/>
    </p:embeddedFont>
    <p:embeddedFont>
      <p:font typeface="OPPOSans H" panose="00020600040101010101" charset="-122"/>
      <p:regular r:id="rId44"/>
    </p:embeddedFont>
    <p:embeddedFont>
      <p:font typeface="OPPOSans B" panose="00020600040101010101" charset="-122"/>
      <p:regular r:id="rId45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font" Target="fonts/font5.fntdata"/><Relationship Id="rId44" Type="http://schemas.openxmlformats.org/officeDocument/2006/relationships/font" Target="fonts/font4.fntdata"/><Relationship Id="rId43" Type="http://schemas.openxmlformats.org/officeDocument/2006/relationships/font" Target="fonts/font3.fntdata"/><Relationship Id="rId42" Type="http://schemas.openxmlformats.org/officeDocument/2006/relationships/font" Target="fonts/font2.fntdata"/><Relationship Id="rId41" Type="http://schemas.openxmlformats.org/officeDocument/2006/relationships/font" Target="fonts/font1.fntdata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模块十</a:t>
            </a:r>
            <a:r>
              <a:rPr kumimoji="1" lang="en-US" altLang="zh-CN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撰写财务报表分析报告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118563" y="1287369"/>
            <a:ext cx="7942175" cy="4517106"/>
          </a:xfrm>
          <a:prstGeom prst="roundRect">
            <a:avLst>
              <a:gd name="adj" fmla="val 6083"/>
            </a:avLst>
          </a:prstGeom>
          <a:solidFill>
            <a:schemeClr val="bg1"/>
          </a:solidFill>
          <a:ln w="12700" cap="sq">
            <a:solidFill>
              <a:schemeClr val="accent1">
                <a:lumMod val="60000"/>
                <a:lumOff val="40000"/>
                <a:alpha val="10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298460" y="1507207"/>
            <a:ext cx="1582380" cy="158238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414437" y="1623183"/>
            <a:ext cx="1350426" cy="135042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480177" y="3181273"/>
            <a:ext cx="7218947" cy="75051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23000">
                      <a:srgbClr val="C55A11">
                        <a:alpha val="100000"/>
                      </a:srgbClr>
                    </a:gs>
                    <a:gs pos="100000">
                      <a:srgbClr val="F1985C">
                        <a:alpha val="10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将杜邦分析树状图简化为雷达图呈现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480177" y="4003976"/>
            <a:ext cx="7218947" cy="159070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杜邦分析树状图较为复杂，可通过雷达图简化呈现，突出各项指标的相对水平与优势劣势，使读者更直观地理解企业财务状况的多维度特征。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843032" y="2031248"/>
            <a:ext cx="493236" cy="534296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350500" y="4991100"/>
            <a:ext cx="2451100" cy="2451100"/>
          </a:xfrm>
          <a:prstGeom prst="ellipse">
            <a:avLst/>
          </a:prstGeom>
          <a:solidFill>
            <a:srgbClr val="0068BF">
              <a:alpha val="20000"/>
            </a:srgbClr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-381000" y="1333500"/>
            <a:ext cx="1917700" cy="1917700"/>
          </a:xfrm>
          <a:prstGeom prst="ellipse">
            <a:avLst/>
          </a:prstGeom>
          <a:solidFill>
            <a:srgbClr val="0068BF">
              <a:alpha val="40000"/>
            </a:srgbClr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复杂数据降维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三、分析结论提炼方法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1414842" y="1652200"/>
            <a:ext cx="4680000" cy="3960000"/>
          </a:xfrm>
          <a:prstGeom prst="hexagon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>
            <a:outerShdw blurRad="71323" sx="102000" sy="1020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85588" tIns="42794" rIns="85588" bIns="42794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044842" y="2314382"/>
            <a:ext cx="3420000" cy="454113"/>
          </a:xfrm>
          <a:prstGeom prst="roundRect">
            <a:avLst>
              <a:gd name="adj" fmla="val 50000"/>
            </a:avLst>
          </a:prstGeom>
          <a:gradFill>
            <a:gsLst>
              <a:gs pos="18000">
                <a:schemeClr val="accent1">
                  <a:lumMod val="60000"/>
                  <a:lumOff val="40000"/>
                  <a:alpha val="100000"/>
                </a:schemeClr>
              </a:gs>
              <a:gs pos="93000">
                <a:schemeClr val="accent1"/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206164" y="2372161"/>
            <a:ext cx="3097356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相互独立（Mutually Exclusive）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44842" y="2946871"/>
            <a:ext cx="3420000" cy="19038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分析结论应确保各要点相互独立，避免重复或交叉。例如，在分析企业成本问题时，分别从原材料采购、生产效率、物流配送等方面阐述，各要点清晰独立。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6084458" y="1652200"/>
            <a:ext cx="4680000" cy="3960000"/>
          </a:xfrm>
          <a:prstGeom prst="hexagon">
            <a:avLst/>
          </a:prstGeom>
          <a:gradFill>
            <a:gsLst>
              <a:gs pos="18000">
                <a:schemeClr val="accent1">
                  <a:lumMod val="60000"/>
                  <a:lumOff val="40000"/>
                  <a:alpha val="100000"/>
                </a:schemeClr>
              </a:gs>
              <a:gs pos="93000">
                <a:schemeClr val="accent1"/>
              </a:gs>
            </a:gsLst>
            <a:lin ang="2700000" scaled="0"/>
          </a:gra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714458" y="2314382"/>
            <a:ext cx="3420000" cy="4541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cap="flat">
            <a:noFill/>
            <a:prstDash val="solid"/>
            <a:miter/>
          </a:ln>
          <a:effectLst>
            <a:outerShdw blurRad="241300" dist="76200" dir="5400000" sx="93000" sy="93000" algn="t" rotWithShape="0">
              <a:schemeClr val="tx2">
                <a:alpha val="2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877602" y="2325513"/>
            <a:ext cx="3093712" cy="43185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1914" tIns="30957" rIns="61914" bIns="30957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340">
                <a:ln w="12700">
                  <a:noFill/>
                </a:ln>
                <a:gradFill>
                  <a:gsLst>
                    <a:gs pos="0">
                      <a:srgbClr val="C55A11">
                        <a:alpha val="100000"/>
                      </a:srgbClr>
                    </a:gs>
                    <a:gs pos="100000">
                      <a:srgbClr val="94440D">
                        <a:alpha val="100000"/>
                      </a:srgbClr>
                    </a:gs>
                  </a:gsLst>
                  <a:lin ang="2700000" scaled="0"/>
                </a:gra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完全穷尽（Collectively Exhaustive）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714458" y="2946871"/>
            <a:ext cx="3420000" cy="19038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结论需全面涵盖分析范围内的所有重要方面，确保无遗漏。如在评估企业市场竞争力时，综合考虑产品、价格、渠道、品牌等多方面因素，形成完整结论。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3531179" y="4945011"/>
            <a:ext cx="120800" cy="1208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694442" y="4945011"/>
            <a:ext cx="120800" cy="120800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857706" y="4945011"/>
            <a:ext cx="120800" cy="120800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200794" y="4945011"/>
            <a:ext cx="120800" cy="120800"/>
          </a:xfrm>
          <a:prstGeom prst="ellipse">
            <a:avLst/>
          </a:prstGeom>
          <a:solidFill>
            <a:schemeClr val="bg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364058" y="4945011"/>
            <a:ext cx="120800" cy="120800"/>
          </a:xfrm>
          <a:prstGeom prst="ellipse">
            <a:avLst/>
          </a:prstGeom>
          <a:solidFill>
            <a:schemeClr val="accent1"/>
          </a:solidFill>
          <a:ln w="12700" cap="flat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527322" y="4945011"/>
            <a:ext cx="120800" cy="120800"/>
          </a:xfrm>
          <a:prstGeom prst="ellipse">
            <a:avLst/>
          </a:prstGeom>
          <a:solidFill>
            <a:schemeClr val="bg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MECE原则应用</a:t>
            </a:r>
            <a:endParaRPr kumimoji="1"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69105" y="1371320"/>
            <a:ext cx="10453790" cy="4480840"/>
          </a:xfrm>
          <a:prstGeom prst="horizontalScroll">
            <a:avLst/>
          </a:prstGeom>
          <a:gradFill>
            <a:gsLst>
              <a:gs pos="0">
                <a:schemeClr val="accent2">
                  <a:lumMod val="4000"/>
                  <a:lumOff val="96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2700000" scaled="0"/>
          </a:gradFill>
          <a:ln w="12700" cap="sq"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0"/>
            </a:gradFill>
            <a:miter/>
          </a:ln>
          <a:effectLst>
            <a:outerShdw blurRad="419100" dist="127000" dir="4800000" sx="98000" sy="98000" algn="t" rotWithShape="0">
              <a:schemeClr val="accent1">
                <a:lumMod val="50000"/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825194" y="2181425"/>
            <a:ext cx="800520" cy="800520"/>
          </a:xfrm>
          <a:prstGeom prst="ellipse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1000">
                <a:schemeClr val="accent1">
                  <a:lumMod val="60000"/>
                  <a:lumOff val="40000"/>
                </a:schemeClr>
              </a:gs>
              <a:gs pos="73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 w="12700" cap="sq">
            <a:noFill/>
            <a:miter/>
          </a:ln>
          <a:effectLst>
            <a:outerShdw blurRad="444500" dist="317500" dir="5400000" sx="92000" sy="92000" algn="t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12255" y="2354409"/>
            <a:ext cx="426399" cy="4545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851688" y="2194560"/>
            <a:ext cx="7645134" cy="3651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将财务数据转化为优势/劣势/机会/威胁四象限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851688" y="2811087"/>
            <a:ext cx="7645134" cy="2240973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通过 SWOT 矩阵，将财务数据转化为更具战略意义的优势、劣势、机会、威胁。例如，将高毛利率视为优势，高资产负债率视为劣势，新兴市场增长视为机会，行业竞争加剧视为威胁，为企业战略决策提供依据。</a:t>
            </a: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alphaModFix amt="100000"/>
          </a:blip>
          <a:srcRect r="32715"/>
          <a:stretch>
            <a:fillRect/>
          </a:stretch>
        </p:blipFill>
        <p:spPr>
          <a:xfrm>
            <a:off x="2851688" y="2715106"/>
            <a:ext cx="7305702" cy="12193"/>
          </a:xfrm>
          <a:custGeom>
            <a:avLst/>
            <a:gdLst/>
            <a:ahLst/>
            <a:cxnLst/>
            <a:rect l="l" t="t" r="r" b="b"/>
            <a:pathLst>
              <a:path w="7302500" h="12700">
                <a:moveTo>
                  <a:pt x="0" y="0"/>
                </a:moveTo>
                <a:lnTo>
                  <a:pt x="7305702" y="0"/>
                </a:lnTo>
                <a:lnTo>
                  <a:pt x="7305702" y="12193"/>
                </a:lnTo>
                <a:lnTo>
                  <a:pt x="0" y="12193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SWOT矩阵转化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1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935922"/>
            <a:ext cx="314291" cy="3048000"/>
          </a:xfrm>
          <a:custGeom>
            <a:avLst/>
            <a:gdLst>
              <a:gd name="connsiteX0" fmla="*/ 56606 w 314291"/>
              <a:gd name="connsiteY0" fmla="*/ 0 h 3048000"/>
              <a:gd name="connsiteX1" fmla="*/ 113212 w 314291"/>
              <a:gd name="connsiteY1" fmla="*/ 56606 h 3048000"/>
              <a:gd name="connsiteX2" fmla="*/ 113212 w 314291"/>
              <a:gd name="connsiteY2" fmla="*/ 1247565 h 3048000"/>
              <a:gd name="connsiteX3" fmla="*/ 133816 w 314291"/>
              <a:gd name="connsiteY3" fmla="*/ 1251725 h 3048000"/>
              <a:gd name="connsiteX4" fmla="*/ 314291 w 314291"/>
              <a:gd name="connsiteY4" fmla="*/ 1523999 h 3048000"/>
              <a:gd name="connsiteX5" fmla="*/ 133816 w 314291"/>
              <a:gd name="connsiteY5" fmla="*/ 1796274 h 3048000"/>
              <a:gd name="connsiteX6" fmla="*/ 113212 w 314291"/>
              <a:gd name="connsiteY6" fmla="*/ 1800434 h 3048000"/>
              <a:gd name="connsiteX7" fmla="*/ 113212 w 314291"/>
              <a:gd name="connsiteY7" fmla="*/ 2991394 h 3048000"/>
              <a:gd name="connsiteX8" fmla="*/ 56606 w 314291"/>
              <a:gd name="connsiteY8" fmla="*/ 3048000 h 3048000"/>
              <a:gd name="connsiteX9" fmla="*/ 0 w 314291"/>
              <a:gd name="connsiteY9" fmla="*/ 2991394 h 3048000"/>
              <a:gd name="connsiteX10" fmla="*/ 0 w 314291"/>
              <a:gd name="connsiteY10" fmla="*/ 56606 h 3048000"/>
              <a:gd name="connsiteX11" fmla="*/ 56606 w 314291"/>
              <a:gd name="connsiteY11" fmla="*/ 0 h 3048000"/>
            </a:gdLst>
            <a:ahLst/>
            <a:cxnLst/>
            <a:rect l="l" t="t" r="r" b="b"/>
            <a:pathLst>
              <a:path w="314291" h="3048000">
                <a:moveTo>
                  <a:pt x="56606" y="0"/>
                </a:moveTo>
                <a:cubicBezTo>
                  <a:pt x="87869" y="0"/>
                  <a:pt x="113212" y="25343"/>
                  <a:pt x="113212" y="56606"/>
                </a:cubicBezTo>
                <a:lnTo>
                  <a:pt x="113212" y="1247565"/>
                </a:lnTo>
                <a:lnTo>
                  <a:pt x="133816" y="1251725"/>
                </a:lnTo>
                <a:cubicBezTo>
                  <a:pt x="239873" y="1296584"/>
                  <a:pt x="314291" y="1401602"/>
                  <a:pt x="314291" y="1523999"/>
                </a:cubicBezTo>
                <a:cubicBezTo>
                  <a:pt x="314291" y="1646399"/>
                  <a:pt x="239873" y="1751416"/>
                  <a:pt x="133816" y="1796274"/>
                </a:cubicBezTo>
                <a:lnTo>
                  <a:pt x="113212" y="1800434"/>
                </a:lnTo>
                <a:lnTo>
                  <a:pt x="113212" y="2991394"/>
                </a:lnTo>
                <a:cubicBezTo>
                  <a:pt x="113212" y="3022657"/>
                  <a:pt x="87869" y="3048000"/>
                  <a:pt x="56606" y="3048000"/>
                </a:cubicBezTo>
                <a:cubicBezTo>
                  <a:pt x="25343" y="3048000"/>
                  <a:pt x="0" y="3022657"/>
                  <a:pt x="0" y="2991394"/>
                </a:cubicBezTo>
                <a:lnTo>
                  <a:pt x="0" y="56606"/>
                </a:lnTo>
                <a:cubicBezTo>
                  <a:pt x="0" y="25343"/>
                  <a:pt x="25343" y="0"/>
                  <a:pt x="56606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33535" y="3233920"/>
            <a:ext cx="10185364" cy="17325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在描述财务指标变化时，结合量化数据与定性分析。如不仅指出应收账款周转天数从 30 天延长至 45 天，还进一步定性分析为现金流风险等级从中等提升至较高，增强结论的说服力与可读性。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33535" y="2627530"/>
            <a:ext cx="10185364" cy="5515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将“应收账款周转天数延长”转化为“现金流风险等级提升”的定性描述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33538" y="2271313"/>
            <a:ext cx="291103" cy="263918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量化与非量化结合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四、管理建议撰写规范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311721" y="3351981"/>
            <a:ext cx="5092350" cy="1170540"/>
          </a:xfrm>
          <a:prstGeom prst="roundRect">
            <a:avLst>
              <a:gd name="adj" fmla="val 4126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11721" y="1624781"/>
            <a:ext cx="5092350" cy="1170540"/>
          </a:xfrm>
          <a:prstGeom prst="roundRect">
            <a:avLst>
              <a:gd name="adj" fmla="val 4126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99921" y="5129981"/>
            <a:ext cx="5092350" cy="1170540"/>
          </a:xfrm>
          <a:prstGeom prst="roundRect">
            <a:avLst>
              <a:gd name="adj" fmla="val 4126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99921" y="3339281"/>
            <a:ext cx="5092350" cy="1170540"/>
          </a:xfrm>
          <a:prstGeom prst="roundRect">
            <a:avLst>
              <a:gd name="adj" fmla="val 4126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>
            <a:off x="11502495" y="6168495"/>
            <a:ext cx="689505" cy="689505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99921" y="1624781"/>
            <a:ext cx="5092350" cy="1170540"/>
          </a:xfrm>
          <a:prstGeom prst="roundRect">
            <a:avLst>
              <a:gd name="adj" fmla="val 4126"/>
            </a:avLst>
          </a:prstGeom>
          <a:gradFill>
            <a:gsLst>
              <a:gs pos="0">
                <a:schemeClr val="accent1">
                  <a:lumMod val="10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76920" y="1138343"/>
            <a:ext cx="4938353" cy="1584617"/>
          </a:xfrm>
          <a:prstGeom prst="roundRect">
            <a:avLst>
              <a:gd name="adj" fmla="val 1092"/>
            </a:avLst>
          </a:prstGeom>
          <a:solidFill>
            <a:schemeClr val="bg1"/>
          </a:solidFill>
          <a:ln w="12700" cap="sq">
            <a:solidFill>
              <a:schemeClr val="accent1">
                <a:alpha val="10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92635" y="1552420"/>
            <a:ext cx="4706923" cy="10588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建议应具体明确，避免模糊表述。例如，建议企业“优化应收账款管理，将周转天数缩短至 30 天以内”，而不是笼统地说“改善应收账款管理”。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92635" y="1235605"/>
            <a:ext cx="4706923" cy="3401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Specific（具体）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76920" y="2859426"/>
            <a:ext cx="4938353" cy="1584617"/>
          </a:xfrm>
          <a:prstGeom prst="roundRect">
            <a:avLst>
              <a:gd name="adj" fmla="val 1092"/>
            </a:avLst>
          </a:prstGeom>
          <a:solidFill>
            <a:schemeClr val="bg1"/>
          </a:solidFill>
          <a:ln w="12700" cap="sq">
            <a:solidFill>
              <a:schemeClr val="accent1">
                <a:alpha val="10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92635" y="3292365"/>
            <a:ext cx="4706923" cy="10588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管理建议需设定可量化的指标，便于跟踪与评估效果。如建议企业“通过优化供应链，将采购成本降低 10%”，使建议具有明确的衡量标准。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92635" y="2975549"/>
            <a:ext cx="4706923" cy="3401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Measurable（可量化）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76920" y="4651083"/>
            <a:ext cx="4938353" cy="1584617"/>
          </a:xfrm>
          <a:prstGeom prst="roundRect">
            <a:avLst>
              <a:gd name="adj" fmla="val 1092"/>
            </a:avLst>
          </a:prstGeom>
          <a:solidFill>
            <a:schemeClr val="bg1"/>
          </a:solidFill>
          <a:ln w="12700" cap="sq">
            <a:solidFill>
              <a:schemeClr val="accent1">
                <a:alpha val="10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992635" y="5065159"/>
            <a:ext cx="4706923" cy="10588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建议应基于企业实际情况，具有可行性。例如，建议企业“在现有技术基础上，将生产效率提升 20%”，确保建议在企业能力范围内可实现。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992635" y="4748345"/>
            <a:ext cx="4706923" cy="3401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Achievable（可实现）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388720" y="1138343"/>
            <a:ext cx="4938353" cy="1584617"/>
          </a:xfrm>
          <a:prstGeom prst="roundRect">
            <a:avLst>
              <a:gd name="adj" fmla="val 1092"/>
            </a:avLst>
          </a:prstGeom>
          <a:solidFill>
            <a:schemeClr val="bg1"/>
          </a:solidFill>
          <a:ln w="12700" cap="sq">
            <a:solidFill>
              <a:schemeClr val="accent1">
                <a:alpha val="10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504435" y="1552420"/>
            <a:ext cx="4706923" cy="10588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管理建议要与分析结论紧密相关，针对发现的问题提出针对性措施。如针对企业现金流紧张问题，提出“增加短期融资渠道”的建议，确保建议与问题直接相关。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504435" y="1235605"/>
            <a:ext cx="4706923" cy="3401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Relevant（相关）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388720" y="2859426"/>
            <a:ext cx="4938353" cy="1584617"/>
          </a:xfrm>
          <a:prstGeom prst="roundRect">
            <a:avLst>
              <a:gd name="adj" fmla="val 1092"/>
            </a:avLst>
          </a:prstGeom>
          <a:solidFill>
            <a:schemeClr val="bg1"/>
          </a:solidFill>
          <a:ln w="12700" cap="sq">
            <a:solidFill>
              <a:schemeClr val="accent1">
                <a:alpha val="10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504435" y="3292365"/>
            <a:ext cx="4706923" cy="10588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建议应设定明确的时间限制，增强执行的紧迫感。例如，建议企业“在接下来的三个月内完成应收账款管理优化”，使建议更具操作性。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504435" y="2975549"/>
            <a:ext cx="4706923" cy="3401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Time-bound（有时限）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0" y="6168495"/>
            <a:ext cx="689505" cy="689505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6093460" y="5146215"/>
            <a:ext cx="5316220" cy="807207"/>
            <a:chOff x="6093460" y="5146215"/>
            <a:chExt cx="5316220" cy="807207"/>
          </a:xfrm>
        </p:grpSpPr>
        <p:sp>
          <p:nvSpPr>
            <p:cNvPr id="26" name="标题 1"/>
            <p:cNvSpPr txBox="1"/>
            <p:nvPr/>
          </p:nvSpPr>
          <p:spPr>
            <a:xfrm>
              <a:off x="6387523" y="5269867"/>
              <a:ext cx="5022157" cy="510183"/>
            </a:xfrm>
            <a:custGeom>
              <a:avLst/>
              <a:gdLst>
                <a:gd name="connsiteX0" fmla="*/ 2323433 w 6113239"/>
                <a:gd name="connsiteY0" fmla="*/ 653366 h 653365"/>
                <a:gd name="connsiteX1" fmla="*/ 1582103 w 6113239"/>
                <a:gd name="connsiteY1" fmla="*/ 341898 h 653365"/>
                <a:gd name="connsiteX2" fmla="*/ 542830 w 6113239"/>
                <a:gd name="connsiteY2" fmla="*/ 29478 h 653365"/>
                <a:gd name="connsiteX3" fmla="*/ 56007 w 6113239"/>
                <a:gd name="connsiteY3" fmla="*/ 309037 h 653365"/>
                <a:gd name="connsiteX4" fmla="*/ 4477 w 6113239"/>
                <a:gd name="connsiteY4" fmla="*/ 350566 h 653365"/>
                <a:gd name="connsiteX5" fmla="*/ 0 w 6113239"/>
                <a:gd name="connsiteY5" fmla="*/ 344946 h 653365"/>
                <a:gd name="connsiteX6" fmla="*/ 51530 w 6113239"/>
                <a:gd name="connsiteY6" fmla="*/ 303417 h 653365"/>
                <a:gd name="connsiteX7" fmla="*/ 541401 w 6113239"/>
                <a:gd name="connsiteY7" fmla="*/ 22430 h 653365"/>
                <a:gd name="connsiteX8" fmla="*/ 1586103 w 6113239"/>
                <a:gd name="connsiteY8" fmla="*/ 335898 h 653365"/>
                <a:gd name="connsiteX9" fmla="*/ 2780919 w 6113239"/>
                <a:gd name="connsiteY9" fmla="*/ 528969 h 653365"/>
                <a:gd name="connsiteX10" fmla="*/ 2999708 w 6113239"/>
                <a:gd name="connsiteY10" fmla="*/ 383904 h 653365"/>
                <a:gd name="connsiteX11" fmla="*/ 3601307 w 6113239"/>
                <a:gd name="connsiteY11" fmla="*/ 65769 h 653365"/>
                <a:gd name="connsiteX12" fmla="*/ 4615815 w 6113239"/>
                <a:gd name="connsiteY12" fmla="*/ 214835 h 653365"/>
                <a:gd name="connsiteX13" fmla="*/ 4710208 w 6113239"/>
                <a:gd name="connsiteY13" fmla="*/ 258078 h 653365"/>
                <a:gd name="connsiteX14" fmla="*/ 6109621 w 6113239"/>
                <a:gd name="connsiteY14" fmla="*/ 441435 h 653365"/>
                <a:gd name="connsiteX15" fmla="*/ 6113240 w 6113239"/>
                <a:gd name="connsiteY15" fmla="*/ 447626 h 653365"/>
                <a:gd name="connsiteX16" fmla="*/ 4707255 w 6113239"/>
                <a:gd name="connsiteY16" fmla="*/ 264555 h 653365"/>
                <a:gd name="connsiteX17" fmla="*/ 4612958 w 6113239"/>
                <a:gd name="connsiteY17" fmla="*/ 221312 h 653365"/>
                <a:gd name="connsiteX18" fmla="*/ 3004090 w 6113239"/>
                <a:gd name="connsiteY18" fmla="*/ 389619 h 653365"/>
                <a:gd name="connsiteX19" fmla="*/ 2784158 w 6113239"/>
                <a:gd name="connsiteY19" fmla="*/ 535351 h 653365"/>
                <a:gd name="connsiteX20" fmla="*/ 2323433 w 6113239"/>
                <a:gd name="connsiteY20" fmla="*/ 653366 h 653365"/>
              </a:gdLst>
              <a:ahLst/>
              <a:cxnLst/>
              <a:rect l="l" t="t" r="r" b="b"/>
              <a:pathLst>
                <a:path w="6113239" h="653365">
                  <a:moveTo>
                    <a:pt x="2323433" y="653366"/>
                  </a:moveTo>
                  <a:cubicBezTo>
                    <a:pt x="2035207" y="653366"/>
                    <a:pt x="1812989" y="500680"/>
                    <a:pt x="1582103" y="341898"/>
                  </a:cubicBezTo>
                  <a:cubicBezTo>
                    <a:pt x="1293495" y="143588"/>
                    <a:pt x="995077" y="-61581"/>
                    <a:pt x="542830" y="29478"/>
                  </a:cubicBezTo>
                  <a:cubicBezTo>
                    <a:pt x="354711" y="67293"/>
                    <a:pt x="202883" y="190165"/>
                    <a:pt x="56007" y="309037"/>
                  </a:cubicBezTo>
                  <a:cubicBezTo>
                    <a:pt x="38672" y="323039"/>
                    <a:pt x="21526" y="336945"/>
                    <a:pt x="4477" y="350566"/>
                  </a:cubicBezTo>
                  <a:lnTo>
                    <a:pt x="0" y="344946"/>
                  </a:lnTo>
                  <a:cubicBezTo>
                    <a:pt x="17050" y="331326"/>
                    <a:pt x="34195" y="317419"/>
                    <a:pt x="51530" y="303417"/>
                  </a:cubicBezTo>
                  <a:cubicBezTo>
                    <a:pt x="199072" y="184069"/>
                    <a:pt x="351568" y="60625"/>
                    <a:pt x="541401" y="22430"/>
                  </a:cubicBezTo>
                  <a:cubicBezTo>
                    <a:pt x="996601" y="-69201"/>
                    <a:pt x="1296353" y="136730"/>
                    <a:pt x="1586103" y="335898"/>
                  </a:cubicBezTo>
                  <a:cubicBezTo>
                    <a:pt x="1924431" y="568403"/>
                    <a:pt x="2243995" y="788049"/>
                    <a:pt x="2780919" y="528969"/>
                  </a:cubicBezTo>
                  <a:cubicBezTo>
                    <a:pt x="2848356" y="496489"/>
                    <a:pt x="2918460" y="444292"/>
                    <a:pt x="2999708" y="383904"/>
                  </a:cubicBezTo>
                  <a:cubicBezTo>
                    <a:pt x="3153061" y="269889"/>
                    <a:pt x="3343847" y="128062"/>
                    <a:pt x="3601307" y="65769"/>
                  </a:cubicBezTo>
                  <a:cubicBezTo>
                    <a:pt x="3902679" y="-7098"/>
                    <a:pt x="4234530" y="41575"/>
                    <a:pt x="4615815" y="214835"/>
                  </a:cubicBezTo>
                  <a:cubicBezTo>
                    <a:pt x="4646676" y="228837"/>
                    <a:pt x="4678204" y="243315"/>
                    <a:pt x="4710208" y="258078"/>
                  </a:cubicBezTo>
                  <a:cubicBezTo>
                    <a:pt x="5135690" y="454008"/>
                    <a:pt x="5665184" y="697848"/>
                    <a:pt x="6109621" y="441435"/>
                  </a:cubicBezTo>
                  <a:lnTo>
                    <a:pt x="6113240" y="447626"/>
                  </a:lnTo>
                  <a:cubicBezTo>
                    <a:pt x="5665565" y="705849"/>
                    <a:pt x="5134166" y="461151"/>
                    <a:pt x="4707255" y="264555"/>
                  </a:cubicBezTo>
                  <a:cubicBezTo>
                    <a:pt x="4675251" y="249792"/>
                    <a:pt x="4643819" y="235314"/>
                    <a:pt x="4612958" y="221312"/>
                  </a:cubicBezTo>
                  <a:cubicBezTo>
                    <a:pt x="3754850" y="-168546"/>
                    <a:pt x="3320891" y="154065"/>
                    <a:pt x="3004090" y="389619"/>
                  </a:cubicBezTo>
                  <a:cubicBezTo>
                    <a:pt x="2922556" y="450198"/>
                    <a:pt x="2852166" y="502585"/>
                    <a:pt x="2784158" y="535351"/>
                  </a:cubicBezTo>
                  <a:cubicBezTo>
                    <a:pt x="2610612" y="619266"/>
                    <a:pt x="2459641" y="653366"/>
                    <a:pt x="2323433" y="653366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7" name="标题 1"/>
            <p:cNvSpPr txBox="1"/>
            <p:nvPr/>
          </p:nvSpPr>
          <p:spPr>
            <a:xfrm>
              <a:off x="6358258" y="5304396"/>
              <a:ext cx="4911356" cy="432217"/>
            </a:xfrm>
            <a:custGeom>
              <a:avLst/>
              <a:gdLst>
                <a:gd name="connsiteX0" fmla="*/ 2222659 w 5978366"/>
                <a:gd name="connsiteY0" fmla="*/ 553519 h 553518"/>
                <a:gd name="connsiteX1" fmla="*/ 2131409 w 5978366"/>
                <a:gd name="connsiteY1" fmla="*/ 548757 h 553518"/>
                <a:gd name="connsiteX2" fmla="*/ 1537145 w 5978366"/>
                <a:gd name="connsiteY2" fmla="*/ 311775 h 553518"/>
                <a:gd name="connsiteX3" fmla="*/ 540258 w 5978366"/>
                <a:gd name="connsiteY3" fmla="*/ 69077 h 553518"/>
                <a:gd name="connsiteX4" fmla="*/ 76105 w 5978366"/>
                <a:gd name="connsiteY4" fmla="*/ 305202 h 553518"/>
                <a:gd name="connsiteX5" fmla="*/ 3620 w 5978366"/>
                <a:gd name="connsiteY5" fmla="*/ 355590 h 553518"/>
                <a:gd name="connsiteX6" fmla="*/ 0 w 5978366"/>
                <a:gd name="connsiteY6" fmla="*/ 350256 h 553518"/>
                <a:gd name="connsiteX7" fmla="*/ 72390 w 5978366"/>
                <a:gd name="connsiteY7" fmla="*/ 299964 h 553518"/>
                <a:gd name="connsiteX8" fmla="*/ 539115 w 5978366"/>
                <a:gd name="connsiteY8" fmla="*/ 62791 h 553518"/>
                <a:gd name="connsiteX9" fmla="*/ 1540478 w 5978366"/>
                <a:gd name="connsiteY9" fmla="*/ 306250 h 553518"/>
                <a:gd name="connsiteX10" fmla="*/ 2132076 w 5978366"/>
                <a:gd name="connsiteY10" fmla="*/ 542375 h 553518"/>
                <a:gd name="connsiteX11" fmla="*/ 2717483 w 5978366"/>
                <a:gd name="connsiteY11" fmla="*/ 422550 h 553518"/>
                <a:gd name="connsiteX12" fmla="*/ 2921508 w 5978366"/>
                <a:gd name="connsiteY12" fmla="*/ 295582 h 553518"/>
                <a:gd name="connsiteX13" fmla="*/ 3388328 w 5978366"/>
                <a:gd name="connsiteY13" fmla="*/ 48408 h 553518"/>
                <a:gd name="connsiteX14" fmla="*/ 4506945 w 5978366"/>
                <a:gd name="connsiteY14" fmla="*/ 204047 h 553518"/>
                <a:gd name="connsiteX15" fmla="*/ 4571905 w 5978366"/>
                <a:gd name="connsiteY15" fmla="*/ 235098 h 553518"/>
                <a:gd name="connsiteX16" fmla="*/ 5975414 w 5978366"/>
                <a:gd name="connsiteY16" fmla="*/ 439695 h 553518"/>
                <a:gd name="connsiteX17" fmla="*/ 5978367 w 5978366"/>
                <a:gd name="connsiteY17" fmla="*/ 445506 h 553518"/>
                <a:gd name="connsiteX18" fmla="*/ 4569143 w 5978366"/>
                <a:gd name="connsiteY18" fmla="*/ 241004 h 553518"/>
                <a:gd name="connsiteX19" fmla="*/ 4504182 w 5978366"/>
                <a:gd name="connsiteY19" fmla="*/ 210048 h 553518"/>
                <a:gd name="connsiteX20" fmla="*/ 3390138 w 5978366"/>
                <a:gd name="connsiteY20" fmla="*/ 54790 h 553518"/>
                <a:gd name="connsiteX21" fmla="*/ 2925128 w 5978366"/>
                <a:gd name="connsiteY21" fmla="*/ 301106 h 553518"/>
                <a:gd name="connsiteX22" fmla="*/ 2720150 w 5978366"/>
                <a:gd name="connsiteY22" fmla="*/ 428646 h 553518"/>
                <a:gd name="connsiteX23" fmla="*/ 2222659 w 5978366"/>
                <a:gd name="connsiteY23" fmla="*/ 553519 h 553518"/>
              </a:gdLst>
              <a:ahLst/>
              <a:cxnLst/>
              <a:rect l="l" t="t" r="r" b="b"/>
              <a:pathLst>
                <a:path w="5978366" h="553518">
                  <a:moveTo>
                    <a:pt x="2222659" y="553519"/>
                  </a:moveTo>
                  <a:cubicBezTo>
                    <a:pt x="2191988" y="553519"/>
                    <a:pt x="2161604" y="551900"/>
                    <a:pt x="2131409" y="548757"/>
                  </a:cubicBezTo>
                  <a:cubicBezTo>
                    <a:pt x="1908048" y="526754"/>
                    <a:pt x="1727930" y="422360"/>
                    <a:pt x="1537145" y="311775"/>
                  </a:cubicBezTo>
                  <a:cubicBezTo>
                    <a:pt x="1262063" y="152421"/>
                    <a:pt x="977646" y="-12457"/>
                    <a:pt x="540258" y="69077"/>
                  </a:cubicBezTo>
                  <a:cubicBezTo>
                    <a:pt x="365760" y="102034"/>
                    <a:pt x="218504" y="205380"/>
                    <a:pt x="76105" y="305202"/>
                  </a:cubicBezTo>
                  <a:cubicBezTo>
                    <a:pt x="52292" y="321871"/>
                    <a:pt x="27718" y="339206"/>
                    <a:pt x="3620" y="355590"/>
                  </a:cubicBezTo>
                  <a:lnTo>
                    <a:pt x="0" y="350256"/>
                  </a:lnTo>
                  <a:cubicBezTo>
                    <a:pt x="24003" y="333873"/>
                    <a:pt x="48578" y="316632"/>
                    <a:pt x="72390" y="299964"/>
                  </a:cubicBezTo>
                  <a:cubicBezTo>
                    <a:pt x="215360" y="199665"/>
                    <a:pt x="363188" y="96033"/>
                    <a:pt x="539115" y="62791"/>
                  </a:cubicBezTo>
                  <a:cubicBezTo>
                    <a:pt x="978980" y="-19219"/>
                    <a:pt x="1264444" y="146230"/>
                    <a:pt x="1540478" y="306250"/>
                  </a:cubicBezTo>
                  <a:cubicBezTo>
                    <a:pt x="1730597" y="416359"/>
                    <a:pt x="1910144" y="520467"/>
                    <a:pt x="2132076" y="542375"/>
                  </a:cubicBezTo>
                  <a:cubicBezTo>
                    <a:pt x="2314194" y="561615"/>
                    <a:pt x="2505647" y="522468"/>
                    <a:pt x="2717483" y="422550"/>
                  </a:cubicBezTo>
                  <a:cubicBezTo>
                    <a:pt x="2781205" y="392451"/>
                    <a:pt x="2849404" y="345398"/>
                    <a:pt x="2921508" y="295582"/>
                  </a:cubicBezTo>
                  <a:cubicBezTo>
                    <a:pt x="3051715" y="205571"/>
                    <a:pt x="3199352" y="103653"/>
                    <a:pt x="3388328" y="48408"/>
                  </a:cubicBezTo>
                  <a:cubicBezTo>
                    <a:pt x="3722370" y="-49318"/>
                    <a:pt x="4077843" y="117"/>
                    <a:pt x="4506945" y="204047"/>
                  </a:cubicBezTo>
                  <a:cubicBezTo>
                    <a:pt x="4528281" y="214239"/>
                    <a:pt x="4549997" y="224526"/>
                    <a:pt x="4571905" y="235098"/>
                  </a:cubicBezTo>
                  <a:cubicBezTo>
                    <a:pt x="4987195" y="433694"/>
                    <a:pt x="5504117" y="680868"/>
                    <a:pt x="5975414" y="439695"/>
                  </a:cubicBezTo>
                  <a:lnTo>
                    <a:pt x="5978367" y="445506"/>
                  </a:lnTo>
                  <a:cubicBezTo>
                    <a:pt x="5504212" y="688203"/>
                    <a:pt x="4985671" y="440267"/>
                    <a:pt x="4569143" y="241004"/>
                  </a:cubicBezTo>
                  <a:cubicBezTo>
                    <a:pt x="4547235" y="230526"/>
                    <a:pt x="4525518" y="220144"/>
                    <a:pt x="4504182" y="210048"/>
                  </a:cubicBezTo>
                  <a:cubicBezTo>
                    <a:pt x="4076605" y="6879"/>
                    <a:pt x="3722656" y="-42460"/>
                    <a:pt x="3390138" y="54790"/>
                  </a:cubicBezTo>
                  <a:cubicBezTo>
                    <a:pt x="3202210" y="109749"/>
                    <a:pt x="3055049" y="211381"/>
                    <a:pt x="2925128" y="301106"/>
                  </a:cubicBezTo>
                  <a:cubicBezTo>
                    <a:pt x="2852738" y="351113"/>
                    <a:pt x="2784348" y="398357"/>
                    <a:pt x="2720150" y="428646"/>
                  </a:cubicBezTo>
                  <a:cubicBezTo>
                    <a:pt x="2542318" y="512181"/>
                    <a:pt x="2378583" y="553519"/>
                    <a:pt x="2222659" y="553519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8" name="标题 1"/>
            <p:cNvSpPr txBox="1"/>
            <p:nvPr/>
          </p:nvSpPr>
          <p:spPr>
            <a:xfrm>
              <a:off x="6328993" y="5308917"/>
              <a:ext cx="4800632" cy="445548"/>
            </a:xfrm>
            <a:custGeom>
              <a:avLst/>
              <a:gdLst>
                <a:gd name="connsiteX0" fmla="*/ 5422392 w 5843587"/>
                <a:gd name="connsiteY0" fmla="*/ 570590 h 570590"/>
                <a:gd name="connsiteX1" fmla="*/ 4430078 w 5843587"/>
                <a:gd name="connsiteY1" fmla="*/ 253598 h 570590"/>
                <a:gd name="connsiteX2" fmla="*/ 4395502 w 5843587"/>
                <a:gd name="connsiteY2" fmla="*/ 236358 h 570590"/>
                <a:gd name="connsiteX3" fmla="*/ 3321653 w 5843587"/>
                <a:gd name="connsiteY3" fmla="*/ 29380 h 570590"/>
                <a:gd name="connsiteX4" fmla="*/ 2845880 w 5843587"/>
                <a:gd name="connsiteY4" fmla="*/ 249407 h 570590"/>
                <a:gd name="connsiteX5" fmla="*/ 2656427 w 5843587"/>
                <a:gd name="connsiteY5" fmla="*/ 359516 h 570590"/>
                <a:gd name="connsiteX6" fmla="*/ 2084737 w 5843587"/>
                <a:gd name="connsiteY6" fmla="*/ 496295 h 570590"/>
                <a:gd name="connsiteX7" fmla="*/ 1489043 w 5843587"/>
                <a:gd name="connsiteY7" fmla="*/ 321607 h 570590"/>
                <a:gd name="connsiteX8" fmla="*/ 537782 w 5843587"/>
                <a:gd name="connsiteY8" fmla="*/ 147109 h 570590"/>
                <a:gd name="connsiteX9" fmla="*/ 99155 w 5843587"/>
                <a:gd name="connsiteY9" fmla="*/ 342085 h 570590"/>
                <a:gd name="connsiteX10" fmla="*/ 2953 w 5843587"/>
                <a:gd name="connsiteY10" fmla="*/ 399045 h 570590"/>
                <a:gd name="connsiteX11" fmla="*/ 0 w 5843587"/>
                <a:gd name="connsiteY11" fmla="*/ 393997 h 570590"/>
                <a:gd name="connsiteX12" fmla="*/ 96107 w 5843587"/>
                <a:gd name="connsiteY12" fmla="*/ 337132 h 570590"/>
                <a:gd name="connsiteX13" fmla="*/ 536734 w 5843587"/>
                <a:gd name="connsiteY13" fmla="*/ 141394 h 570590"/>
                <a:gd name="connsiteX14" fmla="*/ 1491520 w 5843587"/>
                <a:gd name="connsiteY14" fmla="*/ 316368 h 570590"/>
                <a:gd name="connsiteX15" fmla="*/ 2084927 w 5843587"/>
                <a:gd name="connsiteY15" fmla="*/ 490485 h 570590"/>
                <a:gd name="connsiteX16" fmla="*/ 2654046 w 5843587"/>
                <a:gd name="connsiteY16" fmla="*/ 354277 h 570590"/>
                <a:gd name="connsiteX17" fmla="*/ 2842736 w 5843587"/>
                <a:gd name="connsiteY17" fmla="*/ 244549 h 570590"/>
                <a:gd name="connsiteX18" fmla="*/ 3320510 w 5843587"/>
                <a:gd name="connsiteY18" fmla="*/ 23665 h 570590"/>
                <a:gd name="connsiteX19" fmla="*/ 4398074 w 5843587"/>
                <a:gd name="connsiteY19" fmla="*/ 231214 h 570590"/>
                <a:gd name="connsiteX20" fmla="*/ 4432649 w 5843587"/>
                <a:gd name="connsiteY20" fmla="*/ 248455 h 570590"/>
                <a:gd name="connsiteX21" fmla="*/ 5841206 w 5843587"/>
                <a:gd name="connsiteY21" fmla="*/ 475721 h 570590"/>
                <a:gd name="connsiteX22" fmla="*/ 5843588 w 5843587"/>
                <a:gd name="connsiteY22" fmla="*/ 481055 h 570590"/>
                <a:gd name="connsiteX23" fmla="*/ 5422392 w 5843587"/>
                <a:gd name="connsiteY23" fmla="*/ 570590 h 570590"/>
              </a:gdLst>
              <a:ahLst/>
              <a:cxnLst/>
              <a:rect l="l" t="t" r="r" b="b"/>
              <a:pathLst>
                <a:path w="5843587" h="570590">
                  <a:moveTo>
                    <a:pt x="5422392" y="570590"/>
                  </a:moveTo>
                  <a:cubicBezTo>
                    <a:pt x="5065395" y="570590"/>
                    <a:pt x="4722019" y="399235"/>
                    <a:pt x="4430078" y="253598"/>
                  </a:cubicBezTo>
                  <a:lnTo>
                    <a:pt x="4395502" y="236358"/>
                  </a:lnTo>
                  <a:cubicBezTo>
                    <a:pt x="3983260" y="31094"/>
                    <a:pt x="3642074" y="-34724"/>
                    <a:pt x="3321653" y="29380"/>
                  </a:cubicBezTo>
                  <a:cubicBezTo>
                    <a:pt x="3131439" y="67384"/>
                    <a:pt x="2979706" y="164063"/>
                    <a:pt x="2845880" y="249407"/>
                  </a:cubicBezTo>
                  <a:cubicBezTo>
                    <a:pt x="2779300" y="291793"/>
                    <a:pt x="2716435" y="331894"/>
                    <a:pt x="2656427" y="359516"/>
                  </a:cubicBezTo>
                  <a:cubicBezTo>
                    <a:pt x="2447735" y="455623"/>
                    <a:pt x="2260854" y="500391"/>
                    <a:pt x="2084737" y="496295"/>
                  </a:cubicBezTo>
                  <a:cubicBezTo>
                    <a:pt x="1858518" y="493819"/>
                    <a:pt x="1678972" y="410189"/>
                    <a:pt x="1489043" y="321607"/>
                  </a:cubicBezTo>
                  <a:cubicBezTo>
                    <a:pt x="1228058" y="199972"/>
                    <a:pt x="958120" y="74147"/>
                    <a:pt x="537782" y="147109"/>
                  </a:cubicBezTo>
                  <a:cubicBezTo>
                    <a:pt x="377190" y="175017"/>
                    <a:pt x="235839" y="259885"/>
                    <a:pt x="99155" y="342085"/>
                  </a:cubicBezTo>
                  <a:cubicBezTo>
                    <a:pt x="67627" y="361040"/>
                    <a:pt x="34957" y="380662"/>
                    <a:pt x="2953" y="399045"/>
                  </a:cubicBezTo>
                  <a:lnTo>
                    <a:pt x="0" y="393997"/>
                  </a:lnTo>
                  <a:cubicBezTo>
                    <a:pt x="31909" y="375709"/>
                    <a:pt x="64579" y="356087"/>
                    <a:pt x="96107" y="337132"/>
                  </a:cubicBezTo>
                  <a:cubicBezTo>
                    <a:pt x="233267" y="254741"/>
                    <a:pt x="375094" y="169492"/>
                    <a:pt x="536734" y="141394"/>
                  </a:cubicBezTo>
                  <a:cubicBezTo>
                    <a:pt x="958977" y="68146"/>
                    <a:pt x="1229678" y="194353"/>
                    <a:pt x="1491520" y="316368"/>
                  </a:cubicBezTo>
                  <a:cubicBezTo>
                    <a:pt x="1680972" y="404665"/>
                    <a:pt x="1859852" y="488008"/>
                    <a:pt x="2084927" y="490485"/>
                  </a:cubicBezTo>
                  <a:cubicBezTo>
                    <a:pt x="2260092" y="494485"/>
                    <a:pt x="2446211" y="450004"/>
                    <a:pt x="2654046" y="354277"/>
                  </a:cubicBezTo>
                  <a:cubicBezTo>
                    <a:pt x="2713672" y="326845"/>
                    <a:pt x="2776347" y="286840"/>
                    <a:pt x="2842736" y="244549"/>
                  </a:cubicBezTo>
                  <a:cubicBezTo>
                    <a:pt x="2977039" y="158920"/>
                    <a:pt x="3129344" y="61955"/>
                    <a:pt x="3320510" y="23665"/>
                  </a:cubicBezTo>
                  <a:cubicBezTo>
                    <a:pt x="3642265" y="-40629"/>
                    <a:pt x="3984689" y="25284"/>
                    <a:pt x="4398074" y="231214"/>
                  </a:cubicBezTo>
                  <a:lnTo>
                    <a:pt x="4432649" y="248455"/>
                  </a:lnTo>
                  <a:cubicBezTo>
                    <a:pt x="4837272" y="450385"/>
                    <a:pt x="5340858" y="701654"/>
                    <a:pt x="5841206" y="475721"/>
                  </a:cubicBezTo>
                  <a:lnTo>
                    <a:pt x="5843588" y="481055"/>
                  </a:lnTo>
                  <a:cubicBezTo>
                    <a:pt x="5702618" y="544587"/>
                    <a:pt x="5561457" y="570590"/>
                    <a:pt x="5422392" y="570590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9" name="标题 1"/>
            <p:cNvSpPr txBox="1"/>
            <p:nvPr/>
          </p:nvSpPr>
          <p:spPr>
            <a:xfrm>
              <a:off x="6299727" y="5307225"/>
              <a:ext cx="4689986" cy="471264"/>
            </a:xfrm>
            <a:custGeom>
              <a:avLst/>
              <a:gdLst>
                <a:gd name="connsiteX0" fmla="*/ 5295519 w 5708903"/>
                <a:gd name="connsiteY0" fmla="*/ 603523 h 603523"/>
                <a:gd name="connsiteX1" fmla="*/ 4290060 w 5708903"/>
                <a:gd name="connsiteY1" fmla="*/ 272625 h 603523"/>
                <a:gd name="connsiteX2" fmla="*/ 4286822 w 5708903"/>
                <a:gd name="connsiteY2" fmla="*/ 271005 h 603523"/>
                <a:gd name="connsiteX3" fmla="*/ 3253169 w 5708903"/>
                <a:gd name="connsiteY3" fmla="*/ 12211 h 603523"/>
                <a:gd name="connsiteX4" fmla="*/ 2764346 w 5708903"/>
                <a:gd name="connsiteY4" fmla="*/ 205854 h 603523"/>
                <a:gd name="connsiteX5" fmla="*/ 2592610 w 5708903"/>
                <a:gd name="connsiteY5" fmla="*/ 298723 h 603523"/>
                <a:gd name="connsiteX6" fmla="*/ 2038160 w 5708903"/>
                <a:gd name="connsiteY6" fmla="*/ 451885 h 603523"/>
                <a:gd name="connsiteX7" fmla="*/ 1434846 w 5708903"/>
                <a:gd name="connsiteY7" fmla="*/ 342348 h 603523"/>
                <a:gd name="connsiteX8" fmla="*/ 535305 w 5708903"/>
                <a:gd name="connsiteY8" fmla="*/ 233191 h 603523"/>
                <a:gd name="connsiteX9" fmla="*/ 123825 w 5708903"/>
                <a:gd name="connsiteY9" fmla="*/ 390354 h 603523"/>
                <a:gd name="connsiteX10" fmla="*/ 2191 w 5708903"/>
                <a:gd name="connsiteY10" fmla="*/ 450456 h 603523"/>
                <a:gd name="connsiteX11" fmla="*/ 0 w 5708903"/>
                <a:gd name="connsiteY11" fmla="*/ 445789 h 603523"/>
                <a:gd name="connsiteX12" fmla="*/ 121539 w 5708903"/>
                <a:gd name="connsiteY12" fmla="*/ 385782 h 603523"/>
                <a:gd name="connsiteX13" fmla="*/ 534543 w 5708903"/>
                <a:gd name="connsiteY13" fmla="*/ 228143 h 603523"/>
                <a:gd name="connsiteX14" fmla="*/ 1436561 w 5708903"/>
                <a:gd name="connsiteY14" fmla="*/ 337585 h 603523"/>
                <a:gd name="connsiteX15" fmla="*/ 2037874 w 5708903"/>
                <a:gd name="connsiteY15" fmla="*/ 446837 h 603523"/>
                <a:gd name="connsiteX16" fmla="*/ 2590610 w 5708903"/>
                <a:gd name="connsiteY16" fmla="*/ 294151 h 603523"/>
                <a:gd name="connsiteX17" fmla="*/ 2761869 w 5708903"/>
                <a:gd name="connsiteY17" fmla="*/ 201568 h 603523"/>
                <a:gd name="connsiteX18" fmla="*/ 3252692 w 5708903"/>
                <a:gd name="connsiteY18" fmla="*/ 7258 h 603523"/>
                <a:gd name="connsiteX19" fmla="*/ 4289298 w 5708903"/>
                <a:gd name="connsiteY19" fmla="*/ 266624 h 603523"/>
                <a:gd name="connsiteX20" fmla="*/ 4292537 w 5708903"/>
                <a:gd name="connsiteY20" fmla="*/ 268338 h 603523"/>
                <a:gd name="connsiteX21" fmla="*/ 5706999 w 5708903"/>
                <a:gd name="connsiteY21" fmla="*/ 520084 h 603523"/>
                <a:gd name="connsiteX22" fmla="*/ 5708904 w 5708903"/>
                <a:gd name="connsiteY22" fmla="*/ 524942 h 603523"/>
                <a:gd name="connsiteX23" fmla="*/ 5295519 w 5708903"/>
                <a:gd name="connsiteY23" fmla="*/ 603523 h 603523"/>
              </a:gdLst>
              <a:ahLst/>
              <a:cxnLst/>
              <a:rect l="l" t="t" r="r" b="b"/>
              <a:pathLst>
                <a:path w="5708903" h="603523">
                  <a:moveTo>
                    <a:pt x="5295519" y="603523"/>
                  </a:moveTo>
                  <a:cubicBezTo>
                    <a:pt x="4922235" y="603523"/>
                    <a:pt x="4580096" y="424453"/>
                    <a:pt x="4290060" y="272625"/>
                  </a:cubicBezTo>
                  <a:lnTo>
                    <a:pt x="4286822" y="271005"/>
                  </a:lnTo>
                  <a:cubicBezTo>
                    <a:pt x="3881533" y="58883"/>
                    <a:pt x="3562731" y="-20936"/>
                    <a:pt x="3253169" y="12211"/>
                  </a:cubicBezTo>
                  <a:cubicBezTo>
                    <a:pt x="3061145" y="32785"/>
                    <a:pt x="2903506" y="124701"/>
                    <a:pt x="2764346" y="205854"/>
                  </a:cubicBezTo>
                  <a:cubicBezTo>
                    <a:pt x="2704243" y="240906"/>
                    <a:pt x="2647474" y="274053"/>
                    <a:pt x="2592610" y="298723"/>
                  </a:cubicBezTo>
                  <a:cubicBezTo>
                    <a:pt x="2391061" y="389401"/>
                    <a:pt x="2204466" y="440931"/>
                    <a:pt x="2038160" y="451885"/>
                  </a:cubicBezTo>
                  <a:cubicBezTo>
                    <a:pt x="1806321" y="470554"/>
                    <a:pt x="1625822" y="408261"/>
                    <a:pt x="1434846" y="342348"/>
                  </a:cubicBezTo>
                  <a:cubicBezTo>
                    <a:pt x="1189101" y="257480"/>
                    <a:pt x="934974" y="169755"/>
                    <a:pt x="535305" y="233191"/>
                  </a:cubicBezTo>
                  <a:cubicBezTo>
                    <a:pt x="388430" y="256527"/>
                    <a:pt x="253937" y="324536"/>
                    <a:pt x="123825" y="390354"/>
                  </a:cubicBezTo>
                  <a:cubicBezTo>
                    <a:pt x="84011" y="410547"/>
                    <a:pt x="42767" y="431311"/>
                    <a:pt x="2191" y="450456"/>
                  </a:cubicBezTo>
                  <a:lnTo>
                    <a:pt x="0" y="445789"/>
                  </a:lnTo>
                  <a:cubicBezTo>
                    <a:pt x="40577" y="426739"/>
                    <a:pt x="81725" y="405879"/>
                    <a:pt x="121539" y="385782"/>
                  </a:cubicBezTo>
                  <a:cubicBezTo>
                    <a:pt x="251936" y="319773"/>
                    <a:pt x="386810" y="251479"/>
                    <a:pt x="534543" y="228143"/>
                  </a:cubicBezTo>
                  <a:cubicBezTo>
                    <a:pt x="935450" y="164516"/>
                    <a:pt x="1190149" y="252527"/>
                    <a:pt x="1436561" y="337585"/>
                  </a:cubicBezTo>
                  <a:cubicBezTo>
                    <a:pt x="1627061" y="403403"/>
                    <a:pt x="1807083" y="465506"/>
                    <a:pt x="2037874" y="446837"/>
                  </a:cubicBezTo>
                  <a:cubicBezTo>
                    <a:pt x="2203609" y="435883"/>
                    <a:pt x="2389632" y="384543"/>
                    <a:pt x="2590610" y="294151"/>
                  </a:cubicBezTo>
                  <a:cubicBezTo>
                    <a:pt x="2645188" y="269577"/>
                    <a:pt x="2701862" y="236525"/>
                    <a:pt x="2761869" y="201568"/>
                  </a:cubicBezTo>
                  <a:cubicBezTo>
                    <a:pt x="2901410" y="120129"/>
                    <a:pt x="3059621" y="27927"/>
                    <a:pt x="3252692" y="7258"/>
                  </a:cubicBezTo>
                  <a:cubicBezTo>
                    <a:pt x="3563303" y="-25984"/>
                    <a:pt x="3882962" y="54026"/>
                    <a:pt x="4289298" y="266624"/>
                  </a:cubicBezTo>
                  <a:lnTo>
                    <a:pt x="4292537" y="268338"/>
                  </a:lnTo>
                  <a:cubicBezTo>
                    <a:pt x="4685824" y="474174"/>
                    <a:pt x="5175219" y="730396"/>
                    <a:pt x="5706999" y="520084"/>
                  </a:cubicBezTo>
                  <a:lnTo>
                    <a:pt x="5708904" y="524942"/>
                  </a:lnTo>
                  <a:cubicBezTo>
                    <a:pt x="5567744" y="580473"/>
                    <a:pt x="5429536" y="603523"/>
                    <a:pt x="5295519" y="603523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0" name="标题 1"/>
            <p:cNvSpPr txBox="1"/>
            <p:nvPr/>
          </p:nvSpPr>
          <p:spPr>
            <a:xfrm>
              <a:off x="6270305" y="5294031"/>
              <a:ext cx="4579420" cy="508480"/>
            </a:xfrm>
            <a:custGeom>
              <a:avLst/>
              <a:gdLst>
                <a:gd name="connsiteX0" fmla="*/ 5171884 w 5574315"/>
                <a:gd name="connsiteY0" fmla="*/ 651185 h 651184"/>
                <a:gd name="connsiteX1" fmla="*/ 4808601 w 5574315"/>
                <a:gd name="connsiteY1" fmla="*/ 600226 h 651184"/>
                <a:gd name="connsiteX2" fmla="*/ 4178237 w 5574315"/>
                <a:gd name="connsiteY2" fmla="*/ 320381 h 651184"/>
                <a:gd name="connsiteX3" fmla="*/ 3185255 w 5574315"/>
                <a:gd name="connsiteY3" fmla="*/ 9771 h 651184"/>
                <a:gd name="connsiteX4" fmla="*/ 3184493 w 5574315"/>
                <a:gd name="connsiteY4" fmla="*/ 9676 h 651184"/>
                <a:gd name="connsiteX5" fmla="*/ 2690622 w 5574315"/>
                <a:gd name="connsiteY5" fmla="*/ 164267 h 651184"/>
                <a:gd name="connsiteX6" fmla="*/ 2528888 w 5574315"/>
                <a:gd name="connsiteY6" fmla="*/ 252563 h 651184"/>
                <a:gd name="connsiteX7" fmla="*/ 1991487 w 5574315"/>
                <a:gd name="connsiteY7" fmla="*/ 422108 h 651184"/>
                <a:gd name="connsiteX8" fmla="*/ 1369028 w 5574315"/>
                <a:gd name="connsiteY8" fmla="*/ 381913 h 651184"/>
                <a:gd name="connsiteX9" fmla="*/ 532924 w 5574315"/>
                <a:gd name="connsiteY9" fmla="*/ 333716 h 651184"/>
                <a:gd name="connsiteX10" fmla="*/ 151733 w 5574315"/>
                <a:gd name="connsiteY10" fmla="*/ 456113 h 651184"/>
                <a:gd name="connsiteX11" fmla="*/ 1619 w 5574315"/>
                <a:gd name="connsiteY11" fmla="*/ 516311 h 651184"/>
                <a:gd name="connsiteX12" fmla="*/ 0 w 5574315"/>
                <a:gd name="connsiteY12" fmla="*/ 512024 h 651184"/>
                <a:gd name="connsiteX13" fmla="*/ 149923 w 5574315"/>
                <a:gd name="connsiteY13" fmla="*/ 451922 h 651184"/>
                <a:gd name="connsiteX14" fmla="*/ 532257 w 5574315"/>
                <a:gd name="connsiteY14" fmla="*/ 329144 h 651184"/>
                <a:gd name="connsiteX15" fmla="*/ 1369981 w 5574315"/>
                <a:gd name="connsiteY15" fmla="*/ 377341 h 651184"/>
                <a:gd name="connsiteX16" fmla="*/ 1990725 w 5574315"/>
                <a:gd name="connsiteY16" fmla="*/ 417441 h 651184"/>
                <a:gd name="connsiteX17" fmla="*/ 2527078 w 5574315"/>
                <a:gd name="connsiteY17" fmla="*/ 248277 h 651184"/>
                <a:gd name="connsiteX18" fmla="*/ 2688241 w 5574315"/>
                <a:gd name="connsiteY18" fmla="*/ 160266 h 651184"/>
                <a:gd name="connsiteX19" fmla="*/ 3185160 w 5574315"/>
                <a:gd name="connsiteY19" fmla="*/ 5104 h 651184"/>
                <a:gd name="connsiteX20" fmla="*/ 3185922 w 5574315"/>
                <a:gd name="connsiteY20" fmla="*/ 5199 h 651184"/>
                <a:gd name="connsiteX21" fmla="*/ 4180427 w 5574315"/>
                <a:gd name="connsiteY21" fmla="*/ 316286 h 651184"/>
                <a:gd name="connsiteX22" fmla="*/ 5572792 w 5574315"/>
                <a:gd name="connsiteY22" fmla="*/ 578699 h 651184"/>
                <a:gd name="connsiteX23" fmla="*/ 5574316 w 5574315"/>
                <a:gd name="connsiteY23" fmla="*/ 582986 h 651184"/>
                <a:gd name="connsiteX24" fmla="*/ 5171884 w 5574315"/>
                <a:gd name="connsiteY24" fmla="*/ 651185 h 651184"/>
              </a:gdLst>
              <a:ahLst/>
              <a:cxnLst/>
              <a:rect l="l" t="t" r="r" b="b"/>
              <a:pathLst>
                <a:path w="5574315" h="651184">
                  <a:moveTo>
                    <a:pt x="5171884" y="651185"/>
                  </a:moveTo>
                  <a:cubicBezTo>
                    <a:pt x="5053679" y="651185"/>
                    <a:pt x="4933093" y="634135"/>
                    <a:pt x="4808601" y="600226"/>
                  </a:cubicBezTo>
                  <a:cubicBezTo>
                    <a:pt x="4583240" y="538694"/>
                    <a:pt x="4381881" y="432681"/>
                    <a:pt x="4178237" y="320381"/>
                  </a:cubicBezTo>
                  <a:cubicBezTo>
                    <a:pt x="3779044" y="100163"/>
                    <a:pt x="3477197" y="54253"/>
                    <a:pt x="3185255" y="9771"/>
                  </a:cubicBezTo>
                  <a:lnTo>
                    <a:pt x="3184493" y="9676"/>
                  </a:lnTo>
                  <a:cubicBezTo>
                    <a:pt x="2997518" y="-18804"/>
                    <a:pt x="2834450" y="78446"/>
                    <a:pt x="2690622" y="164267"/>
                  </a:cubicBezTo>
                  <a:cubicBezTo>
                    <a:pt x="2634044" y="197985"/>
                    <a:pt x="2580608" y="229894"/>
                    <a:pt x="2528888" y="252563"/>
                  </a:cubicBezTo>
                  <a:cubicBezTo>
                    <a:pt x="2331434" y="339241"/>
                    <a:pt x="2150555" y="396200"/>
                    <a:pt x="1991487" y="422108"/>
                  </a:cubicBezTo>
                  <a:cubicBezTo>
                    <a:pt x="1749076" y="464876"/>
                    <a:pt x="1564481" y="424585"/>
                    <a:pt x="1369028" y="381913"/>
                  </a:cubicBezTo>
                  <a:cubicBezTo>
                    <a:pt x="1151382" y="334383"/>
                    <a:pt x="904685" y="280567"/>
                    <a:pt x="532924" y="333716"/>
                  </a:cubicBezTo>
                  <a:cubicBezTo>
                    <a:pt x="400050" y="352671"/>
                    <a:pt x="273844" y="405249"/>
                    <a:pt x="151733" y="456113"/>
                  </a:cubicBezTo>
                  <a:cubicBezTo>
                    <a:pt x="102775" y="476496"/>
                    <a:pt x="52197" y="497546"/>
                    <a:pt x="1619" y="516311"/>
                  </a:cubicBezTo>
                  <a:lnTo>
                    <a:pt x="0" y="512024"/>
                  </a:lnTo>
                  <a:cubicBezTo>
                    <a:pt x="50387" y="493355"/>
                    <a:pt x="100965" y="472305"/>
                    <a:pt x="149923" y="451922"/>
                  </a:cubicBezTo>
                  <a:cubicBezTo>
                    <a:pt x="272320" y="400963"/>
                    <a:pt x="398812" y="348290"/>
                    <a:pt x="532257" y="329144"/>
                  </a:cubicBezTo>
                  <a:cubicBezTo>
                    <a:pt x="904780" y="275900"/>
                    <a:pt x="1151954" y="329811"/>
                    <a:pt x="1369981" y="377341"/>
                  </a:cubicBezTo>
                  <a:cubicBezTo>
                    <a:pt x="1564958" y="419918"/>
                    <a:pt x="1749076" y="460113"/>
                    <a:pt x="1990725" y="417441"/>
                  </a:cubicBezTo>
                  <a:cubicBezTo>
                    <a:pt x="2149507" y="391628"/>
                    <a:pt x="2329910" y="334764"/>
                    <a:pt x="2527078" y="248277"/>
                  </a:cubicBezTo>
                  <a:cubicBezTo>
                    <a:pt x="2578513" y="225703"/>
                    <a:pt x="2631853" y="193889"/>
                    <a:pt x="2688241" y="160266"/>
                  </a:cubicBezTo>
                  <a:cubicBezTo>
                    <a:pt x="2832735" y="74065"/>
                    <a:pt x="2996470" y="-23566"/>
                    <a:pt x="3185160" y="5104"/>
                  </a:cubicBezTo>
                  <a:lnTo>
                    <a:pt x="3185922" y="5199"/>
                  </a:lnTo>
                  <a:cubicBezTo>
                    <a:pt x="3478244" y="49681"/>
                    <a:pt x="3780568" y="95687"/>
                    <a:pt x="4180427" y="316286"/>
                  </a:cubicBezTo>
                  <a:cubicBezTo>
                    <a:pt x="4529424" y="508881"/>
                    <a:pt x="5007388" y="772628"/>
                    <a:pt x="5572792" y="578699"/>
                  </a:cubicBezTo>
                  <a:lnTo>
                    <a:pt x="5574316" y="582986"/>
                  </a:lnTo>
                  <a:cubicBezTo>
                    <a:pt x="5441823" y="628420"/>
                    <a:pt x="5308473" y="651185"/>
                    <a:pt x="5171884" y="651185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1" name="标题 1"/>
            <p:cNvSpPr txBox="1"/>
            <p:nvPr/>
          </p:nvSpPr>
          <p:spPr>
            <a:xfrm>
              <a:off x="6240883" y="5272954"/>
              <a:ext cx="4468853" cy="553879"/>
            </a:xfrm>
            <a:custGeom>
              <a:avLst/>
              <a:gdLst>
                <a:gd name="connsiteX0" fmla="*/ 5049108 w 5439727"/>
                <a:gd name="connsiteY0" fmla="*/ 709324 h 709323"/>
                <a:gd name="connsiteX1" fmla="*/ 4673537 w 5439727"/>
                <a:gd name="connsiteY1" fmla="*/ 656460 h 709323"/>
                <a:gd name="connsiteX2" fmla="*/ 4069747 w 5439727"/>
                <a:gd name="connsiteY2" fmla="*/ 379759 h 709323"/>
                <a:gd name="connsiteX3" fmla="*/ 3174302 w 5439727"/>
                <a:gd name="connsiteY3" fmla="*/ 32477 h 709323"/>
                <a:gd name="connsiteX4" fmla="*/ 3116294 w 5439727"/>
                <a:gd name="connsiteY4" fmla="*/ 17142 h 709323"/>
                <a:gd name="connsiteX5" fmla="*/ 2610707 w 5439727"/>
                <a:gd name="connsiteY5" fmla="*/ 143158 h 709323"/>
                <a:gd name="connsiteX6" fmla="*/ 2465261 w 5439727"/>
                <a:gd name="connsiteY6" fmla="*/ 216500 h 709323"/>
                <a:gd name="connsiteX7" fmla="*/ 1944910 w 5439727"/>
                <a:gd name="connsiteY7" fmla="*/ 402333 h 709323"/>
                <a:gd name="connsiteX8" fmla="*/ 1277207 w 5439727"/>
                <a:gd name="connsiteY8" fmla="*/ 439766 h 709323"/>
                <a:gd name="connsiteX9" fmla="*/ 530543 w 5439727"/>
                <a:gd name="connsiteY9" fmla="*/ 444434 h 709323"/>
                <a:gd name="connsiteX10" fmla="*/ 183833 w 5439727"/>
                <a:gd name="connsiteY10" fmla="*/ 535207 h 709323"/>
                <a:gd name="connsiteX11" fmla="*/ 1048 w 5439727"/>
                <a:gd name="connsiteY11" fmla="*/ 592357 h 709323"/>
                <a:gd name="connsiteX12" fmla="*/ 0 w 5439727"/>
                <a:gd name="connsiteY12" fmla="*/ 588642 h 709323"/>
                <a:gd name="connsiteX13" fmla="*/ 182594 w 5439727"/>
                <a:gd name="connsiteY13" fmla="*/ 531587 h 709323"/>
                <a:gd name="connsiteX14" fmla="*/ 530066 w 5439727"/>
                <a:gd name="connsiteY14" fmla="*/ 440719 h 709323"/>
                <a:gd name="connsiteX15" fmla="*/ 1277588 w 5439727"/>
                <a:gd name="connsiteY15" fmla="*/ 436052 h 709323"/>
                <a:gd name="connsiteX16" fmla="*/ 1943862 w 5439727"/>
                <a:gd name="connsiteY16" fmla="*/ 398714 h 709323"/>
                <a:gd name="connsiteX17" fmla="*/ 2463737 w 5439727"/>
                <a:gd name="connsiteY17" fmla="*/ 213071 h 709323"/>
                <a:gd name="connsiteX18" fmla="*/ 2608898 w 5439727"/>
                <a:gd name="connsiteY18" fmla="*/ 139919 h 709323"/>
                <a:gd name="connsiteX19" fmla="*/ 3117342 w 5439727"/>
                <a:gd name="connsiteY19" fmla="*/ 13523 h 709323"/>
                <a:gd name="connsiteX20" fmla="*/ 3175254 w 5439727"/>
                <a:gd name="connsiteY20" fmla="*/ 28858 h 709323"/>
                <a:gd name="connsiteX21" fmla="*/ 4071652 w 5439727"/>
                <a:gd name="connsiteY21" fmla="*/ 376520 h 709323"/>
                <a:gd name="connsiteX22" fmla="*/ 5438585 w 5439727"/>
                <a:gd name="connsiteY22" fmla="*/ 647983 h 709323"/>
                <a:gd name="connsiteX23" fmla="*/ 5439728 w 5439727"/>
                <a:gd name="connsiteY23" fmla="*/ 651698 h 709323"/>
                <a:gd name="connsiteX24" fmla="*/ 5049108 w 5439727"/>
                <a:gd name="connsiteY24" fmla="*/ 709324 h 709323"/>
              </a:gdLst>
              <a:ahLst/>
              <a:cxnLst/>
              <a:rect l="l" t="t" r="r" b="b"/>
              <a:pathLst>
                <a:path w="5439727" h="709323">
                  <a:moveTo>
                    <a:pt x="5049108" y="709324"/>
                  </a:moveTo>
                  <a:cubicBezTo>
                    <a:pt x="4924806" y="709324"/>
                    <a:pt x="4800219" y="691703"/>
                    <a:pt x="4673537" y="656460"/>
                  </a:cubicBezTo>
                  <a:cubicBezTo>
                    <a:pt x="4444842" y="592833"/>
                    <a:pt x="4241959" y="480248"/>
                    <a:pt x="4069747" y="379759"/>
                  </a:cubicBezTo>
                  <a:cubicBezTo>
                    <a:pt x="3722846" y="177257"/>
                    <a:pt x="3456432" y="106963"/>
                    <a:pt x="3174302" y="32477"/>
                  </a:cubicBezTo>
                  <a:cubicBezTo>
                    <a:pt x="3155061" y="27429"/>
                    <a:pt x="3135725" y="22286"/>
                    <a:pt x="3116294" y="17142"/>
                  </a:cubicBezTo>
                  <a:cubicBezTo>
                    <a:pt x="2933891" y="-31340"/>
                    <a:pt x="2762155" y="61338"/>
                    <a:pt x="2610707" y="143158"/>
                  </a:cubicBezTo>
                  <a:cubicBezTo>
                    <a:pt x="2559844" y="170590"/>
                    <a:pt x="2511838" y="196593"/>
                    <a:pt x="2465261" y="216500"/>
                  </a:cubicBezTo>
                  <a:cubicBezTo>
                    <a:pt x="2271427" y="299368"/>
                    <a:pt x="2096357" y="361947"/>
                    <a:pt x="1944910" y="402333"/>
                  </a:cubicBezTo>
                  <a:cubicBezTo>
                    <a:pt x="1680877" y="475390"/>
                    <a:pt x="1493806" y="458912"/>
                    <a:pt x="1277207" y="439766"/>
                  </a:cubicBezTo>
                  <a:cubicBezTo>
                    <a:pt x="1081183" y="422431"/>
                    <a:pt x="858965" y="402905"/>
                    <a:pt x="530543" y="444434"/>
                  </a:cubicBezTo>
                  <a:cubicBezTo>
                    <a:pt x="412433" y="459388"/>
                    <a:pt x="301371" y="496250"/>
                    <a:pt x="183833" y="535207"/>
                  </a:cubicBezTo>
                  <a:cubicBezTo>
                    <a:pt x="124492" y="554828"/>
                    <a:pt x="63151" y="575212"/>
                    <a:pt x="1048" y="592357"/>
                  </a:cubicBezTo>
                  <a:lnTo>
                    <a:pt x="0" y="588642"/>
                  </a:lnTo>
                  <a:cubicBezTo>
                    <a:pt x="62008" y="571497"/>
                    <a:pt x="123254" y="551209"/>
                    <a:pt x="182594" y="531587"/>
                  </a:cubicBezTo>
                  <a:cubicBezTo>
                    <a:pt x="300323" y="492535"/>
                    <a:pt x="411575" y="455673"/>
                    <a:pt x="530066" y="440719"/>
                  </a:cubicBezTo>
                  <a:cubicBezTo>
                    <a:pt x="858965" y="399095"/>
                    <a:pt x="1081373" y="418716"/>
                    <a:pt x="1277588" y="436052"/>
                  </a:cubicBezTo>
                  <a:cubicBezTo>
                    <a:pt x="1493806" y="455102"/>
                    <a:pt x="1680591" y="471580"/>
                    <a:pt x="1943862" y="398714"/>
                  </a:cubicBezTo>
                  <a:cubicBezTo>
                    <a:pt x="2095119" y="358328"/>
                    <a:pt x="2269998" y="295844"/>
                    <a:pt x="2463737" y="213071"/>
                  </a:cubicBezTo>
                  <a:cubicBezTo>
                    <a:pt x="2510124" y="193259"/>
                    <a:pt x="2558129" y="167351"/>
                    <a:pt x="2608898" y="139919"/>
                  </a:cubicBezTo>
                  <a:cubicBezTo>
                    <a:pt x="2761012" y="57814"/>
                    <a:pt x="2933415" y="-35341"/>
                    <a:pt x="3117342" y="13523"/>
                  </a:cubicBezTo>
                  <a:cubicBezTo>
                    <a:pt x="3136678" y="18666"/>
                    <a:pt x="3156014" y="23810"/>
                    <a:pt x="3175254" y="28858"/>
                  </a:cubicBezTo>
                  <a:cubicBezTo>
                    <a:pt x="3457575" y="103343"/>
                    <a:pt x="3724370" y="173733"/>
                    <a:pt x="4071652" y="376520"/>
                  </a:cubicBezTo>
                  <a:cubicBezTo>
                    <a:pt x="4459701" y="603120"/>
                    <a:pt x="4884992" y="810670"/>
                    <a:pt x="5438585" y="647983"/>
                  </a:cubicBezTo>
                  <a:lnTo>
                    <a:pt x="5439728" y="651698"/>
                  </a:lnTo>
                  <a:cubicBezTo>
                    <a:pt x="5308664" y="690083"/>
                    <a:pt x="5179029" y="709324"/>
                    <a:pt x="5049108" y="709324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2" name="标题 1"/>
            <p:cNvSpPr txBox="1"/>
            <p:nvPr/>
          </p:nvSpPr>
          <p:spPr>
            <a:xfrm>
              <a:off x="6211618" y="5261710"/>
              <a:ext cx="4358286" cy="589667"/>
            </a:xfrm>
            <a:custGeom>
              <a:avLst/>
              <a:gdLst>
                <a:gd name="connsiteX0" fmla="*/ 4928045 w 5305139"/>
                <a:gd name="connsiteY0" fmla="*/ 755157 h 755156"/>
                <a:gd name="connsiteX1" fmla="*/ 3961067 w 5305139"/>
                <a:gd name="connsiteY1" fmla="*/ 426544 h 755156"/>
                <a:gd name="connsiteX2" fmla="*/ 3048381 w 5305139"/>
                <a:gd name="connsiteY2" fmla="*/ 12111 h 755156"/>
                <a:gd name="connsiteX3" fmla="*/ 2481834 w 5305139"/>
                <a:gd name="connsiteY3" fmla="*/ 133269 h 755156"/>
                <a:gd name="connsiteX4" fmla="*/ 2401538 w 5305139"/>
                <a:gd name="connsiteY4" fmla="*/ 167750 h 755156"/>
                <a:gd name="connsiteX5" fmla="*/ 1898142 w 5305139"/>
                <a:gd name="connsiteY5" fmla="*/ 369966 h 755156"/>
                <a:gd name="connsiteX6" fmla="*/ 1108996 w 5305139"/>
                <a:gd name="connsiteY6" fmla="*/ 505221 h 755156"/>
                <a:gd name="connsiteX7" fmla="*/ 528161 w 5305139"/>
                <a:gd name="connsiteY7" fmla="*/ 542559 h 755156"/>
                <a:gd name="connsiteX8" fmla="*/ 222409 w 5305139"/>
                <a:gd name="connsiteY8" fmla="*/ 604947 h 755156"/>
                <a:gd name="connsiteX9" fmla="*/ 571 w 5305139"/>
                <a:gd name="connsiteY9" fmla="*/ 655811 h 755156"/>
                <a:gd name="connsiteX10" fmla="*/ 0 w 5305139"/>
                <a:gd name="connsiteY10" fmla="*/ 652572 h 755156"/>
                <a:gd name="connsiteX11" fmla="*/ 221647 w 5305139"/>
                <a:gd name="connsiteY11" fmla="*/ 601804 h 755156"/>
                <a:gd name="connsiteX12" fmla="*/ 527876 w 5305139"/>
                <a:gd name="connsiteY12" fmla="*/ 539320 h 755156"/>
                <a:gd name="connsiteX13" fmla="*/ 1108996 w 5305139"/>
                <a:gd name="connsiteY13" fmla="*/ 501982 h 755156"/>
                <a:gd name="connsiteX14" fmla="*/ 1897094 w 5305139"/>
                <a:gd name="connsiteY14" fmla="*/ 366918 h 755156"/>
                <a:gd name="connsiteX15" fmla="*/ 2400395 w 5305139"/>
                <a:gd name="connsiteY15" fmla="*/ 164702 h 755156"/>
                <a:gd name="connsiteX16" fmla="*/ 2480691 w 5305139"/>
                <a:gd name="connsiteY16" fmla="*/ 130221 h 755156"/>
                <a:gd name="connsiteX17" fmla="*/ 3049048 w 5305139"/>
                <a:gd name="connsiteY17" fmla="*/ 8778 h 755156"/>
                <a:gd name="connsiteX18" fmla="*/ 3962876 w 5305139"/>
                <a:gd name="connsiteY18" fmla="*/ 423591 h 755156"/>
                <a:gd name="connsiteX19" fmla="*/ 5304378 w 5305139"/>
                <a:gd name="connsiteY19" fmla="*/ 704007 h 755156"/>
                <a:gd name="connsiteX20" fmla="*/ 5305140 w 5305139"/>
                <a:gd name="connsiteY20" fmla="*/ 707151 h 755156"/>
                <a:gd name="connsiteX21" fmla="*/ 4928045 w 5305139"/>
                <a:gd name="connsiteY21" fmla="*/ 755157 h 755156"/>
              </a:gdLst>
              <a:ahLst/>
              <a:cxnLst/>
              <a:rect l="l" t="t" r="r" b="b"/>
              <a:pathLst>
                <a:path w="5305139" h="755156">
                  <a:moveTo>
                    <a:pt x="4928045" y="755157"/>
                  </a:moveTo>
                  <a:cubicBezTo>
                    <a:pt x="4531900" y="755157"/>
                    <a:pt x="4225100" y="590279"/>
                    <a:pt x="3961067" y="426544"/>
                  </a:cubicBezTo>
                  <a:cubicBezTo>
                    <a:pt x="3626930" y="219375"/>
                    <a:pt x="3365945" y="68309"/>
                    <a:pt x="3048381" y="12111"/>
                  </a:cubicBezTo>
                  <a:cubicBezTo>
                    <a:pt x="2843213" y="-24179"/>
                    <a:pt x="2651284" y="59451"/>
                    <a:pt x="2481834" y="133269"/>
                  </a:cubicBezTo>
                  <a:cubicBezTo>
                    <a:pt x="2454021" y="145366"/>
                    <a:pt x="2427827" y="156796"/>
                    <a:pt x="2401538" y="167750"/>
                  </a:cubicBezTo>
                  <a:cubicBezTo>
                    <a:pt x="2205990" y="249189"/>
                    <a:pt x="2036636" y="317197"/>
                    <a:pt x="1898142" y="369966"/>
                  </a:cubicBezTo>
                  <a:cubicBezTo>
                    <a:pt x="1583150" y="490266"/>
                    <a:pt x="1384268" y="496553"/>
                    <a:pt x="1108996" y="505221"/>
                  </a:cubicBezTo>
                  <a:cubicBezTo>
                    <a:pt x="950881" y="510174"/>
                    <a:pt x="771715" y="515889"/>
                    <a:pt x="528161" y="542559"/>
                  </a:cubicBezTo>
                  <a:cubicBezTo>
                    <a:pt x="426053" y="553703"/>
                    <a:pt x="327184" y="578563"/>
                    <a:pt x="222409" y="604947"/>
                  </a:cubicBezTo>
                  <a:cubicBezTo>
                    <a:pt x="150876" y="622950"/>
                    <a:pt x="76867" y="641523"/>
                    <a:pt x="571" y="655811"/>
                  </a:cubicBezTo>
                  <a:lnTo>
                    <a:pt x="0" y="652572"/>
                  </a:lnTo>
                  <a:cubicBezTo>
                    <a:pt x="76200" y="638380"/>
                    <a:pt x="150114" y="619806"/>
                    <a:pt x="221647" y="601804"/>
                  </a:cubicBezTo>
                  <a:cubicBezTo>
                    <a:pt x="326517" y="575420"/>
                    <a:pt x="425577" y="550560"/>
                    <a:pt x="527876" y="539320"/>
                  </a:cubicBezTo>
                  <a:cubicBezTo>
                    <a:pt x="771620" y="512650"/>
                    <a:pt x="950786" y="507030"/>
                    <a:pt x="1108996" y="501982"/>
                  </a:cubicBezTo>
                  <a:cubicBezTo>
                    <a:pt x="1383887" y="493314"/>
                    <a:pt x="1582579" y="487028"/>
                    <a:pt x="1897094" y="366918"/>
                  </a:cubicBezTo>
                  <a:cubicBezTo>
                    <a:pt x="2035588" y="314149"/>
                    <a:pt x="2204847" y="246141"/>
                    <a:pt x="2400395" y="164702"/>
                  </a:cubicBezTo>
                  <a:cubicBezTo>
                    <a:pt x="2426684" y="153748"/>
                    <a:pt x="2452878" y="142318"/>
                    <a:pt x="2480691" y="130221"/>
                  </a:cubicBezTo>
                  <a:cubicBezTo>
                    <a:pt x="2650522" y="56212"/>
                    <a:pt x="2843022" y="-27608"/>
                    <a:pt x="3049048" y="8778"/>
                  </a:cubicBezTo>
                  <a:cubicBezTo>
                    <a:pt x="3367183" y="65070"/>
                    <a:pt x="3628454" y="216232"/>
                    <a:pt x="3962876" y="423591"/>
                  </a:cubicBezTo>
                  <a:cubicBezTo>
                    <a:pt x="4304538" y="635523"/>
                    <a:pt x="4718209" y="849359"/>
                    <a:pt x="5304378" y="704007"/>
                  </a:cubicBezTo>
                  <a:lnTo>
                    <a:pt x="5305140" y="707151"/>
                  </a:lnTo>
                  <a:cubicBezTo>
                    <a:pt x="5170742" y="740679"/>
                    <a:pt x="5045488" y="755157"/>
                    <a:pt x="4928045" y="755157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3" name="标题 1"/>
            <p:cNvSpPr txBox="1"/>
            <p:nvPr/>
          </p:nvSpPr>
          <p:spPr>
            <a:xfrm>
              <a:off x="6182196" y="5238360"/>
              <a:ext cx="4247719" cy="637859"/>
            </a:xfrm>
            <a:custGeom>
              <a:avLst/>
              <a:gdLst>
                <a:gd name="connsiteX0" fmla="*/ 4812030 w 5170551"/>
                <a:gd name="connsiteY0" fmla="*/ 816873 h 816873"/>
                <a:gd name="connsiteX1" fmla="*/ 4403122 w 5170551"/>
                <a:gd name="connsiteY1" fmla="*/ 759628 h 816873"/>
                <a:gd name="connsiteX2" fmla="*/ 3852672 w 5170551"/>
                <a:gd name="connsiteY2" fmla="*/ 488927 h 816873"/>
                <a:gd name="connsiteX3" fmla="*/ 3767328 w 5170551"/>
                <a:gd name="connsiteY3" fmla="*/ 432254 h 816873"/>
                <a:gd name="connsiteX4" fmla="*/ 2980373 w 5170551"/>
                <a:gd name="connsiteY4" fmla="*/ 22679 h 816873"/>
                <a:gd name="connsiteX5" fmla="*/ 2358295 w 5170551"/>
                <a:gd name="connsiteY5" fmla="*/ 126501 h 816873"/>
                <a:gd name="connsiteX6" fmla="*/ 2338007 w 5170551"/>
                <a:gd name="connsiteY6" fmla="*/ 134693 h 816873"/>
                <a:gd name="connsiteX7" fmla="*/ 1851565 w 5170551"/>
                <a:gd name="connsiteY7" fmla="*/ 353291 h 816873"/>
                <a:gd name="connsiteX8" fmla="*/ 617125 w 5170551"/>
                <a:gd name="connsiteY8" fmla="*/ 648090 h 816873"/>
                <a:gd name="connsiteX9" fmla="*/ 525971 w 5170551"/>
                <a:gd name="connsiteY9" fmla="*/ 656377 h 816873"/>
                <a:gd name="connsiteX10" fmla="*/ 272034 w 5170551"/>
                <a:gd name="connsiteY10" fmla="*/ 694096 h 816873"/>
                <a:gd name="connsiteX11" fmla="*/ 286 w 5170551"/>
                <a:gd name="connsiteY11" fmla="*/ 734863 h 816873"/>
                <a:gd name="connsiteX12" fmla="*/ 0 w 5170551"/>
                <a:gd name="connsiteY12" fmla="*/ 732291 h 816873"/>
                <a:gd name="connsiteX13" fmla="*/ 271558 w 5170551"/>
                <a:gd name="connsiteY13" fmla="*/ 691524 h 816873"/>
                <a:gd name="connsiteX14" fmla="*/ 525685 w 5170551"/>
                <a:gd name="connsiteY14" fmla="*/ 653805 h 816873"/>
                <a:gd name="connsiteX15" fmla="*/ 616839 w 5170551"/>
                <a:gd name="connsiteY15" fmla="*/ 645518 h 816873"/>
                <a:gd name="connsiteX16" fmla="*/ 1850326 w 5170551"/>
                <a:gd name="connsiteY16" fmla="*/ 351005 h 816873"/>
                <a:gd name="connsiteX17" fmla="*/ 2336959 w 5170551"/>
                <a:gd name="connsiteY17" fmla="*/ 132311 h 816873"/>
                <a:gd name="connsiteX18" fmla="*/ 2357247 w 5170551"/>
                <a:gd name="connsiteY18" fmla="*/ 124120 h 816873"/>
                <a:gd name="connsiteX19" fmla="*/ 2981040 w 5170551"/>
                <a:gd name="connsiteY19" fmla="*/ 20202 h 816873"/>
                <a:gd name="connsiteX20" fmla="*/ 3768757 w 5170551"/>
                <a:gd name="connsiteY20" fmla="*/ 430158 h 816873"/>
                <a:gd name="connsiteX21" fmla="*/ 3854101 w 5170551"/>
                <a:gd name="connsiteY21" fmla="*/ 486832 h 816873"/>
                <a:gd name="connsiteX22" fmla="*/ 5170075 w 5170551"/>
                <a:gd name="connsiteY22" fmla="*/ 776297 h 816873"/>
                <a:gd name="connsiteX23" fmla="*/ 5170551 w 5170551"/>
                <a:gd name="connsiteY23" fmla="*/ 778868 h 816873"/>
                <a:gd name="connsiteX24" fmla="*/ 4812030 w 5170551"/>
                <a:gd name="connsiteY24" fmla="*/ 816873 h 816873"/>
              </a:gdLst>
              <a:ahLst/>
              <a:cxnLst/>
              <a:rect l="l" t="t" r="r" b="b"/>
              <a:pathLst>
                <a:path w="5170551" h="816873">
                  <a:moveTo>
                    <a:pt x="4812030" y="816873"/>
                  </a:moveTo>
                  <a:cubicBezTo>
                    <a:pt x="4670870" y="816873"/>
                    <a:pt x="4535424" y="797823"/>
                    <a:pt x="4403122" y="759628"/>
                  </a:cubicBezTo>
                  <a:cubicBezTo>
                    <a:pt x="4182237" y="695906"/>
                    <a:pt x="4000881" y="587035"/>
                    <a:pt x="3852672" y="488927"/>
                  </a:cubicBezTo>
                  <a:cubicBezTo>
                    <a:pt x="3823621" y="469687"/>
                    <a:pt x="3795141" y="450732"/>
                    <a:pt x="3767328" y="432254"/>
                  </a:cubicBezTo>
                  <a:cubicBezTo>
                    <a:pt x="3491770" y="248707"/>
                    <a:pt x="3274124" y="103832"/>
                    <a:pt x="2980373" y="22679"/>
                  </a:cubicBezTo>
                  <a:cubicBezTo>
                    <a:pt x="2762345" y="-37519"/>
                    <a:pt x="2547652" y="49634"/>
                    <a:pt x="2358295" y="126501"/>
                  </a:cubicBezTo>
                  <a:lnTo>
                    <a:pt x="2338007" y="134693"/>
                  </a:lnTo>
                  <a:cubicBezTo>
                    <a:pt x="2160080" y="206702"/>
                    <a:pt x="1991868" y="282330"/>
                    <a:pt x="1851565" y="353291"/>
                  </a:cubicBezTo>
                  <a:cubicBezTo>
                    <a:pt x="1395794" y="577605"/>
                    <a:pt x="1215295" y="593988"/>
                    <a:pt x="617125" y="648090"/>
                  </a:cubicBezTo>
                  <a:cubicBezTo>
                    <a:pt x="587788" y="650757"/>
                    <a:pt x="557403" y="653519"/>
                    <a:pt x="525971" y="656377"/>
                  </a:cubicBezTo>
                  <a:cubicBezTo>
                    <a:pt x="442531" y="663997"/>
                    <a:pt x="359759" y="678570"/>
                    <a:pt x="272034" y="694096"/>
                  </a:cubicBezTo>
                  <a:cubicBezTo>
                    <a:pt x="185166" y="709431"/>
                    <a:pt x="95250" y="725243"/>
                    <a:pt x="286" y="734863"/>
                  </a:cubicBezTo>
                  <a:lnTo>
                    <a:pt x="0" y="732291"/>
                  </a:lnTo>
                  <a:cubicBezTo>
                    <a:pt x="94869" y="722766"/>
                    <a:pt x="184690" y="706859"/>
                    <a:pt x="271558" y="691524"/>
                  </a:cubicBezTo>
                  <a:cubicBezTo>
                    <a:pt x="359283" y="676094"/>
                    <a:pt x="442150" y="661425"/>
                    <a:pt x="525685" y="653805"/>
                  </a:cubicBezTo>
                  <a:cubicBezTo>
                    <a:pt x="557117" y="650948"/>
                    <a:pt x="587502" y="648185"/>
                    <a:pt x="616839" y="645518"/>
                  </a:cubicBezTo>
                  <a:cubicBezTo>
                    <a:pt x="1214628" y="591416"/>
                    <a:pt x="1395032" y="575129"/>
                    <a:pt x="1850326" y="351005"/>
                  </a:cubicBezTo>
                  <a:cubicBezTo>
                    <a:pt x="1990725" y="280044"/>
                    <a:pt x="2159032" y="204416"/>
                    <a:pt x="2336959" y="132311"/>
                  </a:cubicBezTo>
                  <a:lnTo>
                    <a:pt x="2357247" y="124120"/>
                  </a:lnTo>
                  <a:cubicBezTo>
                    <a:pt x="2547080" y="47063"/>
                    <a:pt x="2762155" y="-40282"/>
                    <a:pt x="2981040" y="20202"/>
                  </a:cubicBezTo>
                  <a:cubicBezTo>
                    <a:pt x="3275267" y="101450"/>
                    <a:pt x="3493008" y="246516"/>
                    <a:pt x="3768757" y="430158"/>
                  </a:cubicBezTo>
                  <a:cubicBezTo>
                    <a:pt x="3796570" y="448732"/>
                    <a:pt x="3824954" y="467591"/>
                    <a:pt x="3854101" y="486832"/>
                  </a:cubicBezTo>
                  <a:cubicBezTo>
                    <a:pt x="4189095" y="708574"/>
                    <a:pt x="4580382" y="897074"/>
                    <a:pt x="5170075" y="776297"/>
                  </a:cubicBezTo>
                  <a:lnTo>
                    <a:pt x="5170551" y="778868"/>
                  </a:lnTo>
                  <a:cubicBezTo>
                    <a:pt x="5046440" y="804205"/>
                    <a:pt x="4927282" y="816873"/>
                    <a:pt x="4812030" y="816873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4" name="标题 1"/>
            <p:cNvSpPr txBox="1"/>
            <p:nvPr/>
          </p:nvSpPr>
          <p:spPr>
            <a:xfrm>
              <a:off x="6152695" y="5211392"/>
              <a:ext cx="4137464" cy="690041"/>
            </a:xfrm>
            <a:custGeom>
              <a:avLst/>
              <a:gdLst>
                <a:gd name="connsiteX0" fmla="*/ 4700207 w 5036343"/>
                <a:gd name="connsiteY0" fmla="*/ 883700 h 883699"/>
                <a:gd name="connsiteX1" fmla="*/ 4267867 w 5036343"/>
                <a:gd name="connsiteY1" fmla="*/ 823788 h 883699"/>
                <a:gd name="connsiteX2" fmla="*/ 3744182 w 5036343"/>
                <a:gd name="connsiteY2" fmla="*/ 555849 h 883699"/>
                <a:gd name="connsiteX3" fmla="*/ 3574637 w 5036343"/>
                <a:gd name="connsiteY3" fmla="*/ 432405 h 883699"/>
                <a:gd name="connsiteX4" fmla="*/ 2912364 w 5036343"/>
                <a:gd name="connsiteY4" fmla="*/ 37689 h 883699"/>
                <a:gd name="connsiteX5" fmla="*/ 2274380 w 5036343"/>
                <a:gd name="connsiteY5" fmla="*/ 106174 h 883699"/>
                <a:gd name="connsiteX6" fmla="*/ 1804702 w 5036343"/>
                <a:gd name="connsiteY6" fmla="*/ 341156 h 883699"/>
                <a:gd name="connsiteX7" fmla="*/ 1773269 w 5036343"/>
                <a:gd name="connsiteY7" fmla="*/ 360301 h 883699"/>
                <a:gd name="connsiteX8" fmla="*/ 523684 w 5036343"/>
                <a:gd name="connsiteY8" fmla="*/ 774639 h 883699"/>
                <a:gd name="connsiteX9" fmla="*/ 342138 w 5036343"/>
                <a:gd name="connsiteY9" fmla="*/ 792165 h 883699"/>
                <a:gd name="connsiteX10" fmla="*/ 0 w 5036343"/>
                <a:gd name="connsiteY10" fmla="*/ 818263 h 883699"/>
                <a:gd name="connsiteX11" fmla="*/ 0 w 5036343"/>
                <a:gd name="connsiteY11" fmla="*/ 816358 h 883699"/>
                <a:gd name="connsiteX12" fmla="*/ 342043 w 5036343"/>
                <a:gd name="connsiteY12" fmla="*/ 790260 h 883699"/>
                <a:gd name="connsiteX13" fmla="*/ 523684 w 5036343"/>
                <a:gd name="connsiteY13" fmla="*/ 772734 h 883699"/>
                <a:gd name="connsiteX14" fmla="*/ 1772412 w 5036343"/>
                <a:gd name="connsiteY14" fmla="*/ 358682 h 883699"/>
                <a:gd name="connsiteX15" fmla="*/ 1803845 w 5036343"/>
                <a:gd name="connsiteY15" fmla="*/ 339536 h 883699"/>
                <a:gd name="connsiteX16" fmla="*/ 2273808 w 5036343"/>
                <a:gd name="connsiteY16" fmla="*/ 104460 h 883699"/>
                <a:gd name="connsiteX17" fmla="*/ 2586800 w 5036343"/>
                <a:gd name="connsiteY17" fmla="*/ 10448 h 883699"/>
                <a:gd name="connsiteX18" fmla="*/ 2913221 w 5036343"/>
                <a:gd name="connsiteY18" fmla="*/ 35975 h 883699"/>
                <a:gd name="connsiteX19" fmla="*/ 3575971 w 5036343"/>
                <a:gd name="connsiteY19" fmla="*/ 430977 h 883699"/>
                <a:gd name="connsiteX20" fmla="*/ 3745516 w 5036343"/>
                <a:gd name="connsiteY20" fmla="*/ 554421 h 883699"/>
                <a:gd name="connsiteX21" fmla="*/ 5036058 w 5036343"/>
                <a:gd name="connsiteY21" fmla="*/ 852934 h 883699"/>
                <a:gd name="connsiteX22" fmla="*/ 5036344 w 5036343"/>
                <a:gd name="connsiteY22" fmla="*/ 854839 h 883699"/>
                <a:gd name="connsiteX23" fmla="*/ 4700207 w 5036343"/>
                <a:gd name="connsiteY23" fmla="*/ 883700 h 883699"/>
              </a:gdLst>
              <a:ahLst/>
              <a:cxnLst/>
              <a:rect l="l" t="t" r="r" b="b"/>
              <a:pathLst>
                <a:path w="5036343" h="883699">
                  <a:moveTo>
                    <a:pt x="4700207" y="883700"/>
                  </a:moveTo>
                  <a:cubicBezTo>
                    <a:pt x="4546949" y="883700"/>
                    <a:pt x="4403789" y="863793"/>
                    <a:pt x="4267867" y="823788"/>
                  </a:cubicBezTo>
                  <a:cubicBezTo>
                    <a:pt x="4046411" y="758637"/>
                    <a:pt x="3871722" y="646432"/>
                    <a:pt x="3744182" y="555849"/>
                  </a:cubicBezTo>
                  <a:cubicBezTo>
                    <a:pt x="3685223" y="513939"/>
                    <a:pt x="3629025" y="472506"/>
                    <a:pt x="3574637" y="432405"/>
                  </a:cubicBezTo>
                  <a:cubicBezTo>
                    <a:pt x="3359944" y="273909"/>
                    <a:pt x="3174492" y="137130"/>
                    <a:pt x="2912364" y="37689"/>
                  </a:cubicBezTo>
                  <a:cubicBezTo>
                    <a:pt x="2694432" y="-44988"/>
                    <a:pt x="2468785" y="29688"/>
                    <a:pt x="2274380" y="106174"/>
                  </a:cubicBezTo>
                  <a:cubicBezTo>
                    <a:pt x="2099215" y="175040"/>
                    <a:pt x="1936814" y="256288"/>
                    <a:pt x="1804702" y="341156"/>
                  </a:cubicBezTo>
                  <a:lnTo>
                    <a:pt x="1773269" y="360301"/>
                  </a:lnTo>
                  <a:cubicBezTo>
                    <a:pt x="1333310" y="628049"/>
                    <a:pt x="1168622" y="728252"/>
                    <a:pt x="523684" y="774639"/>
                  </a:cubicBezTo>
                  <a:cubicBezTo>
                    <a:pt x="464534" y="778925"/>
                    <a:pt x="405098" y="785307"/>
                    <a:pt x="342138" y="792165"/>
                  </a:cubicBezTo>
                  <a:cubicBezTo>
                    <a:pt x="234220" y="803880"/>
                    <a:pt x="122587" y="815977"/>
                    <a:pt x="0" y="818263"/>
                  </a:cubicBezTo>
                  <a:lnTo>
                    <a:pt x="0" y="816358"/>
                  </a:lnTo>
                  <a:cubicBezTo>
                    <a:pt x="122587" y="814072"/>
                    <a:pt x="234125" y="801975"/>
                    <a:pt x="342043" y="790260"/>
                  </a:cubicBezTo>
                  <a:cubicBezTo>
                    <a:pt x="405003" y="783402"/>
                    <a:pt x="464534" y="776924"/>
                    <a:pt x="523684" y="772734"/>
                  </a:cubicBezTo>
                  <a:cubicBezTo>
                    <a:pt x="1168146" y="726347"/>
                    <a:pt x="1332738" y="626239"/>
                    <a:pt x="1772412" y="358682"/>
                  </a:cubicBezTo>
                  <a:lnTo>
                    <a:pt x="1803845" y="339536"/>
                  </a:lnTo>
                  <a:cubicBezTo>
                    <a:pt x="1935956" y="254669"/>
                    <a:pt x="2098548" y="173325"/>
                    <a:pt x="2273808" y="104460"/>
                  </a:cubicBezTo>
                  <a:cubicBezTo>
                    <a:pt x="2366201" y="68169"/>
                    <a:pt x="2475548" y="28545"/>
                    <a:pt x="2586800" y="10448"/>
                  </a:cubicBezTo>
                  <a:cubicBezTo>
                    <a:pt x="2708720" y="-9364"/>
                    <a:pt x="2815495" y="-1077"/>
                    <a:pt x="2913221" y="35975"/>
                  </a:cubicBezTo>
                  <a:cubicBezTo>
                    <a:pt x="3175635" y="135511"/>
                    <a:pt x="3370136" y="278957"/>
                    <a:pt x="3575971" y="430977"/>
                  </a:cubicBezTo>
                  <a:cubicBezTo>
                    <a:pt x="3630359" y="471077"/>
                    <a:pt x="3686556" y="512606"/>
                    <a:pt x="3745516" y="554421"/>
                  </a:cubicBezTo>
                  <a:cubicBezTo>
                    <a:pt x="4048697" y="769686"/>
                    <a:pt x="4414838" y="954852"/>
                    <a:pt x="5036058" y="852934"/>
                  </a:cubicBezTo>
                  <a:lnTo>
                    <a:pt x="5036344" y="854839"/>
                  </a:lnTo>
                  <a:cubicBezTo>
                    <a:pt x="4918615" y="874080"/>
                    <a:pt x="4806982" y="883700"/>
                    <a:pt x="4700207" y="883700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5" name="标题 1"/>
            <p:cNvSpPr txBox="1"/>
            <p:nvPr/>
          </p:nvSpPr>
          <p:spPr>
            <a:xfrm>
              <a:off x="6123117" y="5180748"/>
              <a:ext cx="4027210" cy="746344"/>
            </a:xfrm>
            <a:custGeom>
              <a:avLst/>
              <a:gdLst>
                <a:gd name="connsiteX0" fmla="*/ 4595622 w 4902136"/>
                <a:gd name="connsiteY0" fmla="*/ 955805 h 955804"/>
                <a:gd name="connsiteX1" fmla="*/ 4132707 w 4902136"/>
                <a:gd name="connsiteY1" fmla="*/ 892845 h 955804"/>
                <a:gd name="connsiteX2" fmla="*/ 3635978 w 4902136"/>
                <a:gd name="connsiteY2" fmla="*/ 627669 h 955804"/>
                <a:gd name="connsiteX3" fmla="*/ 3431667 w 4902136"/>
                <a:gd name="connsiteY3" fmla="*/ 462315 h 955804"/>
                <a:gd name="connsiteX4" fmla="*/ 2844641 w 4902136"/>
                <a:gd name="connsiteY4" fmla="*/ 57597 h 955804"/>
                <a:gd name="connsiteX5" fmla="*/ 2211038 w 4902136"/>
                <a:gd name="connsiteY5" fmla="*/ 82458 h 955804"/>
                <a:gd name="connsiteX6" fmla="*/ 1758125 w 4902136"/>
                <a:gd name="connsiteY6" fmla="*/ 333822 h 955804"/>
                <a:gd name="connsiteX7" fmla="*/ 1550384 w 4902136"/>
                <a:gd name="connsiteY7" fmla="*/ 491080 h 955804"/>
                <a:gd name="connsiteX8" fmla="*/ 521684 w 4902136"/>
                <a:gd name="connsiteY8" fmla="*/ 897702 h 955804"/>
                <a:gd name="connsiteX9" fmla="*/ 459391 w 4902136"/>
                <a:gd name="connsiteY9" fmla="*/ 901036 h 955804"/>
                <a:gd name="connsiteX10" fmla="*/ 0 w 4902136"/>
                <a:gd name="connsiteY10" fmla="*/ 906561 h 955804"/>
                <a:gd name="connsiteX11" fmla="*/ 95 w 4902136"/>
                <a:gd name="connsiteY11" fmla="*/ 905227 h 955804"/>
                <a:gd name="connsiteX12" fmla="*/ 459391 w 4902136"/>
                <a:gd name="connsiteY12" fmla="*/ 899703 h 955804"/>
                <a:gd name="connsiteX13" fmla="*/ 521684 w 4902136"/>
                <a:gd name="connsiteY13" fmla="*/ 896369 h 955804"/>
                <a:gd name="connsiteX14" fmla="*/ 1549718 w 4902136"/>
                <a:gd name="connsiteY14" fmla="*/ 490032 h 955804"/>
                <a:gd name="connsiteX15" fmla="*/ 1757458 w 4902136"/>
                <a:gd name="connsiteY15" fmla="*/ 332775 h 955804"/>
                <a:gd name="connsiteX16" fmla="*/ 2210657 w 4902136"/>
                <a:gd name="connsiteY16" fmla="*/ 81219 h 955804"/>
                <a:gd name="connsiteX17" fmla="*/ 2526411 w 4902136"/>
                <a:gd name="connsiteY17" fmla="*/ 2638 h 955804"/>
                <a:gd name="connsiteX18" fmla="*/ 2845403 w 4902136"/>
                <a:gd name="connsiteY18" fmla="*/ 56454 h 955804"/>
                <a:gd name="connsiteX19" fmla="*/ 3432715 w 4902136"/>
                <a:gd name="connsiteY19" fmla="*/ 461362 h 955804"/>
                <a:gd name="connsiteX20" fmla="*/ 3636931 w 4902136"/>
                <a:gd name="connsiteY20" fmla="*/ 626621 h 955804"/>
                <a:gd name="connsiteX21" fmla="*/ 4901946 w 4902136"/>
                <a:gd name="connsiteY21" fmla="*/ 934183 h 955804"/>
                <a:gd name="connsiteX22" fmla="*/ 4902137 w 4902136"/>
                <a:gd name="connsiteY22" fmla="*/ 935517 h 955804"/>
                <a:gd name="connsiteX23" fmla="*/ 4595622 w 4902136"/>
                <a:gd name="connsiteY23" fmla="*/ 955805 h 955804"/>
              </a:gdLst>
              <a:ahLst/>
              <a:cxnLst/>
              <a:rect l="l" t="t" r="r" b="b"/>
              <a:pathLst>
                <a:path w="4902136" h="955804">
                  <a:moveTo>
                    <a:pt x="4595622" y="955805"/>
                  </a:moveTo>
                  <a:cubicBezTo>
                    <a:pt x="4426172" y="955805"/>
                    <a:pt x="4273201" y="934850"/>
                    <a:pt x="4132707" y="892845"/>
                  </a:cubicBezTo>
                  <a:cubicBezTo>
                    <a:pt x="3913251" y="827122"/>
                    <a:pt x="3751898" y="716632"/>
                    <a:pt x="3635978" y="627669"/>
                  </a:cubicBezTo>
                  <a:cubicBezTo>
                    <a:pt x="3564636" y="572995"/>
                    <a:pt x="3497104" y="516702"/>
                    <a:pt x="3431667" y="462315"/>
                  </a:cubicBezTo>
                  <a:cubicBezTo>
                    <a:pt x="3254407" y="314868"/>
                    <a:pt x="3087053" y="175612"/>
                    <a:pt x="2844641" y="57597"/>
                  </a:cubicBezTo>
                  <a:cubicBezTo>
                    <a:pt x="2674335" y="-25365"/>
                    <a:pt x="2472976" y="-17460"/>
                    <a:pt x="2211038" y="82458"/>
                  </a:cubicBezTo>
                  <a:cubicBezTo>
                    <a:pt x="2042255" y="146847"/>
                    <a:pt x="1881378" y="236096"/>
                    <a:pt x="1758125" y="333822"/>
                  </a:cubicBezTo>
                  <a:cubicBezTo>
                    <a:pt x="1680972" y="390115"/>
                    <a:pt x="1614583" y="441455"/>
                    <a:pt x="1550384" y="491080"/>
                  </a:cubicBezTo>
                  <a:cubicBezTo>
                    <a:pt x="1244822" y="727300"/>
                    <a:pt x="1060418" y="869890"/>
                    <a:pt x="521684" y="897702"/>
                  </a:cubicBezTo>
                  <a:cubicBezTo>
                    <a:pt x="501205" y="898750"/>
                    <a:pt x="480441" y="899893"/>
                    <a:pt x="459391" y="901036"/>
                  </a:cubicBezTo>
                  <a:cubicBezTo>
                    <a:pt x="324612" y="908466"/>
                    <a:pt x="171926" y="916848"/>
                    <a:pt x="0" y="906561"/>
                  </a:cubicBezTo>
                  <a:lnTo>
                    <a:pt x="95" y="905227"/>
                  </a:lnTo>
                  <a:cubicBezTo>
                    <a:pt x="171926" y="915514"/>
                    <a:pt x="324612" y="907037"/>
                    <a:pt x="459391" y="899703"/>
                  </a:cubicBezTo>
                  <a:cubicBezTo>
                    <a:pt x="480441" y="898560"/>
                    <a:pt x="501205" y="897417"/>
                    <a:pt x="521684" y="896369"/>
                  </a:cubicBezTo>
                  <a:cubicBezTo>
                    <a:pt x="1060037" y="868651"/>
                    <a:pt x="1244346" y="726157"/>
                    <a:pt x="1549718" y="490032"/>
                  </a:cubicBezTo>
                  <a:cubicBezTo>
                    <a:pt x="1610963" y="442693"/>
                    <a:pt x="1680305" y="389067"/>
                    <a:pt x="1757458" y="332775"/>
                  </a:cubicBezTo>
                  <a:cubicBezTo>
                    <a:pt x="1880807" y="234953"/>
                    <a:pt x="2041779" y="145608"/>
                    <a:pt x="2210657" y="81219"/>
                  </a:cubicBezTo>
                  <a:cubicBezTo>
                    <a:pt x="2328386" y="36357"/>
                    <a:pt x="2431637" y="10639"/>
                    <a:pt x="2526411" y="2638"/>
                  </a:cubicBezTo>
                  <a:cubicBezTo>
                    <a:pt x="2644331" y="-7268"/>
                    <a:pt x="2751677" y="10734"/>
                    <a:pt x="2845403" y="56454"/>
                  </a:cubicBezTo>
                  <a:cubicBezTo>
                    <a:pt x="3088005" y="174564"/>
                    <a:pt x="3255455" y="313915"/>
                    <a:pt x="3432715" y="461362"/>
                  </a:cubicBezTo>
                  <a:cubicBezTo>
                    <a:pt x="3498056" y="515750"/>
                    <a:pt x="3565684" y="572043"/>
                    <a:pt x="3636931" y="626621"/>
                  </a:cubicBezTo>
                  <a:cubicBezTo>
                    <a:pt x="3908393" y="834837"/>
                    <a:pt x="4249579" y="1016193"/>
                    <a:pt x="4901946" y="934183"/>
                  </a:cubicBezTo>
                  <a:lnTo>
                    <a:pt x="4902137" y="935517"/>
                  </a:lnTo>
                  <a:cubicBezTo>
                    <a:pt x="4794123" y="949042"/>
                    <a:pt x="4692206" y="955805"/>
                    <a:pt x="4595622" y="955805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6" name="标题 1"/>
            <p:cNvSpPr txBox="1"/>
            <p:nvPr/>
          </p:nvSpPr>
          <p:spPr>
            <a:xfrm>
              <a:off x="6093460" y="5146215"/>
              <a:ext cx="3916878" cy="807207"/>
            </a:xfrm>
            <a:custGeom>
              <a:avLst/>
              <a:gdLst>
                <a:gd name="connsiteX0" fmla="*/ 4502277 w 4767834"/>
                <a:gd name="connsiteY0" fmla="*/ 1033748 h 1033748"/>
                <a:gd name="connsiteX1" fmla="*/ 4224623 w 4767834"/>
                <a:gd name="connsiteY1" fmla="*/ 1016032 h 1033748"/>
                <a:gd name="connsiteX2" fmla="*/ 4767739 w 4767834"/>
                <a:gd name="connsiteY2" fmla="*/ 1020509 h 1033748"/>
                <a:gd name="connsiteX3" fmla="*/ 4767834 w 4767834"/>
                <a:gd name="connsiteY3" fmla="*/ 1021175 h 1033748"/>
                <a:gd name="connsiteX4" fmla="*/ 4502277 w 4767834"/>
                <a:gd name="connsiteY4" fmla="*/ 1033748 h 1033748"/>
                <a:gd name="connsiteX5" fmla="*/ 411671 w 4767834"/>
                <a:gd name="connsiteY5" fmla="*/ 1027271 h 1033748"/>
                <a:gd name="connsiteX6" fmla="*/ 0 w 4767834"/>
                <a:gd name="connsiteY6" fmla="*/ 999744 h 1033748"/>
                <a:gd name="connsiteX7" fmla="*/ 95 w 4767834"/>
                <a:gd name="connsiteY7" fmla="*/ 999077 h 1033748"/>
                <a:gd name="connsiteX8" fmla="*/ 519684 w 4767834"/>
                <a:gd name="connsiteY8" fmla="*/ 1024890 h 1033748"/>
                <a:gd name="connsiteX9" fmla="*/ 1444657 w 4767834"/>
                <a:gd name="connsiteY9" fmla="*/ 580358 h 1033748"/>
                <a:gd name="connsiteX10" fmla="*/ 1711071 w 4767834"/>
                <a:gd name="connsiteY10" fmla="*/ 330898 h 1033748"/>
                <a:gd name="connsiteX11" fmla="*/ 2147507 w 4767834"/>
                <a:gd name="connsiteY11" fmla="*/ 62960 h 1033748"/>
                <a:gd name="connsiteX12" fmla="*/ 2465451 w 4767834"/>
                <a:gd name="connsiteY12" fmla="*/ 0 h 1033748"/>
                <a:gd name="connsiteX13" fmla="*/ 2469356 w 4767834"/>
                <a:gd name="connsiteY13" fmla="*/ 0 h 1033748"/>
                <a:gd name="connsiteX14" fmla="*/ 2777395 w 4767834"/>
                <a:gd name="connsiteY14" fmla="*/ 81820 h 1033748"/>
                <a:gd name="connsiteX15" fmla="*/ 3316034 w 4767834"/>
                <a:gd name="connsiteY15" fmla="*/ 511397 h 1033748"/>
                <a:gd name="connsiteX16" fmla="*/ 3528251 w 4767834"/>
                <a:gd name="connsiteY16" fmla="*/ 703802 h 1033748"/>
                <a:gd name="connsiteX17" fmla="*/ 4096798 w 4767834"/>
                <a:gd name="connsiteY17" fmla="*/ 993077 h 1033748"/>
                <a:gd name="connsiteX18" fmla="*/ 3997547 w 4767834"/>
                <a:gd name="connsiteY18" fmla="*/ 966978 h 1033748"/>
                <a:gd name="connsiteX19" fmla="*/ 3738944 w 4767834"/>
                <a:gd name="connsiteY19" fmla="*/ 854393 h 1033748"/>
                <a:gd name="connsiteX20" fmla="*/ 3527870 w 4767834"/>
                <a:gd name="connsiteY20" fmla="*/ 704278 h 1033748"/>
                <a:gd name="connsiteX21" fmla="*/ 3315558 w 4767834"/>
                <a:gd name="connsiteY21" fmla="*/ 511778 h 1033748"/>
                <a:gd name="connsiteX22" fmla="*/ 2777014 w 4767834"/>
                <a:gd name="connsiteY22" fmla="*/ 82296 h 1033748"/>
                <a:gd name="connsiteX23" fmla="*/ 2147697 w 4767834"/>
                <a:gd name="connsiteY23" fmla="*/ 63532 h 1033748"/>
                <a:gd name="connsiteX24" fmla="*/ 1711547 w 4767834"/>
                <a:gd name="connsiteY24" fmla="*/ 331375 h 1033748"/>
                <a:gd name="connsiteX25" fmla="*/ 1445133 w 4767834"/>
                <a:gd name="connsiteY25" fmla="*/ 580835 h 1033748"/>
                <a:gd name="connsiteX26" fmla="*/ 1069562 w 4767834"/>
                <a:gd name="connsiteY26" fmla="*/ 892588 h 1033748"/>
                <a:gd name="connsiteX27" fmla="*/ 834581 w 4767834"/>
                <a:gd name="connsiteY27" fmla="*/ 985457 h 1033748"/>
                <a:gd name="connsiteX28" fmla="*/ 519779 w 4767834"/>
                <a:gd name="connsiteY28" fmla="*/ 1025557 h 1033748"/>
                <a:gd name="connsiteX29" fmla="*/ 411671 w 4767834"/>
                <a:gd name="connsiteY29" fmla="*/ 1027271 h 1033748"/>
              </a:gdLst>
              <a:ahLst/>
              <a:cxnLst/>
              <a:rect l="l" t="t" r="r" b="b"/>
              <a:pathLst>
                <a:path w="4767834" h="1033748">
                  <a:moveTo>
                    <a:pt x="4502277" y="1033748"/>
                  </a:moveTo>
                  <a:cubicBezTo>
                    <a:pt x="4403217" y="1033748"/>
                    <a:pt x="4310920" y="1027843"/>
                    <a:pt x="4224623" y="1016032"/>
                  </a:cubicBezTo>
                  <a:cubicBezTo>
                    <a:pt x="4376738" y="1036796"/>
                    <a:pt x="4554284" y="1039654"/>
                    <a:pt x="4767739" y="1020509"/>
                  </a:cubicBezTo>
                  <a:lnTo>
                    <a:pt x="4767834" y="1021175"/>
                  </a:lnTo>
                  <a:cubicBezTo>
                    <a:pt x="4674299" y="1029557"/>
                    <a:pt x="4585811" y="1033748"/>
                    <a:pt x="4502277" y="1033748"/>
                  </a:cubicBezTo>
                  <a:close/>
                  <a:moveTo>
                    <a:pt x="411671" y="1027271"/>
                  </a:moveTo>
                  <a:cubicBezTo>
                    <a:pt x="303467" y="1027271"/>
                    <a:pt x="164021" y="1021842"/>
                    <a:pt x="0" y="999744"/>
                  </a:cubicBezTo>
                  <a:lnTo>
                    <a:pt x="95" y="999077"/>
                  </a:lnTo>
                  <a:cubicBezTo>
                    <a:pt x="225457" y="1029462"/>
                    <a:pt x="404527" y="1028319"/>
                    <a:pt x="519684" y="1024890"/>
                  </a:cubicBezTo>
                  <a:cubicBezTo>
                    <a:pt x="1008507" y="1010222"/>
                    <a:pt x="1191482" y="829913"/>
                    <a:pt x="1444657" y="580358"/>
                  </a:cubicBezTo>
                  <a:cubicBezTo>
                    <a:pt x="1521143" y="504920"/>
                    <a:pt x="1607915" y="419481"/>
                    <a:pt x="1711071" y="330898"/>
                  </a:cubicBezTo>
                  <a:cubicBezTo>
                    <a:pt x="1827752" y="218885"/>
                    <a:pt x="1982724" y="123730"/>
                    <a:pt x="2147507" y="62960"/>
                  </a:cubicBezTo>
                  <a:cubicBezTo>
                    <a:pt x="2259330" y="21717"/>
                    <a:pt x="2366296" y="572"/>
                    <a:pt x="2465451" y="0"/>
                  </a:cubicBezTo>
                  <a:cubicBezTo>
                    <a:pt x="2466785" y="0"/>
                    <a:pt x="2468023" y="0"/>
                    <a:pt x="2469356" y="0"/>
                  </a:cubicBezTo>
                  <a:cubicBezTo>
                    <a:pt x="2583275" y="0"/>
                    <a:pt x="2686908" y="27527"/>
                    <a:pt x="2777395" y="81820"/>
                  </a:cubicBezTo>
                  <a:cubicBezTo>
                    <a:pt x="3007424" y="219837"/>
                    <a:pt x="3164300" y="368046"/>
                    <a:pt x="3316034" y="511397"/>
                  </a:cubicBezTo>
                  <a:cubicBezTo>
                    <a:pt x="3387471" y="578834"/>
                    <a:pt x="3454813" y="642557"/>
                    <a:pt x="3528251" y="703802"/>
                  </a:cubicBezTo>
                  <a:cubicBezTo>
                    <a:pt x="3686937" y="836295"/>
                    <a:pt x="3858483" y="939641"/>
                    <a:pt x="4096798" y="993077"/>
                  </a:cubicBezTo>
                  <a:cubicBezTo>
                    <a:pt x="4062698" y="985457"/>
                    <a:pt x="4029647" y="976789"/>
                    <a:pt x="3997547" y="966978"/>
                  </a:cubicBezTo>
                  <a:cubicBezTo>
                    <a:pt x="3905631" y="938974"/>
                    <a:pt x="3821049" y="902113"/>
                    <a:pt x="3738944" y="854393"/>
                  </a:cubicBezTo>
                  <a:cubicBezTo>
                    <a:pt x="3668840" y="813626"/>
                    <a:pt x="3601784" y="766001"/>
                    <a:pt x="3527870" y="704278"/>
                  </a:cubicBezTo>
                  <a:cubicBezTo>
                    <a:pt x="3454432" y="642938"/>
                    <a:pt x="3386995" y="579215"/>
                    <a:pt x="3315558" y="511778"/>
                  </a:cubicBezTo>
                  <a:cubicBezTo>
                    <a:pt x="3163919" y="368522"/>
                    <a:pt x="3007043" y="220313"/>
                    <a:pt x="2777014" y="82296"/>
                  </a:cubicBezTo>
                  <a:cubicBezTo>
                    <a:pt x="2562987" y="-46196"/>
                    <a:pt x="2316671" y="1143"/>
                    <a:pt x="2147697" y="63532"/>
                  </a:cubicBezTo>
                  <a:cubicBezTo>
                    <a:pt x="1983010" y="124301"/>
                    <a:pt x="1828133" y="219361"/>
                    <a:pt x="1711547" y="331375"/>
                  </a:cubicBezTo>
                  <a:cubicBezTo>
                    <a:pt x="1608392" y="419957"/>
                    <a:pt x="1521619" y="505397"/>
                    <a:pt x="1445133" y="580835"/>
                  </a:cubicBezTo>
                  <a:cubicBezTo>
                    <a:pt x="1317689" y="706469"/>
                    <a:pt x="1207675" y="814864"/>
                    <a:pt x="1069562" y="892588"/>
                  </a:cubicBezTo>
                  <a:cubicBezTo>
                    <a:pt x="996696" y="933545"/>
                    <a:pt x="919829" y="963930"/>
                    <a:pt x="834581" y="985457"/>
                  </a:cubicBezTo>
                  <a:cubicBezTo>
                    <a:pt x="741807" y="1008888"/>
                    <a:pt x="638842" y="1021937"/>
                    <a:pt x="519779" y="1025557"/>
                  </a:cubicBezTo>
                  <a:cubicBezTo>
                    <a:pt x="488251" y="1026509"/>
                    <a:pt x="452152" y="1027271"/>
                    <a:pt x="411671" y="1027271"/>
                  </a:cubicBezTo>
                  <a:close/>
                </a:path>
              </a:pathLst>
            </a:custGeom>
            <a:gradFill>
              <a:gsLst>
                <a:gs pos="8000">
                  <a:schemeClr val="accent1">
                    <a:lumMod val="20000"/>
                    <a:lumOff val="80000"/>
                    <a:alpha val="12000"/>
                  </a:schemeClr>
                </a:gs>
                <a:gs pos="39000">
                  <a:schemeClr val="accent1">
                    <a:lumMod val="20000"/>
                    <a:lumOff val="80000"/>
                    <a:alpha val="87000"/>
                  </a:schemeClr>
                </a:gs>
                <a:gs pos="68000">
                  <a:schemeClr val="accent1">
                    <a:lumMod val="20000"/>
                    <a:lumOff val="80000"/>
                    <a:alpha val="78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0" scaled="0"/>
            </a:gradFill>
            <a:ln w="85725" cap="rnd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37" name="标题 1"/>
          <p:cNvSpPr txBox="1"/>
          <p:nvPr/>
        </p:nvSpPr>
        <p:spPr>
          <a:xfrm>
            <a:off x="9005887" y="4948705"/>
            <a:ext cx="234634" cy="2346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8" name="标题 1"/>
          <p:cNvSpPr txBox="1"/>
          <p:nvPr/>
        </p:nvSpPr>
        <p:spPr>
          <a:xfrm>
            <a:off x="7215656" y="5732895"/>
            <a:ext cx="145094" cy="1450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>
            <a:off x="11215687" y="5952005"/>
            <a:ext cx="171134" cy="1711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SMART原则</a:t>
            </a:r>
            <a:endParaRPr kumimoji="1"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42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3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4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181214" y="4452731"/>
            <a:ext cx="2385392" cy="1025718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110330" y="2965837"/>
            <a:ext cx="2385392" cy="1025718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accent2"/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036904" y="1478943"/>
            <a:ext cx="2385392" cy="1025718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72739" y="1829562"/>
            <a:ext cx="257862" cy="508884"/>
          </a:xfrm>
          <a:custGeom>
            <a:avLst/>
            <a:gdLst>
              <a:gd name="connsiteX0" fmla="*/ 3420 w 257862"/>
              <a:gd name="connsiteY0" fmla="*/ 0 h 508884"/>
              <a:gd name="connsiteX1" fmla="*/ 257862 w 257862"/>
              <a:gd name="connsiteY1" fmla="*/ 254442 h 508884"/>
              <a:gd name="connsiteX2" fmla="*/ 3420 w 257862"/>
              <a:gd name="connsiteY2" fmla="*/ 508884 h 508884"/>
              <a:gd name="connsiteX3" fmla="*/ 0 w 257862"/>
              <a:gd name="connsiteY3" fmla="*/ 508539 h 508884"/>
              <a:gd name="connsiteX4" fmla="*/ 0 w 257862"/>
              <a:gd name="connsiteY4" fmla="*/ 345 h 508884"/>
              <a:gd name="connsiteX5" fmla="*/ 3420 w 257862"/>
              <a:gd name="connsiteY5" fmla="*/ 0 h 508884"/>
            </a:gdLst>
            <a:ahLst/>
            <a:cxnLst/>
            <a:rect l="l" t="t" r="r" b="b"/>
            <a:pathLst>
              <a:path w="257862" h="508884">
                <a:moveTo>
                  <a:pt x="3420" y="0"/>
                </a:moveTo>
                <a:cubicBezTo>
                  <a:pt x="143944" y="0"/>
                  <a:pt x="257862" y="113918"/>
                  <a:pt x="257862" y="254442"/>
                </a:cubicBezTo>
                <a:cubicBezTo>
                  <a:pt x="257862" y="394966"/>
                  <a:pt x="143944" y="508884"/>
                  <a:pt x="3420" y="508884"/>
                </a:cubicBezTo>
                <a:lnTo>
                  <a:pt x="0" y="508539"/>
                </a:lnTo>
                <a:lnTo>
                  <a:pt x="0" y="345"/>
                </a:lnTo>
                <a:lnTo>
                  <a:pt x="3420" y="0"/>
                </a:ln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72739" y="1544078"/>
            <a:ext cx="8686969" cy="1079852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134224" y="1665397"/>
            <a:ext cx="8041879" cy="3144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短期止血措施（如存货变现）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34224" y="2051438"/>
            <a:ext cx="8041879" cy="4850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1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短期建议聚焦于快速解决问题，缓解当前压力。如建议企业“立即启动存货变现计划，缓解现金流紧张状况”，为企业争取时间。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746166" y="3316455"/>
            <a:ext cx="257862" cy="508884"/>
          </a:xfrm>
          <a:custGeom>
            <a:avLst/>
            <a:gdLst>
              <a:gd name="connsiteX0" fmla="*/ 3420 w 257862"/>
              <a:gd name="connsiteY0" fmla="*/ 0 h 508884"/>
              <a:gd name="connsiteX1" fmla="*/ 257862 w 257862"/>
              <a:gd name="connsiteY1" fmla="*/ 254442 h 508884"/>
              <a:gd name="connsiteX2" fmla="*/ 3420 w 257862"/>
              <a:gd name="connsiteY2" fmla="*/ 508884 h 508884"/>
              <a:gd name="connsiteX3" fmla="*/ 0 w 257862"/>
              <a:gd name="connsiteY3" fmla="*/ 508539 h 508884"/>
              <a:gd name="connsiteX4" fmla="*/ 0 w 257862"/>
              <a:gd name="connsiteY4" fmla="*/ 345 h 508884"/>
              <a:gd name="connsiteX5" fmla="*/ 3420 w 257862"/>
              <a:gd name="connsiteY5" fmla="*/ 0 h 508884"/>
            </a:gdLst>
            <a:ahLst/>
            <a:cxnLst/>
            <a:rect l="l" t="t" r="r" b="b"/>
            <a:pathLst>
              <a:path w="257862" h="508884">
                <a:moveTo>
                  <a:pt x="3420" y="0"/>
                </a:moveTo>
                <a:cubicBezTo>
                  <a:pt x="143944" y="0"/>
                  <a:pt x="257862" y="113918"/>
                  <a:pt x="257862" y="254442"/>
                </a:cubicBezTo>
                <a:cubicBezTo>
                  <a:pt x="257862" y="394966"/>
                  <a:pt x="143944" y="508884"/>
                  <a:pt x="3420" y="508884"/>
                </a:cubicBezTo>
                <a:lnTo>
                  <a:pt x="0" y="508539"/>
                </a:lnTo>
                <a:lnTo>
                  <a:pt x="0" y="345"/>
                </a:lnTo>
                <a:lnTo>
                  <a:pt x="3420" y="0"/>
                </a:lnTo>
                <a:close/>
              </a:path>
            </a:pathLst>
          </a:custGeom>
          <a:solidFill>
            <a:schemeClr val="accent2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746166" y="3030971"/>
            <a:ext cx="8686969" cy="1079852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207651" y="3152290"/>
            <a:ext cx="8041879" cy="3144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中期改善方案（如供应链优化）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207651" y="3538331"/>
            <a:ext cx="8041879" cy="4850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96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中期建议着眼于系统性改进，提升企业运营效率。例如，建议企业“优化供应链管理，降低采购成本并提高生产效率”，为企业中期发展奠定基础。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819591" y="4803348"/>
            <a:ext cx="257862" cy="508884"/>
          </a:xfrm>
          <a:custGeom>
            <a:avLst/>
            <a:gdLst>
              <a:gd name="connsiteX0" fmla="*/ 3420 w 257862"/>
              <a:gd name="connsiteY0" fmla="*/ 0 h 508884"/>
              <a:gd name="connsiteX1" fmla="*/ 257862 w 257862"/>
              <a:gd name="connsiteY1" fmla="*/ 254442 h 508884"/>
              <a:gd name="connsiteX2" fmla="*/ 3420 w 257862"/>
              <a:gd name="connsiteY2" fmla="*/ 508884 h 508884"/>
              <a:gd name="connsiteX3" fmla="*/ 0 w 257862"/>
              <a:gd name="connsiteY3" fmla="*/ 508539 h 508884"/>
              <a:gd name="connsiteX4" fmla="*/ 0 w 257862"/>
              <a:gd name="connsiteY4" fmla="*/ 345 h 508884"/>
              <a:gd name="connsiteX5" fmla="*/ 3420 w 257862"/>
              <a:gd name="connsiteY5" fmla="*/ 0 h 508884"/>
            </a:gdLst>
            <a:ahLst/>
            <a:cxnLst/>
            <a:rect l="l" t="t" r="r" b="b"/>
            <a:pathLst>
              <a:path w="257862" h="508884">
                <a:moveTo>
                  <a:pt x="3420" y="0"/>
                </a:moveTo>
                <a:cubicBezTo>
                  <a:pt x="143944" y="0"/>
                  <a:pt x="257862" y="113918"/>
                  <a:pt x="257862" y="254442"/>
                </a:cubicBezTo>
                <a:cubicBezTo>
                  <a:pt x="257862" y="394966"/>
                  <a:pt x="143944" y="508884"/>
                  <a:pt x="3420" y="508884"/>
                </a:cubicBezTo>
                <a:lnTo>
                  <a:pt x="0" y="508539"/>
                </a:lnTo>
                <a:lnTo>
                  <a:pt x="0" y="345"/>
                </a:lnTo>
                <a:lnTo>
                  <a:pt x="3420" y="0"/>
                </a:ln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819591" y="4517864"/>
            <a:ext cx="8686969" cy="1079852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281076" y="4639183"/>
            <a:ext cx="8041879" cy="3144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长期战略调整（如业务转型）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281076" y="5025224"/>
            <a:ext cx="8041879" cy="4850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12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长期建议关注企业战略方向，实现可持续发展。如建议企业“考虑业务转型，拓展高附加值产品线”，引领企业长期战略调整。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V="1">
            <a:off x="11146403" y="1130300"/>
            <a:ext cx="372497" cy="372497"/>
          </a:xfrm>
          <a:prstGeom prst="roundRect">
            <a:avLst>
              <a:gd name="adj" fmla="val 782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flipV="1">
            <a:off x="660401" y="5239910"/>
            <a:ext cx="425822" cy="425822"/>
          </a:xfrm>
          <a:prstGeom prst="roundRect">
            <a:avLst>
              <a:gd name="adj" fmla="val 7827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flipV="1">
            <a:off x="1091095" y="5708278"/>
            <a:ext cx="425822" cy="425822"/>
          </a:xfrm>
          <a:prstGeom prst="roundRect">
            <a:avLst>
              <a:gd name="adj" fmla="val 7827"/>
            </a:avLst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分层建议体系</a:t>
            </a:r>
            <a:endParaRPr kumimoji="1"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23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4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03617" y="1913859"/>
            <a:ext cx="5920467" cy="3444949"/>
          </a:xfrm>
          <a:prstGeom prst="roundRect">
            <a:avLst>
              <a:gd name="adj" fmla="val 6756"/>
            </a:avLst>
          </a:prstGeom>
          <a:solidFill>
            <a:srgbClr val="FFFFFF">
              <a:alpha val="90000"/>
            </a:srgbClr>
          </a:solidFill>
          <a:ln w="6350" cap="sq">
            <a:noFill/>
            <a:miter/>
          </a:ln>
          <a:effectLst>
            <a:outerShdw blurRad="254000" dist="38100" dir="2160000" algn="tl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2953455" y="-61"/>
            <a:ext cx="892705" cy="539238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73703" y="2310835"/>
            <a:ext cx="4678511" cy="7705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股东回报要求与债权人风险控制的建议权衡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73702" y="3276059"/>
            <a:ext cx="5059655" cy="18913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在提出建议时，需平衡不同利益相关者的需求。例如，既要考虑股东对利润增长的要求，提出“加大研发投入以提升产品竞争力”，又要兼顾债权人对风险的担忧，建议“优化债务结构以降低偿债风险”，确保建议全面兼顾各方利益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>
            <a:off x="8083933" y="1601583"/>
            <a:ext cx="3654838" cy="3654834"/>
          </a:xfrm>
          <a:prstGeom prst="donut">
            <a:avLst>
              <a:gd name="adj" fmla="val 11975"/>
            </a:avLst>
          </a:prstGeom>
          <a:gradFill>
            <a:gsLst>
              <a:gs pos="9000">
                <a:schemeClr val="accent1">
                  <a:alpha val="0"/>
                </a:schemeClr>
              </a:gs>
              <a:gs pos="100000">
                <a:schemeClr val="accent1">
                  <a:alpha val="2200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8661304" y="2181306"/>
            <a:ext cx="2500097" cy="2495388"/>
          </a:xfrm>
          <a:prstGeom prst="ellipse">
            <a:avLst/>
          </a:prstGeom>
          <a:gradFill>
            <a:gsLst>
              <a:gs pos="52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710728" y="2552138"/>
            <a:ext cx="1947036" cy="1753723"/>
          </a:xfrm>
          <a:custGeom>
            <a:avLst/>
            <a:gdLst>
              <a:gd name="connsiteX0" fmla="*/ 418338 w 418337"/>
              <a:gd name="connsiteY0" fmla="*/ 0 h 405764"/>
              <a:gd name="connsiteX1" fmla="*/ 418338 w 418337"/>
              <a:gd name="connsiteY1" fmla="*/ 405765 h 405764"/>
              <a:gd name="connsiteX2" fmla="*/ 201740 w 418337"/>
              <a:gd name="connsiteY2" fmla="*/ 305276 h 405764"/>
              <a:gd name="connsiteX3" fmla="*/ 180308 w 418337"/>
              <a:gd name="connsiteY3" fmla="*/ 305276 h 405764"/>
              <a:gd name="connsiteX4" fmla="*/ 180308 w 418337"/>
              <a:gd name="connsiteY4" fmla="*/ 405765 h 405764"/>
              <a:gd name="connsiteX5" fmla="*/ 0 w 418337"/>
              <a:gd name="connsiteY5" fmla="*/ 202883 h 405764"/>
              <a:gd name="connsiteX6" fmla="*/ 180308 w 418337"/>
              <a:gd name="connsiteY6" fmla="*/ 0 h 405764"/>
              <a:gd name="connsiteX7" fmla="*/ 180308 w 418337"/>
              <a:gd name="connsiteY7" fmla="*/ 100489 h 405764"/>
              <a:gd name="connsiteX8" fmla="*/ 201740 w 418337"/>
              <a:gd name="connsiteY8" fmla="*/ 100489 h 405764"/>
              <a:gd name="connsiteX9" fmla="*/ 418338 w 418337"/>
              <a:gd name="connsiteY9" fmla="*/ 0 h 405764"/>
              <a:gd name="connsiteX10" fmla="*/ 418338 w 418337"/>
              <a:gd name="connsiteY10" fmla="*/ 0 h 405764"/>
            </a:gdLst>
            <a:ahLst/>
            <a:cxnLst/>
            <a:rect l="l" t="t" r="r" b="b"/>
            <a:pathLst>
              <a:path w="418337" h="405764">
                <a:moveTo>
                  <a:pt x="418338" y="0"/>
                </a:moveTo>
                <a:lnTo>
                  <a:pt x="418338" y="405765"/>
                </a:lnTo>
                <a:cubicBezTo>
                  <a:pt x="327470" y="313468"/>
                  <a:pt x="201740" y="305276"/>
                  <a:pt x="201740" y="305276"/>
                </a:cubicBezTo>
                <a:lnTo>
                  <a:pt x="180308" y="305276"/>
                </a:lnTo>
                <a:lnTo>
                  <a:pt x="180308" y="405765"/>
                </a:lnTo>
                <a:lnTo>
                  <a:pt x="0" y="202883"/>
                </a:lnTo>
                <a:lnTo>
                  <a:pt x="180308" y="0"/>
                </a:lnTo>
                <a:lnTo>
                  <a:pt x="180308" y="100489"/>
                </a:lnTo>
                <a:lnTo>
                  <a:pt x="201740" y="100489"/>
                </a:lnTo>
                <a:cubicBezTo>
                  <a:pt x="201740" y="100489"/>
                  <a:pt x="327470" y="92297"/>
                  <a:pt x="418338" y="0"/>
                </a:cubicBezTo>
                <a:lnTo>
                  <a:pt x="418338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80000">
                <a:schemeClr val="accent1">
                  <a:alpha val="37000"/>
                </a:schemeClr>
              </a:gs>
              <a:gs pos="100000">
                <a:schemeClr val="accent1">
                  <a:alpha val="5800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521634" y="3039224"/>
            <a:ext cx="779436" cy="779551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>
            <a:off x="5395760" y="2179704"/>
            <a:ext cx="1026282" cy="1026281"/>
          </a:xfrm>
          <a:prstGeom prst="donut">
            <a:avLst>
              <a:gd name="adj" fmla="val 18318"/>
            </a:avLst>
          </a:prstGeom>
          <a:gradFill>
            <a:gsLst>
              <a:gs pos="9000">
                <a:schemeClr val="accent1">
                  <a:alpha val="0"/>
                </a:schemeClr>
              </a:gs>
              <a:gs pos="100000">
                <a:schemeClr val="accent1">
                  <a:alpha val="2200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利益平衡艺术</a:t>
            </a:r>
            <a:endParaRPr kumimoji="1"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4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五、张佳报告案例剖析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2441190"/>
            <a:ext cx="12192000" cy="303004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0"/>
            <a:ext cx="12192000" cy="2530937"/>
          </a:xfrm>
          <a:prstGeom prst="rect">
            <a:avLst/>
          </a:prstGeom>
          <a:gradFill>
            <a:gsLst>
              <a:gs pos="0">
                <a:schemeClr val="accent1"/>
              </a:gs>
              <a:gs pos="53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2700000" scaled="0"/>
          </a:gra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201204" y="1850572"/>
            <a:ext cx="2436752" cy="4001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55000"/>
                  </a:srgbClr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CONTENTS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07691" y="1342741"/>
            <a:ext cx="1829109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0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目录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-2812118" y="-858954"/>
            <a:ext cx="15004118" cy="22159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3800">
                <a:ln w="12700">
                  <a:solidFill>
                    <a:srgbClr val="FFFFFF">
                      <a:alpha val="40000"/>
                    </a:srgbClr>
                  </a:solidFill>
                </a:ln>
                <a:solidFill>
                  <a:srgbClr val="FFFFFF">
                    <a:alpha val="1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CONTENTS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28119" y="3212214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66776" y="3268071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448091" y="3065071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一、报告基本结构与逻辑链设计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810501" y="3065071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二、数据可视化技巧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188245" y="3212214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2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226902" y="3268071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72911" y="3065071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三、分析结论提炼方法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550655" y="3212214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589312" y="3268071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28119" y="4407909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66776" y="4463766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448091" y="4260766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四、管理建议撰写规范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810501" y="4260766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五、张佳报告案例剖析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188245" y="4407909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2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226902" y="4463766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172911" y="4260766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7550655" y="4407909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7589312" y="4463766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828119" y="5603604"/>
            <a:ext cx="581315" cy="542454"/>
          </a:xfrm>
          <a:prstGeom prst="roundRect">
            <a:avLst>
              <a:gd name="adj" fmla="val 6427"/>
            </a:avLst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866776" y="5659461"/>
            <a:ext cx="504000" cy="4307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635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07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1448091" y="5456461"/>
            <a:ext cx="2503341" cy="7904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七、教学建议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6200000">
            <a:off x="937525" y="2366616"/>
            <a:ext cx="4465748" cy="2186153"/>
          </a:xfrm>
          <a:prstGeom prst="trapezoid">
            <a:avLst>
              <a:gd name="adj" fmla="val 55369"/>
            </a:avLst>
          </a:prstGeom>
          <a:gradFill>
            <a:gsLst>
              <a:gs pos="21000">
                <a:schemeClr val="accent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6200000">
            <a:off x="1732003" y="1766448"/>
            <a:ext cx="4077126" cy="3386490"/>
          </a:xfrm>
          <a:prstGeom prst="trapezoid">
            <a:avLst>
              <a:gd name="adj" fmla="val 39243"/>
            </a:avLst>
          </a:prstGeom>
          <a:gradFill>
            <a:gsLst>
              <a:gs pos="13000">
                <a:schemeClr val="accent1">
                  <a:alpha val="1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874" y="670007"/>
            <a:ext cx="2133600" cy="5517986"/>
          </a:xfrm>
          <a:prstGeom prst="arc">
            <a:avLst>
              <a:gd name="adj1" fmla="val 16965043"/>
              <a:gd name="adj2" fmla="val 4741455"/>
            </a:avLst>
          </a:prstGeom>
          <a:noFill/>
          <a:ln w="19050" cap="sq"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40000">
                  <a:schemeClr val="accent1"/>
                </a:gs>
                <a:gs pos="60000">
                  <a:schemeClr val="accent1"/>
                </a:gs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04865" y="2362200"/>
            <a:ext cx="2133600" cy="2133600"/>
          </a:xfrm>
          <a:prstGeom prst="ellipse">
            <a:avLst/>
          </a:prstGeom>
          <a:solidFill>
            <a:schemeClr val="bg1"/>
          </a:solidFill>
          <a:ln w="317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52515" y="2609850"/>
            <a:ext cx="1638300" cy="163830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367375" y="1842807"/>
            <a:ext cx="683598" cy="683598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341041" y="3995062"/>
            <a:ext cx="683598" cy="683598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510754" y="1986186"/>
            <a:ext cx="396840" cy="396840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484420" y="4149846"/>
            <a:ext cx="396840" cy="374030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246861" y="1712572"/>
            <a:ext cx="562332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数据堆砌（20页图表无结论）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246860" y="2095889"/>
            <a:ext cx="5624340" cy="14253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避免仅罗列大量数据与图表而不进行深入分析。例如，张佳报告中虽有 20 页图表，但缺乏对数据背后含义的解读与结论，使报告缺乏价值。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246860" y="3944180"/>
            <a:ext cx="5623324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逻辑断裂（高负债率直接推导破产风险）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246860" y="4332656"/>
            <a:ext cx="5623324" cy="10951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避免逻辑跳跃，需基于充分分析得出结论。如不能仅因企业高负债率就直接推导出破产风险，而应结合偿债能力、现金流等多方面因素综合判断。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700924" y="2959100"/>
            <a:ext cx="943525" cy="937709"/>
          </a:xfrm>
          <a:custGeom>
            <a:avLst/>
            <a:gdLst>
              <a:gd name="connsiteX0" fmla="*/ 1371696 w 1870330"/>
              <a:gd name="connsiteY0" fmla="*/ 1296270 h 1845296"/>
              <a:gd name="connsiteX1" fmla="*/ 1371696 w 1870330"/>
              <a:gd name="connsiteY1" fmla="*/ 1371136 h 1845296"/>
              <a:gd name="connsiteX2" fmla="*/ 1671448 w 1870330"/>
              <a:gd name="connsiteY2" fmla="*/ 1371136 h 1845296"/>
              <a:gd name="connsiteX3" fmla="*/ 1671448 w 1870330"/>
              <a:gd name="connsiteY3" fmla="*/ 1296270 h 1845296"/>
              <a:gd name="connsiteX4" fmla="*/ 1371696 w 1870330"/>
              <a:gd name="connsiteY4" fmla="*/ 996899 h 1845296"/>
              <a:gd name="connsiteX5" fmla="*/ 1371696 w 1870330"/>
              <a:gd name="connsiteY5" fmla="*/ 1071765 h 1845296"/>
              <a:gd name="connsiteX6" fmla="*/ 1671448 w 1870330"/>
              <a:gd name="connsiteY6" fmla="*/ 1071765 h 1845296"/>
              <a:gd name="connsiteX7" fmla="*/ 1671448 w 1870330"/>
              <a:gd name="connsiteY7" fmla="*/ 996899 h 1845296"/>
              <a:gd name="connsiteX8" fmla="*/ 1371696 w 1870330"/>
              <a:gd name="connsiteY8" fmla="*/ 747820 h 1845296"/>
              <a:gd name="connsiteX9" fmla="*/ 1371696 w 1870330"/>
              <a:gd name="connsiteY9" fmla="*/ 822401 h 1845296"/>
              <a:gd name="connsiteX10" fmla="*/ 1671448 w 1870330"/>
              <a:gd name="connsiteY10" fmla="*/ 822401 h 1845296"/>
              <a:gd name="connsiteX11" fmla="*/ 1671448 w 1870330"/>
              <a:gd name="connsiteY11" fmla="*/ 747820 h 1845296"/>
              <a:gd name="connsiteX12" fmla="*/ 1371696 w 1870330"/>
              <a:gd name="connsiteY12" fmla="*/ 473405 h 1845296"/>
              <a:gd name="connsiteX13" fmla="*/ 1371696 w 1870330"/>
              <a:gd name="connsiteY13" fmla="*/ 547986 h 1845296"/>
              <a:gd name="connsiteX14" fmla="*/ 1671448 w 1870330"/>
              <a:gd name="connsiteY14" fmla="*/ 547986 h 1845296"/>
              <a:gd name="connsiteX15" fmla="*/ 1671448 w 1870330"/>
              <a:gd name="connsiteY15" fmla="*/ 473405 h 1845296"/>
              <a:gd name="connsiteX16" fmla="*/ 1221963 w 1870330"/>
              <a:gd name="connsiteY16" fmla="*/ 224040 h 1845296"/>
              <a:gd name="connsiteX17" fmla="*/ 1794130 w 1870330"/>
              <a:gd name="connsiteY17" fmla="*/ 224040 h 1845296"/>
              <a:gd name="connsiteX18" fmla="*/ 1870330 w 1870330"/>
              <a:gd name="connsiteY18" fmla="*/ 298811 h 1845296"/>
              <a:gd name="connsiteX19" fmla="*/ 1870330 w 1870330"/>
              <a:gd name="connsiteY19" fmla="*/ 1570971 h 1845296"/>
              <a:gd name="connsiteX20" fmla="*/ 1794130 w 1870330"/>
              <a:gd name="connsiteY20" fmla="*/ 1645742 h 1845296"/>
              <a:gd name="connsiteX21" fmla="*/ 1221963 w 1870330"/>
              <a:gd name="connsiteY21" fmla="*/ 1645742 h 1845296"/>
              <a:gd name="connsiteX22" fmla="*/ 1221963 w 1870330"/>
              <a:gd name="connsiteY22" fmla="*/ 1383804 h 1845296"/>
              <a:gd name="connsiteX23" fmla="*/ 1298163 w 1870330"/>
              <a:gd name="connsiteY23" fmla="*/ 1383804 h 1845296"/>
              <a:gd name="connsiteX24" fmla="*/ 1298163 w 1870330"/>
              <a:gd name="connsiteY24" fmla="*/ 1309033 h 1845296"/>
              <a:gd name="connsiteX25" fmla="*/ 1221963 w 1870330"/>
              <a:gd name="connsiteY25" fmla="*/ 1309033 h 1845296"/>
              <a:gd name="connsiteX26" fmla="*/ 1221963 w 1870330"/>
              <a:gd name="connsiteY26" fmla="*/ 1084434 h 1845296"/>
              <a:gd name="connsiteX27" fmla="*/ 1298163 w 1870330"/>
              <a:gd name="connsiteY27" fmla="*/ 1084434 h 1845296"/>
              <a:gd name="connsiteX28" fmla="*/ 1298163 w 1870330"/>
              <a:gd name="connsiteY28" fmla="*/ 1009662 h 1845296"/>
              <a:gd name="connsiteX29" fmla="*/ 1221963 w 1870330"/>
              <a:gd name="connsiteY29" fmla="*/ 1009662 h 1845296"/>
              <a:gd name="connsiteX30" fmla="*/ 1221963 w 1870330"/>
              <a:gd name="connsiteY30" fmla="*/ 822496 h 1845296"/>
              <a:gd name="connsiteX31" fmla="*/ 1298163 w 1870330"/>
              <a:gd name="connsiteY31" fmla="*/ 822496 h 1845296"/>
              <a:gd name="connsiteX32" fmla="*/ 1298163 w 1870330"/>
              <a:gd name="connsiteY32" fmla="*/ 747725 h 1845296"/>
              <a:gd name="connsiteX33" fmla="*/ 1221963 w 1870330"/>
              <a:gd name="connsiteY33" fmla="*/ 747725 h 1845296"/>
              <a:gd name="connsiteX34" fmla="*/ 1221963 w 1870330"/>
              <a:gd name="connsiteY34" fmla="*/ 560654 h 1845296"/>
              <a:gd name="connsiteX35" fmla="*/ 1298163 w 1870330"/>
              <a:gd name="connsiteY35" fmla="*/ 560654 h 1845296"/>
              <a:gd name="connsiteX36" fmla="*/ 1298163 w 1870330"/>
              <a:gd name="connsiteY36" fmla="*/ 485883 h 1845296"/>
              <a:gd name="connsiteX37" fmla="*/ 1221963 w 1870330"/>
              <a:gd name="connsiteY37" fmla="*/ 485883 h 1845296"/>
              <a:gd name="connsiteX38" fmla="*/ 1054227 w 1870330"/>
              <a:gd name="connsiteY38" fmla="*/ 393 h 1845296"/>
              <a:gd name="connsiteX39" fmla="*/ 1054132 w 1870330"/>
              <a:gd name="connsiteY39" fmla="*/ 869 h 1845296"/>
              <a:gd name="connsiteX40" fmla="*/ 1083754 w 1870330"/>
              <a:gd name="connsiteY40" fmla="*/ 7727 h 1845296"/>
              <a:gd name="connsiteX41" fmla="*/ 1097470 w 1870330"/>
              <a:gd name="connsiteY41" fmla="*/ 36302 h 1845296"/>
              <a:gd name="connsiteX42" fmla="*/ 1097470 w 1870330"/>
              <a:gd name="connsiteY42" fmla="*/ 1808714 h 1845296"/>
              <a:gd name="connsiteX43" fmla="*/ 1083754 w 1870330"/>
              <a:gd name="connsiteY43" fmla="*/ 1837289 h 1845296"/>
              <a:gd name="connsiteX44" fmla="*/ 1060895 w 1870330"/>
              <a:gd name="connsiteY44" fmla="*/ 1845290 h 1845296"/>
              <a:gd name="connsiteX45" fmla="*/ 1053941 w 1870330"/>
              <a:gd name="connsiteY45" fmla="*/ 1844148 h 1845296"/>
              <a:gd name="connsiteX46" fmla="*/ 29623 w 1870330"/>
              <a:gd name="connsiteY46" fmla="*/ 1647932 h 1845296"/>
              <a:gd name="connsiteX47" fmla="*/ 0 w 1870330"/>
              <a:gd name="connsiteY47" fmla="*/ 1611071 h 1845296"/>
              <a:gd name="connsiteX48" fmla="*/ 0 w 1870330"/>
              <a:gd name="connsiteY48" fmla="*/ 233375 h 1845296"/>
              <a:gd name="connsiteX49" fmla="*/ 29813 w 1870330"/>
              <a:gd name="connsiteY49" fmla="*/ 196513 h 1845296"/>
            </a:gdLst>
            <a:ahLst/>
            <a:cxnLst/>
            <a:rect l="l" t="t" r="r" b="b"/>
            <a:pathLst>
              <a:path w="1870330" h="1845296">
                <a:moveTo>
                  <a:pt x="1371696" y="1296270"/>
                </a:moveTo>
                <a:lnTo>
                  <a:pt x="1371696" y="1371136"/>
                </a:lnTo>
                <a:lnTo>
                  <a:pt x="1671448" y="1371136"/>
                </a:lnTo>
                <a:lnTo>
                  <a:pt x="1671448" y="1296270"/>
                </a:lnTo>
                <a:close/>
                <a:moveTo>
                  <a:pt x="1371696" y="996899"/>
                </a:moveTo>
                <a:lnTo>
                  <a:pt x="1371696" y="1071765"/>
                </a:lnTo>
                <a:lnTo>
                  <a:pt x="1671448" y="1071765"/>
                </a:lnTo>
                <a:lnTo>
                  <a:pt x="1671448" y="996899"/>
                </a:lnTo>
                <a:close/>
                <a:moveTo>
                  <a:pt x="1371696" y="747820"/>
                </a:moveTo>
                <a:lnTo>
                  <a:pt x="1371696" y="822401"/>
                </a:lnTo>
                <a:lnTo>
                  <a:pt x="1671448" y="822401"/>
                </a:lnTo>
                <a:lnTo>
                  <a:pt x="1671448" y="747820"/>
                </a:lnTo>
                <a:close/>
                <a:moveTo>
                  <a:pt x="1371696" y="473405"/>
                </a:moveTo>
                <a:lnTo>
                  <a:pt x="1371696" y="547986"/>
                </a:lnTo>
                <a:lnTo>
                  <a:pt x="1671448" y="547986"/>
                </a:lnTo>
                <a:lnTo>
                  <a:pt x="1671448" y="473405"/>
                </a:lnTo>
                <a:close/>
                <a:moveTo>
                  <a:pt x="1221963" y="224040"/>
                </a:moveTo>
                <a:lnTo>
                  <a:pt x="1794130" y="224040"/>
                </a:lnTo>
                <a:cubicBezTo>
                  <a:pt x="1835792" y="223723"/>
                  <a:pt x="1869863" y="257155"/>
                  <a:pt x="1870330" y="298811"/>
                </a:cubicBezTo>
                <a:lnTo>
                  <a:pt x="1870330" y="1570971"/>
                </a:lnTo>
                <a:cubicBezTo>
                  <a:pt x="1869863" y="1612623"/>
                  <a:pt x="1835792" y="1646056"/>
                  <a:pt x="1794130" y="1645742"/>
                </a:cubicBezTo>
                <a:lnTo>
                  <a:pt x="1221963" y="1645742"/>
                </a:lnTo>
                <a:lnTo>
                  <a:pt x="1221963" y="1383804"/>
                </a:lnTo>
                <a:lnTo>
                  <a:pt x="1298163" y="1383804"/>
                </a:lnTo>
                <a:lnTo>
                  <a:pt x="1298163" y="1309033"/>
                </a:lnTo>
                <a:lnTo>
                  <a:pt x="1221963" y="1309033"/>
                </a:lnTo>
                <a:lnTo>
                  <a:pt x="1221963" y="1084434"/>
                </a:lnTo>
                <a:lnTo>
                  <a:pt x="1298163" y="1084434"/>
                </a:lnTo>
                <a:lnTo>
                  <a:pt x="1298163" y="1009662"/>
                </a:lnTo>
                <a:lnTo>
                  <a:pt x="1221963" y="1009662"/>
                </a:lnTo>
                <a:lnTo>
                  <a:pt x="1221963" y="822496"/>
                </a:lnTo>
                <a:lnTo>
                  <a:pt x="1298163" y="822496"/>
                </a:lnTo>
                <a:lnTo>
                  <a:pt x="1298163" y="747725"/>
                </a:lnTo>
                <a:lnTo>
                  <a:pt x="1221963" y="747725"/>
                </a:lnTo>
                <a:lnTo>
                  <a:pt x="1221963" y="560654"/>
                </a:lnTo>
                <a:lnTo>
                  <a:pt x="1298163" y="560654"/>
                </a:lnTo>
                <a:lnTo>
                  <a:pt x="1298163" y="485883"/>
                </a:lnTo>
                <a:lnTo>
                  <a:pt x="1221963" y="485883"/>
                </a:lnTo>
                <a:close/>
                <a:moveTo>
                  <a:pt x="1054227" y="393"/>
                </a:moveTo>
                <a:lnTo>
                  <a:pt x="1054132" y="869"/>
                </a:lnTo>
                <a:cubicBezTo>
                  <a:pt x="1064533" y="-1498"/>
                  <a:pt x="1075449" y="1029"/>
                  <a:pt x="1083754" y="7727"/>
                </a:cubicBezTo>
                <a:cubicBezTo>
                  <a:pt x="1092260" y="14808"/>
                  <a:pt x="1097261" y="25237"/>
                  <a:pt x="1097470" y="36302"/>
                </a:cubicBezTo>
                <a:lnTo>
                  <a:pt x="1097470" y="1808714"/>
                </a:lnTo>
                <a:cubicBezTo>
                  <a:pt x="1097271" y="1819783"/>
                  <a:pt x="1092260" y="1830212"/>
                  <a:pt x="1083754" y="1837289"/>
                </a:cubicBezTo>
                <a:cubicBezTo>
                  <a:pt x="1077344" y="1842614"/>
                  <a:pt x="1069229" y="1845452"/>
                  <a:pt x="1060895" y="1845290"/>
                </a:cubicBezTo>
                <a:cubicBezTo>
                  <a:pt x="1058551" y="1845100"/>
                  <a:pt x="1056227" y="1844719"/>
                  <a:pt x="1053941" y="1844148"/>
                </a:cubicBezTo>
                <a:lnTo>
                  <a:pt x="29623" y="1647932"/>
                </a:lnTo>
                <a:cubicBezTo>
                  <a:pt x="12259" y="1644227"/>
                  <a:pt x="-124" y="1628825"/>
                  <a:pt x="0" y="1611071"/>
                </a:cubicBezTo>
                <a:lnTo>
                  <a:pt x="0" y="233375"/>
                </a:lnTo>
                <a:cubicBezTo>
                  <a:pt x="-105" y="215558"/>
                  <a:pt x="12373" y="200139"/>
                  <a:pt x="29813" y="196513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典型误区诊断</a:t>
            </a:r>
            <a:endParaRPr kumimoji="1"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45887" y="2030458"/>
            <a:ext cx="4561408" cy="3363696"/>
          </a:xfrm>
          <a:prstGeom prst="roundRect">
            <a:avLst>
              <a:gd name="adj" fmla="val 5972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067152" y="2030458"/>
            <a:ext cx="420436" cy="587985"/>
          </a:xfrm>
          <a:custGeom>
            <a:avLst/>
            <a:gdLst>
              <a:gd name="connsiteX0" fmla="*/ 0 w 504000"/>
              <a:gd name="connsiteY0" fmla="*/ 0 h 704850"/>
              <a:gd name="connsiteX1" fmla="*/ 504000 w 504000"/>
              <a:gd name="connsiteY1" fmla="*/ 0 h 704850"/>
              <a:gd name="connsiteX2" fmla="*/ 504000 w 504000"/>
              <a:gd name="connsiteY2" fmla="*/ 704850 h 704850"/>
              <a:gd name="connsiteX3" fmla="*/ 252000 w 504000"/>
              <a:gd name="connsiteY3" fmla="*/ 481488 h 704850"/>
              <a:gd name="connsiteX4" fmla="*/ 0 w 504000"/>
              <a:gd name="connsiteY4" fmla="*/ 704850 h 704850"/>
              <a:gd name="connsiteX5" fmla="*/ 0 w 504000"/>
              <a:gd name="connsiteY5" fmla="*/ 0 h 704850"/>
            </a:gdLst>
            <a:ahLst/>
            <a:cxnLst/>
            <a:rect l="l" t="t" r="r" b="b"/>
            <a:pathLst>
              <a:path w="504000" h="704850">
                <a:moveTo>
                  <a:pt x="0" y="0"/>
                </a:moveTo>
                <a:lnTo>
                  <a:pt x="504000" y="0"/>
                </a:lnTo>
                <a:lnTo>
                  <a:pt x="504000" y="704850"/>
                </a:lnTo>
                <a:lnTo>
                  <a:pt x="252000" y="481488"/>
                </a:lnTo>
                <a:lnTo>
                  <a:pt x="0" y="7048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396396" y="3136941"/>
            <a:ext cx="2914214" cy="163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在分析企业负债率时，增加行业负债中位数对比，为读者提供参考基准。例如，指出企业负债率高于行业平均水平 20 个百分点，使结论更具说服力。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396396" y="2333625"/>
            <a:ext cx="2914214" cy="6989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增加“行业负债中位数对比”上下文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1577551"/>
            <a:ext cx="795967" cy="426951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400" y="1577551"/>
            <a:ext cx="273054" cy="42695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63659" y="1577551"/>
            <a:ext cx="190951" cy="42695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78922" y="3162943"/>
            <a:ext cx="1098727" cy="1098727"/>
          </a:xfrm>
          <a:prstGeom prst="ellipse">
            <a:avLst/>
          </a:prstGeom>
          <a:solidFill>
            <a:schemeClr val="bg1"/>
          </a:solidFill>
          <a:ln w="25400" cap="sq"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96000"/>
                  </a:schemeClr>
                </a:gs>
              </a:gsLst>
              <a:lin ang="2700000" scaled="0"/>
            </a:gradFill>
            <a:miter/>
          </a:ln>
          <a:effectLst>
            <a:outerShdw blurRad="1270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295638" y="3501385"/>
            <a:ext cx="465294" cy="421842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959865" y="2030458"/>
            <a:ext cx="4561408" cy="3363696"/>
          </a:xfrm>
          <a:prstGeom prst="roundRect">
            <a:avLst>
              <a:gd name="adj" fmla="val 5972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0781130" y="2030458"/>
            <a:ext cx="420436" cy="587985"/>
          </a:xfrm>
          <a:custGeom>
            <a:avLst/>
            <a:gdLst>
              <a:gd name="connsiteX0" fmla="*/ 0 w 504000"/>
              <a:gd name="connsiteY0" fmla="*/ 0 h 704850"/>
              <a:gd name="connsiteX1" fmla="*/ 504000 w 504000"/>
              <a:gd name="connsiteY1" fmla="*/ 0 h 704850"/>
              <a:gd name="connsiteX2" fmla="*/ 504000 w 504000"/>
              <a:gd name="connsiteY2" fmla="*/ 704850 h 704850"/>
              <a:gd name="connsiteX3" fmla="*/ 252000 w 504000"/>
              <a:gd name="connsiteY3" fmla="*/ 481488 h 704850"/>
              <a:gd name="connsiteX4" fmla="*/ 0 w 504000"/>
              <a:gd name="connsiteY4" fmla="*/ 704850 h 704850"/>
              <a:gd name="connsiteX5" fmla="*/ 0 w 504000"/>
              <a:gd name="connsiteY5" fmla="*/ 0 h 704850"/>
            </a:gdLst>
            <a:ahLst/>
            <a:cxnLst/>
            <a:rect l="l" t="t" r="r" b="b"/>
            <a:pathLst>
              <a:path w="504000" h="704850">
                <a:moveTo>
                  <a:pt x="0" y="0"/>
                </a:moveTo>
                <a:lnTo>
                  <a:pt x="504000" y="0"/>
                </a:lnTo>
                <a:lnTo>
                  <a:pt x="504000" y="704850"/>
                </a:lnTo>
                <a:lnTo>
                  <a:pt x="252000" y="481488"/>
                </a:lnTo>
                <a:lnTo>
                  <a:pt x="0" y="7048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10374" y="3136941"/>
            <a:ext cx="2914214" cy="163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针对企业高负债问题，提出具体可行的解决方案，如“通过资产证券化方式，将优质资产进行证券化融资，降低负债率”，增强建议的可操作性。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110374" y="2333625"/>
            <a:ext cx="2914214" cy="6989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提出“资产证券化降杠杆”具体路径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374378" y="1577551"/>
            <a:ext cx="795967" cy="426951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374378" y="1577551"/>
            <a:ext cx="273054" cy="42695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777637" y="1577551"/>
            <a:ext cx="190951" cy="42695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92900" y="3162943"/>
            <a:ext cx="1098727" cy="1098727"/>
          </a:xfrm>
          <a:prstGeom prst="ellipse">
            <a:avLst/>
          </a:prstGeom>
          <a:solidFill>
            <a:schemeClr val="bg1"/>
          </a:solidFill>
          <a:ln w="25400" cap="sq"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alpha val="96000"/>
                  </a:schemeClr>
                </a:gs>
              </a:gsLst>
              <a:lin ang="2700000" scaled="0"/>
            </a:gradFill>
            <a:miter/>
          </a:ln>
          <a:effectLst>
            <a:outerShdw blurRad="1270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7012619" y="3482628"/>
            <a:ext cx="459288" cy="459356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优化示范</a:t>
            </a:r>
            <a:endParaRPr kumimoji="1"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23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4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610848" y="1617593"/>
            <a:ext cx="8949648" cy="4269518"/>
          </a:xfrm>
          <a:prstGeom prst="roundRect">
            <a:avLst>
              <a:gd name="adj" fmla="val 3915"/>
            </a:avLst>
          </a:prstGeom>
          <a:solidFill>
            <a:schemeClr val="bg1"/>
          </a:solidFill>
          <a:ln w="28575" cap="sq">
            <a:noFill/>
            <a:miter/>
          </a:ln>
          <a:effectLst>
            <a:outerShdw blurRad="279400" dist="38100" dir="2700000" sx="99000" sy="99000" algn="tl" rotWithShape="0">
              <a:schemeClr val="accent1">
                <a:alpha val="2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618804" y="1377289"/>
            <a:ext cx="8941692" cy="1004622"/>
          </a:xfrm>
          <a:custGeom>
            <a:avLst/>
            <a:gdLst>
              <a:gd name="connsiteX0" fmla="*/ 4470848 w 8941692"/>
              <a:gd name="connsiteY0" fmla="*/ 0 h 1004622"/>
              <a:gd name="connsiteX1" fmla="*/ 4544161 w 8941692"/>
              <a:gd name="connsiteY1" fmla="*/ 22799 h 1004622"/>
              <a:gd name="connsiteX2" fmla="*/ 4722086 w 8941692"/>
              <a:gd name="connsiteY2" fmla="*/ 156382 h 1004622"/>
              <a:gd name="connsiteX3" fmla="*/ 6692392 w 8941692"/>
              <a:gd name="connsiteY3" fmla="*/ 156382 h 1004622"/>
              <a:gd name="connsiteX4" fmla="*/ 6708354 w 8941692"/>
              <a:gd name="connsiteY4" fmla="*/ 158802 h 1004622"/>
              <a:gd name="connsiteX5" fmla="*/ 8856577 w 8941692"/>
              <a:gd name="connsiteY5" fmla="*/ 158802 h 1004622"/>
              <a:gd name="connsiteX6" fmla="*/ 8941692 w 8941692"/>
              <a:gd name="connsiteY6" fmla="*/ 243917 h 1004622"/>
              <a:gd name="connsiteX7" fmla="*/ 8941692 w 8941692"/>
              <a:gd name="connsiteY7" fmla="*/ 919507 h 1004622"/>
              <a:gd name="connsiteX8" fmla="*/ 8856577 w 8941692"/>
              <a:gd name="connsiteY8" fmla="*/ 1004622 h 1004622"/>
              <a:gd name="connsiteX9" fmla="*/ 85115 w 8941692"/>
              <a:gd name="connsiteY9" fmla="*/ 1004622 h 1004622"/>
              <a:gd name="connsiteX10" fmla="*/ 0 w 8941692"/>
              <a:gd name="connsiteY10" fmla="*/ 919507 h 1004622"/>
              <a:gd name="connsiteX11" fmla="*/ 0 w 8941692"/>
              <a:gd name="connsiteY11" fmla="*/ 243917 h 1004622"/>
              <a:gd name="connsiteX12" fmla="*/ 85115 w 8941692"/>
              <a:gd name="connsiteY12" fmla="*/ 158802 h 1004622"/>
              <a:gd name="connsiteX13" fmla="*/ 2233339 w 8941692"/>
              <a:gd name="connsiteY13" fmla="*/ 158802 h 1004622"/>
              <a:gd name="connsiteX14" fmla="*/ 2249302 w 8941692"/>
              <a:gd name="connsiteY14" fmla="*/ 156382 h 1004622"/>
              <a:gd name="connsiteX15" fmla="*/ 4219609 w 8941692"/>
              <a:gd name="connsiteY15" fmla="*/ 156382 h 1004622"/>
              <a:gd name="connsiteX16" fmla="*/ 4397536 w 8941692"/>
              <a:gd name="connsiteY16" fmla="*/ 22799 h 1004622"/>
              <a:gd name="connsiteX17" fmla="*/ 4470848 w 8941692"/>
              <a:gd name="connsiteY17" fmla="*/ 0 h 1004622"/>
            </a:gdLst>
            <a:ahLst/>
            <a:cxnLst/>
            <a:rect l="l" t="t" r="r" b="b"/>
            <a:pathLst>
              <a:path w="8941692" h="1004622">
                <a:moveTo>
                  <a:pt x="4470848" y="0"/>
                </a:moveTo>
                <a:cubicBezTo>
                  <a:pt x="4497381" y="0"/>
                  <a:pt x="4523916" y="7599"/>
                  <a:pt x="4544161" y="22799"/>
                </a:cubicBezTo>
                <a:lnTo>
                  <a:pt x="4722086" y="156382"/>
                </a:lnTo>
                <a:lnTo>
                  <a:pt x="6692392" y="156382"/>
                </a:lnTo>
                <a:lnTo>
                  <a:pt x="6708354" y="158802"/>
                </a:lnTo>
                <a:lnTo>
                  <a:pt x="8856577" y="158802"/>
                </a:lnTo>
                <a:cubicBezTo>
                  <a:pt x="8903585" y="158802"/>
                  <a:pt x="8941692" y="196909"/>
                  <a:pt x="8941692" y="243917"/>
                </a:cubicBezTo>
                <a:lnTo>
                  <a:pt x="8941692" y="919507"/>
                </a:lnTo>
                <a:cubicBezTo>
                  <a:pt x="8941692" y="966515"/>
                  <a:pt x="8903585" y="1004622"/>
                  <a:pt x="8856577" y="1004622"/>
                </a:cubicBezTo>
                <a:lnTo>
                  <a:pt x="85115" y="1004622"/>
                </a:lnTo>
                <a:cubicBezTo>
                  <a:pt x="38107" y="1004622"/>
                  <a:pt x="0" y="966515"/>
                  <a:pt x="0" y="919507"/>
                </a:cubicBezTo>
                <a:lnTo>
                  <a:pt x="0" y="243917"/>
                </a:lnTo>
                <a:cubicBezTo>
                  <a:pt x="0" y="196909"/>
                  <a:pt x="38107" y="158802"/>
                  <a:pt x="85115" y="158802"/>
                </a:cubicBezTo>
                <a:lnTo>
                  <a:pt x="2233339" y="158802"/>
                </a:lnTo>
                <a:lnTo>
                  <a:pt x="2249302" y="156382"/>
                </a:lnTo>
                <a:lnTo>
                  <a:pt x="4219609" y="156382"/>
                </a:lnTo>
                <a:lnTo>
                  <a:pt x="4397536" y="22799"/>
                </a:lnTo>
                <a:cubicBezTo>
                  <a:pt x="4417779" y="7599"/>
                  <a:pt x="4444314" y="0"/>
                  <a:pt x="447084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898883" y="2663851"/>
            <a:ext cx="8373582" cy="28803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对众多异常指标进行归纳总结，提炼关键问题。例如，将 15 项异常指标归纳为现金流风险、偿债风险、盈利能力下降 3 个关键领域，使问题更清晰，便于针对性解决。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867140" y="1715268"/>
            <a:ext cx="8405324" cy="5874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将15项异常指标归纳为3个关键风险领域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复杂问题简化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229653" y="2409827"/>
            <a:ext cx="648000" cy="1800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229653" y="2409827"/>
            <a:ext cx="648001" cy="64800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109646" y="2409828"/>
            <a:ext cx="6840000" cy="2530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从数字计算者到商业分析师的角色升级，需培养学生的综合分析能力，使其不仅会计算数据，还能从商业角度解读数据，提出有价值的见解。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31059" y="2560752"/>
            <a:ext cx="854718" cy="349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思维模式转换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89650" y="1922200"/>
            <a:ext cx="10800000" cy="3420000"/>
          </a:xfrm>
          <a:prstGeom prst="roundRect">
            <a:avLst>
              <a:gd name="adj" fmla="val 8465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1236000" y="2714983"/>
            <a:ext cx="720000" cy="0"/>
          </a:xfrm>
          <a:prstGeom prst="line">
            <a:avLst/>
          </a:prstGeom>
          <a:noFill/>
          <a:ln w="50800" cap="rnd">
            <a:solidFill>
              <a:schemeClr val="accent1"/>
            </a:solidFill>
            <a:miter/>
          </a:ln>
        </p:spPr>
      </p:cxnSp>
      <p:sp>
        <p:nvSpPr>
          <p:cNvPr id="5" name="标题 1"/>
          <p:cNvSpPr txBox="1"/>
          <p:nvPr/>
        </p:nvSpPr>
        <p:spPr>
          <a:xfrm>
            <a:off x="1236000" y="2943990"/>
            <a:ext cx="9720000" cy="197941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平衡专业深度与阅读体验，控制页均数据量在合理范围内（≤3 组），避免信息过载。例如，每页报告聚焦于 1 - 2 个核心指标或问题，确保读者易于理解和接受。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信息密度把控</a:t>
            </a:r>
            <a:endParaRPr kumimoji="1"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8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27183" y="1643727"/>
            <a:ext cx="10425401" cy="4305553"/>
          </a:xfrm>
          <a:prstGeom prst="roundRect">
            <a:avLst>
              <a:gd name="adj" fmla="val 3723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2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96939" y="1390146"/>
            <a:ext cx="10287000" cy="354667"/>
          </a:xfrm>
          <a:prstGeom prst="roundRect">
            <a:avLst/>
          </a:prstGeom>
          <a:solidFill>
            <a:schemeClr val="accent1"/>
          </a:solidFill>
          <a:ln w="57150" cap="rnd">
            <a:noFill/>
            <a:round/>
          </a:ln>
          <a:effectLst>
            <a:outerShdw blurRad="762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02669" y="5903561"/>
            <a:ext cx="10274428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 cap="rnd">
            <a:noFill/>
            <a:round/>
          </a:ln>
          <a:effectLst>
            <a:outerShdw blurRad="76200" dist="50800" dir="5400000" algn="ctr" rotWithShape="0">
              <a:srgbClr val="CD9673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2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47360" y="1833938"/>
            <a:ext cx="9985046" cy="36576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避免绝对化表述引发的法律风险，使用谨慎措辞。如将“必然导致”替换为“可能存在”，降低因表述不当带来的风险，确保报告客观、准确。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38651" y="1390146"/>
            <a:ext cx="10002464" cy="3888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风险规避技巧</a:t>
            </a:r>
            <a:endParaRPr kumimoji="1"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0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739481" y="1912352"/>
            <a:ext cx="4456364" cy="4456364"/>
          </a:xfrm>
          <a:prstGeom prst="teardrop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827281" y="1993054"/>
            <a:ext cx="4294961" cy="4294961"/>
          </a:xfrm>
          <a:prstGeom prst="teardrop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777031" y="2127549"/>
            <a:ext cx="197267" cy="197264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33889" y="2812784"/>
            <a:ext cx="3541775" cy="28526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对比小米与格力年报分析报告，解析 To C 与 To B 企业的表达差异。例如，小米报告更侧重于产品创新与市场拓展，而格力报告更关注产品质量与渠道管理，通过对比帮助学生理解不同企业类型的分析重点。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案例诊所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49821" y="2279891"/>
            <a:ext cx="10892358" cy="338946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49821" y="2279891"/>
            <a:ext cx="7316629" cy="3389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657841" y="2369353"/>
            <a:ext cx="160022" cy="160022"/>
          </a:xfrm>
          <a:prstGeom prst="ellipse">
            <a:avLst/>
          </a:prstGeom>
          <a:solidFill>
            <a:srgbClr val="FFFFFF">
              <a:alpha val="100000"/>
            </a:srgb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76820" y="2841596"/>
            <a:ext cx="10892360" cy="33433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提供券商深度报告框架（如中金公司 6 大模块结构），让学生了解专业报告的标准结构，包括行业分析、公司概况、财务分析、估值与评级、风险提示、投资建议等模块，提升报告撰写规范性。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模板拆解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一、报告基本结构与逻辑链设计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980364" y="2066254"/>
            <a:ext cx="8218572" cy="3244785"/>
          </a:xfrm>
          <a:prstGeom prst="roundRect">
            <a:avLst>
              <a:gd name="adj" fmla="val 5126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8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149473" y="3379375"/>
            <a:ext cx="7880355" cy="17623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分组互评报告，查找逻辑漏洞与表述歧义。例如，一组负责撰写报告，另一组负责评审，通过互评发现报告中的问题，如数据错误、逻辑不连贯、表述不清等，提升报告质量。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54480" y="2853005"/>
            <a:ext cx="7880355" cy="3971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330581" y="2853006"/>
            <a:ext cx="7563556" cy="3971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600455" y="1709442"/>
            <a:ext cx="978390" cy="978390"/>
          </a:xfrm>
          <a:prstGeom prst="ellipse">
            <a:avLst/>
          </a:prstGeom>
          <a:solidFill>
            <a:schemeClr val="accent2"/>
          </a:solidFill>
          <a:ln w="76200" cap="flat">
            <a:solidFill>
              <a:schemeClr val="accent2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846514" y="1955501"/>
            <a:ext cx="486271" cy="486271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80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405022 w 720001"/>
              <a:gd name="connsiteY7" fmla="*/ 0 h 720001"/>
              <a:gd name="connsiteX8" fmla="*/ 720001 w 720001"/>
              <a:gd name="connsiteY8" fmla="*/ 314979 h 720001"/>
              <a:gd name="connsiteX9" fmla="*/ 405022 w 720001"/>
              <a:gd name="connsiteY9" fmla="*/ 314979 h 720001"/>
              <a:gd name="connsiteX10" fmla="*/ 360000 w 720001"/>
              <a:gd name="connsiteY10" fmla="*/ 0 h 720001"/>
              <a:gd name="connsiteX11" fmla="*/ 360000 w 720001"/>
              <a:gd name="connsiteY11" fmla="*/ 360000 h 720001"/>
              <a:gd name="connsiteX12" fmla="*/ 720000 w 720001"/>
              <a:gd name="connsiteY12" fmla="*/ 360000 h 720001"/>
              <a:gd name="connsiteX13" fmla="*/ 360000 w 720001"/>
              <a:gd name="connsiteY13" fmla="*/ 720001 h 720001"/>
              <a:gd name="connsiteX14" fmla="*/ 0 w 720001"/>
              <a:gd name="connsiteY14" fmla="*/ 360000 h 720001"/>
              <a:gd name="connsiteX15" fmla="*/ 360000 w 720001"/>
              <a:gd name="connsiteY15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80"/>
                </a:cubicBezTo>
                <a:cubicBezTo>
                  <a:pt x="566806" y="104878"/>
                  <a:pt x="538699" y="85967"/>
                  <a:pt x="507383" y="72694"/>
                </a:cubicBezTo>
                <a:cubicBezTo>
                  <a:pt x="491075" y="65755"/>
                  <a:pt x="474246" y="60637"/>
                  <a:pt x="457070" y="57166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0" y="360000"/>
                </a:lnTo>
                <a:cubicBezTo>
                  <a:pt x="720000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红蓝对抗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1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12002" y="2584878"/>
            <a:ext cx="180498" cy="112908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91540" y="2561023"/>
            <a:ext cx="421420" cy="4214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23778" y="2553071"/>
            <a:ext cx="9863982" cy="30095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参照管理咨询公司交付标准制定评分细则，确保学生报告符合专业要求。例如，从内容完整性、逻辑性、数据准确性、格式规范性等方面制定评分标准，使学生明确报告撰写要求。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55644" y="2578472"/>
            <a:ext cx="293212" cy="3657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岗课融合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9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808170" y="1378105"/>
            <a:ext cx="4865533" cy="4865791"/>
          </a:xfrm>
          <a:prstGeom prst="ellipse">
            <a:avLst/>
          </a:prstGeom>
          <a:solidFill>
            <a:schemeClr val="bg1"/>
          </a:solidFill>
          <a:ln w="1905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935761" y="1378105"/>
            <a:ext cx="4865533" cy="48657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399664" y="1610848"/>
            <a:ext cx="4400070" cy="4400304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091462" y="2917302"/>
            <a:ext cx="1787302" cy="1787397"/>
          </a:xfrm>
          <a:prstGeom prst="ellipse">
            <a:avLst/>
          </a:prstGeom>
          <a:solidFill>
            <a:schemeClr val="accent1"/>
          </a:solidFill>
          <a:ln w="285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84270" y="3423089"/>
            <a:ext cx="801688" cy="77582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思政融入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1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6480" y="1118235"/>
            <a:ext cx="9168130" cy="520954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0800000">
            <a:off x="1352112" y="2450527"/>
            <a:ext cx="1956947" cy="1956947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0800000">
            <a:off x="1595706" y="2694120"/>
            <a:ext cx="1469760" cy="1469760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406400" dist="38100" dir="10800000" sx="106000" sy="106000" algn="r" rotWithShape="0">
              <a:schemeClr val="bg1"/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>
            <a:off x="1595706" y="2694120"/>
            <a:ext cx="1469760" cy="1469760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228600" dist="304800" dir="2700000" sx="88000" sy="88000" algn="tl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>
            <a:off x="1731352" y="2829766"/>
            <a:ext cx="1198468" cy="1198468"/>
          </a:xfrm>
          <a:prstGeom prst="teardrop">
            <a:avLst/>
          </a:prstGeom>
          <a:noFill/>
          <a:ln w="12700" cap="sq">
            <a:solidFill>
              <a:schemeClr val="accent2"/>
            </a:solidFill>
            <a:miter/>
          </a:ln>
          <a:effectLst>
            <a:outerShdw blurRad="431800" dist="304800" dir="2700000" sx="97000" sy="97000" algn="tl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 flipV="1">
            <a:off x="2051210" y="3158639"/>
            <a:ext cx="558749" cy="540723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2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52652" y="2798939"/>
            <a:ext cx="778966" cy="3897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552652" y="3243261"/>
            <a:ext cx="7274536" cy="19445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训练 ChatGPT 辅助生成报告提纲与润色建议。例如，利用 ChatGPT 提供报告结构建议、优化语言表达等，提升报告撰写效率与质量。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559800" y="2853536"/>
            <a:ext cx="7620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数字化工具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540000" y="2073104"/>
            <a:ext cx="7099300" cy="3118191"/>
          </a:xfrm>
          <a:prstGeom prst="roundRect">
            <a:avLst>
              <a:gd name="adj" fmla="val 8945"/>
            </a:avLst>
          </a:prstGeom>
          <a:solidFill>
            <a:schemeClr val="accent1"/>
          </a:solidFill>
          <a:ln w="190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024210" y="2372151"/>
            <a:ext cx="421970" cy="382565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024210" y="2871509"/>
            <a:ext cx="6130880" cy="20911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承接中小微企业简易财报分析报告撰写任务，让学生在实践中提升能力。例如，与当地企业合作，为学生提供真实的财报分析项目，增强学生实际操作经验。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企业实战</a:t>
            </a:r>
            <a:endParaRPr kumimoji="1"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8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81141" y="1303304"/>
            <a:ext cx="5034237" cy="29256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背景说明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08949" y="1631607"/>
            <a:ext cx="5106429" cy="10861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背景说明部分需清晰阐述分析目的与背景，为读者提供分析的起点。例如，分析某企业财务报表是为了评估其投资价值或偿债能力，使读者快速了解分析的出发点。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70157" y="1349008"/>
            <a:ext cx="119879" cy="119879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487608" y="1303304"/>
            <a:ext cx="5034237" cy="29256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数据呈现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15416" y="1631607"/>
            <a:ext cx="5106429" cy="10889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数据呈现环节应准确展示关键财务数据，为后续分析提供依据。如列出企业近五年的营收、利润等数据，确保数据来源可靠，格式清晰，便于读者查阅。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276624" y="1349008"/>
            <a:ext cx="119879" cy="119879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81141" y="3173233"/>
            <a:ext cx="5034237" cy="29256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分析诊断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08949" y="3501536"/>
            <a:ext cx="5106429" cy="12101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分析诊断阶段要深入剖析数据背后的财务状况，找出问题与优势。例如，通过对比同行业企业，发现该企业成本控制良好但市场拓展不足，为后续建议提供支撑。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0157" y="3234259"/>
            <a:ext cx="119879" cy="119879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487608" y="3173233"/>
            <a:ext cx="5034237" cy="29256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结论归纳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415416" y="3501536"/>
            <a:ext cx="5106429" cy="12159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结论归纳部分需总结分析要点，明确指出企业的财务状况与发展趋势。如得出企业盈利能力较强但面临现金流压力的结论，为管理建议奠定基础。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276624" y="3234259"/>
            <a:ext cx="119879" cy="119879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81141" y="5043162"/>
            <a:ext cx="5034237" cy="292566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管理建议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08949" y="5371465"/>
            <a:ext cx="5106429" cy="11270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管理建议应针对分析结论提出具体可行的措施，助力企业改进。如建议企业优化应收账款管理以缓解现金流紧张，确保建议具有可操作性。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70157" y="5124901"/>
            <a:ext cx="119879" cy="119879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标准五段式</a:t>
            </a:r>
            <a:endParaRPr kumimoji="1"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20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325656" y="1955704"/>
            <a:ext cx="3551723" cy="3551723"/>
          </a:xfrm>
          <a:prstGeom prst="ellipse">
            <a:avLst/>
          </a:prstGeom>
          <a:noFill/>
          <a:ln w="127000" cap="sq">
            <a:solidFill>
              <a:schemeClr val="accent1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873670" y="1955704"/>
            <a:ext cx="3551723" cy="3551723"/>
          </a:xfrm>
          <a:prstGeom prst="ellipse">
            <a:avLst/>
          </a:prstGeom>
          <a:noFill/>
          <a:ln w="127000" cap="sq">
            <a:solidFill>
              <a:schemeClr val="accent1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66491" y="1955704"/>
            <a:ext cx="3551723" cy="3551723"/>
          </a:xfrm>
          <a:prstGeom prst="ellipse">
            <a:avLst/>
          </a:prstGeom>
          <a:noFill/>
          <a:ln w="127000" cap="sq">
            <a:solidFill>
              <a:schemeClr val="accent1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68345" y="1958285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noFill/>
          <a:ln w="127000" cap="rnd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0800000">
            <a:off x="4327511" y="2021785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noFill/>
          <a:ln w="127000" cap="rnd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875524" y="1958285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noFill/>
          <a:ln w="127000" cap="rnd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078543" y="2619149"/>
            <a:ext cx="927619" cy="927619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637708" y="2619149"/>
            <a:ext cx="927619" cy="927619"/>
          </a:xfrm>
          <a:prstGeom prst="ellipse">
            <a:avLst/>
          </a:prstGeom>
          <a:solidFill>
            <a:schemeClr val="accent2"/>
          </a:solidFill>
          <a:ln cap="sq">
            <a:noFill/>
            <a:prstDash val="solid"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185722" y="2619149"/>
            <a:ext cx="927619" cy="927619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295477" y="2811780"/>
            <a:ext cx="493751" cy="563880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841243" y="2811780"/>
            <a:ext cx="520548" cy="563880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367591" y="2827985"/>
            <a:ext cx="563880" cy="531469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305024" y="3637176"/>
            <a:ext cx="2456432" cy="322421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数据（What）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305025" y="4008221"/>
            <a:ext cx="2458204" cy="10387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0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数据部分要准确呈现财务事实，如企业的资产负债情况、营收利润等关键指标，为后续分析提供坚实基础，确保读者了解企业当前的财务状况。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861025" y="4008221"/>
            <a:ext cx="2458204" cy="10387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0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归因环节需探究数据背后的原因，如企业营收增长是因为市场拓展还是产品提价，深入分析原因有助于理解企业运营的内在逻辑，为对策提供依据。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861024" y="3637176"/>
            <a:ext cx="2456432" cy="322421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归因（Why）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417025" y="4008221"/>
            <a:ext cx="2458204" cy="10387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0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对策部分应基于归因结果提出针对性措施，如针对成本上升问题提出优化供应链管理的对策，确保对策具体可行，能有效解决企业面临的问题。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417024" y="3637176"/>
            <a:ext cx="2456432" cy="322421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对策（How）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黄金三角法则</a:t>
            </a:r>
            <a:endParaRPr kumimoji="1"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23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4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81357" y="1628362"/>
            <a:ext cx="4760712" cy="4269518"/>
          </a:xfrm>
          <a:prstGeom prst="roundRect">
            <a:avLst>
              <a:gd name="adj" fmla="val 3915"/>
            </a:avLst>
          </a:prstGeom>
          <a:solidFill>
            <a:schemeClr val="bg1"/>
          </a:solidFill>
          <a:ln w="28575" cap="sq">
            <a:noFill/>
            <a:miter/>
          </a:ln>
          <a:effectLst>
            <a:outerShdw blurRad="279400" dist="38100" dir="2700000" sx="99000" sy="99000" algn="tl" rotWithShape="0">
              <a:schemeClr val="accent1">
                <a:alpha val="2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960172" y="1388058"/>
            <a:ext cx="4811037" cy="985109"/>
          </a:xfrm>
          <a:custGeom>
            <a:avLst/>
            <a:gdLst>
              <a:gd name="connsiteX0" fmla="*/ 1311877 w 2623752"/>
              <a:gd name="connsiteY0" fmla="*/ 0 h 715575"/>
              <a:gd name="connsiteX1" fmla="*/ 1351859 w 2623752"/>
              <a:gd name="connsiteY1" fmla="*/ 16561 h 715575"/>
              <a:gd name="connsiteX2" fmla="*/ 1448892 w 2623752"/>
              <a:gd name="connsiteY2" fmla="*/ 113595 h 715575"/>
              <a:gd name="connsiteX3" fmla="*/ 2523420 w 2623752"/>
              <a:gd name="connsiteY3" fmla="*/ 113595 h 715575"/>
              <a:gd name="connsiteX4" fmla="*/ 2623752 w 2623752"/>
              <a:gd name="connsiteY4" fmla="*/ 213927 h 715575"/>
              <a:gd name="connsiteX5" fmla="*/ 2623752 w 2623752"/>
              <a:gd name="connsiteY5" fmla="*/ 615243 h 715575"/>
              <a:gd name="connsiteX6" fmla="*/ 2523420 w 2623752"/>
              <a:gd name="connsiteY6" fmla="*/ 715575 h 715575"/>
              <a:gd name="connsiteX7" fmla="*/ 100332 w 2623752"/>
              <a:gd name="connsiteY7" fmla="*/ 715575 h 715575"/>
              <a:gd name="connsiteX8" fmla="*/ 0 w 2623752"/>
              <a:gd name="connsiteY8" fmla="*/ 615243 h 715575"/>
              <a:gd name="connsiteX9" fmla="*/ 0 w 2623752"/>
              <a:gd name="connsiteY9" fmla="*/ 213927 h 715575"/>
              <a:gd name="connsiteX10" fmla="*/ 100332 w 2623752"/>
              <a:gd name="connsiteY10" fmla="*/ 113595 h 715575"/>
              <a:gd name="connsiteX11" fmla="*/ 1174861 w 2623752"/>
              <a:gd name="connsiteY11" fmla="*/ 113595 h 715575"/>
              <a:gd name="connsiteX12" fmla="*/ 1271895 w 2623752"/>
              <a:gd name="connsiteY12" fmla="*/ 16561 h 715575"/>
              <a:gd name="connsiteX13" fmla="*/ 1311877 w 2623752"/>
              <a:gd name="connsiteY13" fmla="*/ 0 h 715575"/>
            </a:gdLst>
            <a:ahLst/>
            <a:cxnLst/>
            <a:rect l="l" t="t" r="r" b="b"/>
            <a:pathLst>
              <a:path w="2623752" h="715575">
                <a:moveTo>
                  <a:pt x="1311877" y="0"/>
                </a:moveTo>
                <a:cubicBezTo>
                  <a:pt x="1326347" y="0"/>
                  <a:pt x="1340818" y="5520"/>
                  <a:pt x="1351859" y="16561"/>
                </a:cubicBezTo>
                <a:lnTo>
                  <a:pt x="1448892" y="113595"/>
                </a:lnTo>
                <a:lnTo>
                  <a:pt x="2523420" y="113595"/>
                </a:lnTo>
                <a:cubicBezTo>
                  <a:pt x="2578832" y="113595"/>
                  <a:pt x="2623752" y="158515"/>
                  <a:pt x="2623752" y="213927"/>
                </a:cubicBezTo>
                <a:lnTo>
                  <a:pt x="2623752" y="615243"/>
                </a:lnTo>
                <a:cubicBezTo>
                  <a:pt x="2623752" y="670655"/>
                  <a:pt x="2578832" y="715575"/>
                  <a:pt x="2523420" y="715575"/>
                </a:cubicBezTo>
                <a:lnTo>
                  <a:pt x="100332" y="715575"/>
                </a:lnTo>
                <a:cubicBezTo>
                  <a:pt x="44920" y="715575"/>
                  <a:pt x="0" y="670655"/>
                  <a:pt x="0" y="615243"/>
                </a:cubicBezTo>
                <a:lnTo>
                  <a:pt x="0" y="213927"/>
                </a:lnTo>
                <a:cubicBezTo>
                  <a:pt x="0" y="158515"/>
                  <a:pt x="44920" y="113595"/>
                  <a:pt x="100332" y="113595"/>
                </a:cubicBezTo>
                <a:lnTo>
                  <a:pt x="1174861" y="113595"/>
                </a:lnTo>
                <a:lnTo>
                  <a:pt x="1271895" y="16561"/>
                </a:lnTo>
                <a:cubicBezTo>
                  <a:pt x="1282935" y="5520"/>
                  <a:pt x="1297406" y="0"/>
                  <a:pt x="131187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62735" y="2761306"/>
            <a:ext cx="4397957" cy="27936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董事会报告需从战略高度出发，关注企业的长期发展与战略布局。例如，分析企业是否应拓展新市场或进行业务转型，为董事会提供战略决策支持。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65878" y="1726037"/>
            <a:ext cx="4559928" cy="5874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董事会报告（战略视角）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429276" y="1628362"/>
            <a:ext cx="4760712" cy="4269518"/>
          </a:xfrm>
          <a:prstGeom prst="roundRect">
            <a:avLst>
              <a:gd name="adj" fmla="val 3915"/>
            </a:avLst>
          </a:prstGeom>
          <a:solidFill>
            <a:schemeClr val="bg1"/>
          </a:solidFill>
          <a:ln w="28575" cap="sq">
            <a:noFill/>
            <a:miter/>
          </a:ln>
          <a:effectLst>
            <a:outerShdw blurRad="279400" dist="38100" dir="2700000" sx="99000" sy="99000" algn="tl" rotWithShape="0">
              <a:schemeClr val="accent1">
                <a:alpha val="2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08091" y="1388058"/>
            <a:ext cx="4811037" cy="985109"/>
          </a:xfrm>
          <a:custGeom>
            <a:avLst/>
            <a:gdLst>
              <a:gd name="connsiteX0" fmla="*/ 1311877 w 2623752"/>
              <a:gd name="connsiteY0" fmla="*/ 0 h 715575"/>
              <a:gd name="connsiteX1" fmla="*/ 1351859 w 2623752"/>
              <a:gd name="connsiteY1" fmla="*/ 16561 h 715575"/>
              <a:gd name="connsiteX2" fmla="*/ 1448893 w 2623752"/>
              <a:gd name="connsiteY2" fmla="*/ 113595 h 715575"/>
              <a:gd name="connsiteX3" fmla="*/ 2523420 w 2623752"/>
              <a:gd name="connsiteY3" fmla="*/ 113595 h 715575"/>
              <a:gd name="connsiteX4" fmla="*/ 2623752 w 2623752"/>
              <a:gd name="connsiteY4" fmla="*/ 213927 h 715575"/>
              <a:gd name="connsiteX5" fmla="*/ 2623752 w 2623752"/>
              <a:gd name="connsiteY5" fmla="*/ 615243 h 715575"/>
              <a:gd name="connsiteX6" fmla="*/ 2523420 w 2623752"/>
              <a:gd name="connsiteY6" fmla="*/ 715575 h 715575"/>
              <a:gd name="connsiteX7" fmla="*/ 100332 w 2623752"/>
              <a:gd name="connsiteY7" fmla="*/ 715575 h 715575"/>
              <a:gd name="connsiteX8" fmla="*/ 0 w 2623752"/>
              <a:gd name="connsiteY8" fmla="*/ 615243 h 715575"/>
              <a:gd name="connsiteX9" fmla="*/ 0 w 2623752"/>
              <a:gd name="connsiteY9" fmla="*/ 213927 h 715575"/>
              <a:gd name="connsiteX10" fmla="*/ 100332 w 2623752"/>
              <a:gd name="connsiteY10" fmla="*/ 113595 h 715575"/>
              <a:gd name="connsiteX11" fmla="*/ 1174861 w 2623752"/>
              <a:gd name="connsiteY11" fmla="*/ 113595 h 715575"/>
              <a:gd name="connsiteX12" fmla="*/ 1271895 w 2623752"/>
              <a:gd name="connsiteY12" fmla="*/ 16561 h 715575"/>
              <a:gd name="connsiteX13" fmla="*/ 1311877 w 2623752"/>
              <a:gd name="connsiteY13" fmla="*/ 0 h 715575"/>
            </a:gdLst>
            <a:ahLst/>
            <a:cxnLst/>
            <a:rect l="l" t="t" r="r" b="b"/>
            <a:pathLst>
              <a:path w="2623752" h="715575">
                <a:moveTo>
                  <a:pt x="1311877" y="0"/>
                </a:moveTo>
                <a:cubicBezTo>
                  <a:pt x="1326347" y="0"/>
                  <a:pt x="1340818" y="5520"/>
                  <a:pt x="1351859" y="16561"/>
                </a:cubicBezTo>
                <a:lnTo>
                  <a:pt x="1448893" y="113595"/>
                </a:lnTo>
                <a:lnTo>
                  <a:pt x="2523420" y="113595"/>
                </a:lnTo>
                <a:cubicBezTo>
                  <a:pt x="2578832" y="113595"/>
                  <a:pt x="2623752" y="158515"/>
                  <a:pt x="2623752" y="213927"/>
                </a:cubicBezTo>
                <a:lnTo>
                  <a:pt x="2623752" y="615243"/>
                </a:lnTo>
                <a:cubicBezTo>
                  <a:pt x="2623752" y="670655"/>
                  <a:pt x="2578832" y="715575"/>
                  <a:pt x="2523420" y="715575"/>
                </a:cubicBezTo>
                <a:lnTo>
                  <a:pt x="100332" y="715575"/>
                </a:lnTo>
                <a:cubicBezTo>
                  <a:pt x="44920" y="715575"/>
                  <a:pt x="0" y="670655"/>
                  <a:pt x="0" y="615243"/>
                </a:cubicBezTo>
                <a:lnTo>
                  <a:pt x="0" y="213927"/>
                </a:lnTo>
                <a:cubicBezTo>
                  <a:pt x="0" y="158515"/>
                  <a:pt x="44920" y="113595"/>
                  <a:pt x="100332" y="113595"/>
                </a:cubicBezTo>
                <a:lnTo>
                  <a:pt x="1174861" y="113595"/>
                </a:lnTo>
                <a:lnTo>
                  <a:pt x="1271895" y="16561"/>
                </a:lnTo>
                <a:cubicBezTo>
                  <a:pt x="1282936" y="5520"/>
                  <a:pt x="1297406" y="0"/>
                  <a:pt x="131187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10654" y="2761306"/>
            <a:ext cx="4397957" cy="27936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债权人报告侧重于企业的偿债能力与风险状况。如重点分析企业的资产负债率、现金流等指标，评估企业按时偿还债务的能力，为债权人提供风险预警。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513797" y="1726037"/>
            <a:ext cx="4559928" cy="5874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债权人报告（风险视角）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读者导向调整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3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二、数据可视化技巧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047410" y="4636162"/>
            <a:ext cx="906866" cy="626679"/>
          </a:xfrm>
          <a:custGeom>
            <a:avLst/>
            <a:gdLst>
              <a:gd name="connsiteX0" fmla="*/ 919865 w 1406331"/>
              <a:gd name="connsiteY0" fmla="*/ 971828 h 971828"/>
              <a:gd name="connsiteX1" fmla="*/ 486467 w 1406331"/>
              <a:gd name="connsiteY1" fmla="*/ 971828 h 971828"/>
              <a:gd name="connsiteX2" fmla="*/ 0 w 1406331"/>
              <a:gd name="connsiteY2" fmla="*/ 486467 h 971828"/>
              <a:gd name="connsiteX3" fmla="*/ 486467 w 1406331"/>
              <a:gd name="connsiteY3" fmla="*/ 0 h 971828"/>
              <a:gd name="connsiteX4" fmla="*/ 919865 w 1406331"/>
              <a:gd name="connsiteY4" fmla="*/ 0 h 971828"/>
              <a:gd name="connsiteX5" fmla="*/ 1406332 w 1406331"/>
              <a:gd name="connsiteY5" fmla="*/ 486467 h 971828"/>
              <a:gd name="connsiteX6" fmla="*/ 919865 w 1406331"/>
              <a:gd name="connsiteY6" fmla="*/ 971828 h 971828"/>
              <a:gd name="connsiteX7" fmla="*/ 486467 w 1406331"/>
              <a:gd name="connsiteY7" fmla="*/ 44224 h 971828"/>
              <a:gd name="connsiteX8" fmla="*/ 45330 w 1406331"/>
              <a:gd name="connsiteY8" fmla="*/ 486467 h 971828"/>
              <a:gd name="connsiteX9" fmla="*/ 486467 w 1406331"/>
              <a:gd name="connsiteY9" fmla="*/ 927604 h 971828"/>
              <a:gd name="connsiteX10" fmla="*/ 919865 w 1406331"/>
              <a:gd name="connsiteY10" fmla="*/ 927604 h 971828"/>
              <a:gd name="connsiteX11" fmla="*/ 1361002 w 1406331"/>
              <a:gd name="connsiteY11" fmla="*/ 486467 h 971828"/>
              <a:gd name="connsiteX12" fmla="*/ 919865 w 1406331"/>
              <a:gd name="connsiteY12" fmla="*/ 44224 h 971828"/>
              <a:gd name="connsiteX13" fmla="*/ 486467 w 1406331"/>
              <a:gd name="connsiteY13" fmla="*/ 44224 h 971828"/>
            </a:gdLst>
            <a:ahLst/>
            <a:cxnLst/>
            <a:rect l="l" t="t" r="r" b="b"/>
            <a:pathLst>
              <a:path w="1406331" h="971828">
                <a:moveTo>
                  <a:pt x="919865" y="971828"/>
                </a:moveTo>
                <a:lnTo>
                  <a:pt x="486467" y="971828"/>
                </a:lnTo>
                <a:cubicBezTo>
                  <a:pt x="218910" y="971828"/>
                  <a:pt x="0" y="754024"/>
                  <a:pt x="0" y="486467"/>
                </a:cubicBezTo>
                <a:cubicBezTo>
                  <a:pt x="0" y="218910"/>
                  <a:pt x="217804" y="0"/>
                  <a:pt x="486467" y="0"/>
                </a:cubicBezTo>
                <a:lnTo>
                  <a:pt x="919865" y="0"/>
                </a:lnTo>
                <a:cubicBezTo>
                  <a:pt x="1187421" y="0"/>
                  <a:pt x="1406332" y="217805"/>
                  <a:pt x="1406332" y="486467"/>
                </a:cubicBezTo>
                <a:cubicBezTo>
                  <a:pt x="1406332" y="754024"/>
                  <a:pt x="1187421" y="971828"/>
                  <a:pt x="919865" y="971828"/>
                </a:cubicBezTo>
                <a:close/>
                <a:moveTo>
                  <a:pt x="486467" y="44224"/>
                </a:moveTo>
                <a:cubicBezTo>
                  <a:pt x="243234" y="44224"/>
                  <a:pt x="45330" y="242128"/>
                  <a:pt x="45330" y="486467"/>
                </a:cubicBezTo>
                <a:cubicBezTo>
                  <a:pt x="45330" y="729701"/>
                  <a:pt x="243234" y="927604"/>
                  <a:pt x="486467" y="927604"/>
                </a:cubicBezTo>
                <a:lnTo>
                  <a:pt x="919865" y="927604"/>
                </a:lnTo>
                <a:cubicBezTo>
                  <a:pt x="1163098" y="927604"/>
                  <a:pt x="1361002" y="729701"/>
                  <a:pt x="1361002" y="486467"/>
                </a:cubicBezTo>
                <a:cubicBezTo>
                  <a:pt x="1361002" y="243234"/>
                  <a:pt x="1163098" y="44224"/>
                  <a:pt x="919865" y="44224"/>
                </a:cubicBezTo>
                <a:lnTo>
                  <a:pt x="486467" y="44224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91056" y="3121956"/>
            <a:ext cx="605995" cy="1086122"/>
            <a:chOff x="291056" y="3121956"/>
            <a:chExt cx="605995" cy="1086122"/>
          </a:xfrm>
        </p:grpSpPr>
        <p:sp>
          <p:nvSpPr>
            <p:cNvPr id="5" name="标题 1"/>
            <p:cNvSpPr txBox="1"/>
            <p:nvPr/>
          </p:nvSpPr>
          <p:spPr>
            <a:xfrm rot="-2700000">
              <a:off x="549890" y="304069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 rot="-2699514">
              <a:off x="209833" y="386095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8863" y="3121516"/>
            <a:ext cx="606614" cy="1086742"/>
            <a:chOff x="548863" y="3121516"/>
            <a:chExt cx="606614" cy="1086742"/>
          </a:xfrm>
        </p:grpSpPr>
        <p:sp>
          <p:nvSpPr>
            <p:cNvPr id="8" name="标题 1"/>
            <p:cNvSpPr txBox="1"/>
            <p:nvPr/>
          </p:nvSpPr>
          <p:spPr>
            <a:xfrm rot="-2699514">
              <a:off x="808350" y="304029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 rot="-2700000">
              <a:off x="467606" y="3861097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7277" y="3121706"/>
            <a:ext cx="605988" cy="1086141"/>
            <a:chOff x="807277" y="3121706"/>
            <a:chExt cx="605988" cy="1086141"/>
          </a:xfrm>
        </p:grpSpPr>
        <p:sp>
          <p:nvSpPr>
            <p:cNvPr id="11" name="标题 1"/>
            <p:cNvSpPr txBox="1"/>
            <p:nvPr/>
          </p:nvSpPr>
          <p:spPr>
            <a:xfrm rot="-2700000">
              <a:off x="1066104" y="304044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 rot="-2699514">
              <a:off x="726054" y="386072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65003" y="3121967"/>
            <a:ext cx="605973" cy="1086144"/>
            <a:chOff x="1065003" y="3121967"/>
            <a:chExt cx="605973" cy="1086144"/>
          </a:xfrm>
        </p:grpSpPr>
        <p:sp>
          <p:nvSpPr>
            <p:cNvPr id="14" name="标题 1"/>
            <p:cNvSpPr txBox="1"/>
            <p:nvPr/>
          </p:nvSpPr>
          <p:spPr>
            <a:xfrm rot="-2700000">
              <a:off x="1323815" y="3040710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 rot="-2699514">
              <a:off x="983780" y="3860984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22788" y="3121549"/>
            <a:ext cx="606635" cy="1086720"/>
            <a:chOff x="1322788" y="3121549"/>
            <a:chExt cx="606635" cy="1086720"/>
          </a:xfrm>
        </p:grpSpPr>
        <p:sp>
          <p:nvSpPr>
            <p:cNvPr id="17" name="标题 1"/>
            <p:cNvSpPr txBox="1"/>
            <p:nvPr/>
          </p:nvSpPr>
          <p:spPr>
            <a:xfrm rot="-2699514">
              <a:off x="1582296" y="3040326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 rot="-2700000">
              <a:off x="1241531" y="3861108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81224" y="3121706"/>
            <a:ext cx="605955" cy="1086174"/>
            <a:chOff x="1581224" y="3121706"/>
            <a:chExt cx="605955" cy="1086174"/>
          </a:xfrm>
        </p:grpSpPr>
        <p:sp>
          <p:nvSpPr>
            <p:cNvPr id="20" name="标题 1"/>
            <p:cNvSpPr txBox="1"/>
            <p:nvPr/>
          </p:nvSpPr>
          <p:spPr>
            <a:xfrm rot="-2700000">
              <a:off x="1840018" y="304044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 rot="-2699514">
              <a:off x="1500001" y="3860753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38950" y="3121967"/>
            <a:ext cx="605943" cy="1086178"/>
            <a:chOff x="1838950" y="3121967"/>
            <a:chExt cx="605943" cy="1086178"/>
          </a:xfrm>
        </p:grpSpPr>
        <p:sp>
          <p:nvSpPr>
            <p:cNvPr id="23" name="标题 1"/>
            <p:cNvSpPr txBox="1"/>
            <p:nvPr/>
          </p:nvSpPr>
          <p:spPr>
            <a:xfrm rot="-2700000">
              <a:off x="2097728" y="3040710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4" name="标题 1"/>
            <p:cNvSpPr txBox="1"/>
            <p:nvPr/>
          </p:nvSpPr>
          <p:spPr>
            <a:xfrm rot="-2699514">
              <a:off x="1757727" y="3861018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096712" y="3121582"/>
            <a:ext cx="606658" cy="1086687"/>
            <a:chOff x="2096712" y="3121582"/>
            <a:chExt cx="606658" cy="1086687"/>
          </a:xfrm>
        </p:grpSpPr>
        <p:sp>
          <p:nvSpPr>
            <p:cNvPr id="26" name="标题 1"/>
            <p:cNvSpPr txBox="1"/>
            <p:nvPr/>
          </p:nvSpPr>
          <p:spPr>
            <a:xfrm rot="-2699514">
              <a:off x="2356243" y="304035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7" name="标题 1"/>
            <p:cNvSpPr txBox="1"/>
            <p:nvPr/>
          </p:nvSpPr>
          <p:spPr>
            <a:xfrm rot="-2700000">
              <a:off x="2015455" y="3861108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55171" y="3121718"/>
            <a:ext cx="605943" cy="1086196"/>
            <a:chOff x="2355171" y="3121718"/>
            <a:chExt cx="605943" cy="1086196"/>
          </a:xfrm>
        </p:grpSpPr>
        <p:sp>
          <p:nvSpPr>
            <p:cNvPr id="29" name="标题 1"/>
            <p:cNvSpPr txBox="1"/>
            <p:nvPr/>
          </p:nvSpPr>
          <p:spPr>
            <a:xfrm rot="-2700000">
              <a:off x="2613942" y="3040461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0" name="标题 1"/>
            <p:cNvSpPr txBox="1"/>
            <p:nvPr/>
          </p:nvSpPr>
          <p:spPr>
            <a:xfrm rot="-2699514">
              <a:off x="2273948" y="3860787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12897" y="3121978"/>
            <a:ext cx="605943" cy="1086200"/>
            <a:chOff x="2612897" y="3121978"/>
            <a:chExt cx="605943" cy="1086200"/>
          </a:xfrm>
        </p:grpSpPr>
        <p:sp>
          <p:nvSpPr>
            <p:cNvPr id="32" name="标题 1"/>
            <p:cNvSpPr txBox="1"/>
            <p:nvPr/>
          </p:nvSpPr>
          <p:spPr>
            <a:xfrm rot="-2700000">
              <a:off x="2871653" y="3040721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3" name="标题 1"/>
            <p:cNvSpPr txBox="1"/>
            <p:nvPr/>
          </p:nvSpPr>
          <p:spPr>
            <a:xfrm rot="-2699514">
              <a:off x="2531674" y="386105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870626" y="3121615"/>
            <a:ext cx="606691" cy="1086665"/>
            <a:chOff x="2870626" y="3121615"/>
            <a:chExt cx="606691" cy="1086665"/>
          </a:xfrm>
        </p:grpSpPr>
        <p:sp>
          <p:nvSpPr>
            <p:cNvPr id="35" name="标题 1"/>
            <p:cNvSpPr txBox="1"/>
            <p:nvPr/>
          </p:nvSpPr>
          <p:spPr>
            <a:xfrm rot="-2699514">
              <a:off x="3130190" y="304039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6" name="标题 1"/>
            <p:cNvSpPr txBox="1"/>
            <p:nvPr/>
          </p:nvSpPr>
          <p:spPr>
            <a:xfrm rot="-2700000">
              <a:off x="2789369" y="3861119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29129" y="3121729"/>
            <a:ext cx="605943" cy="1086218"/>
            <a:chOff x="3129129" y="3121729"/>
            <a:chExt cx="605943" cy="1086218"/>
          </a:xfrm>
        </p:grpSpPr>
        <p:sp>
          <p:nvSpPr>
            <p:cNvPr id="38" name="标题 1"/>
            <p:cNvSpPr txBox="1"/>
            <p:nvPr/>
          </p:nvSpPr>
          <p:spPr>
            <a:xfrm rot="-2700000">
              <a:off x="3387856" y="304047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9" name="标题 1"/>
            <p:cNvSpPr txBox="1"/>
            <p:nvPr/>
          </p:nvSpPr>
          <p:spPr>
            <a:xfrm rot="-2699514">
              <a:off x="3047906" y="386082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86843" y="3121978"/>
            <a:ext cx="605943" cy="1086233"/>
            <a:chOff x="3386843" y="3121978"/>
            <a:chExt cx="605943" cy="1086233"/>
          </a:xfrm>
        </p:grpSpPr>
        <p:sp>
          <p:nvSpPr>
            <p:cNvPr id="41" name="标题 1"/>
            <p:cNvSpPr txBox="1"/>
            <p:nvPr/>
          </p:nvSpPr>
          <p:spPr>
            <a:xfrm rot="-2700000">
              <a:off x="3645567" y="3040721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2" name="标题 1"/>
            <p:cNvSpPr txBox="1"/>
            <p:nvPr/>
          </p:nvSpPr>
          <p:spPr>
            <a:xfrm rot="-2699514">
              <a:off x="3305620" y="3861084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903067" y="3121729"/>
            <a:ext cx="605952" cy="1086251"/>
            <a:chOff x="3903067" y="3121729"/>
            <a:chExt cx="605952" cy="1086251"/>
          </a:xfrm>
        </p:grpSpPr>
        <p:sp>
          <p:nvSpPr>
            <p:cNvPr id="44" name="标题 1"/>
            <p:cNvSpPr txBox="1"/>
            <p:nvPr/>
          </p:nvSpPr>
          <p:spPr>
            <a:xfrm rot="-2700000">
              <a:off x="4161781" y="304047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5" name="标题 1"/>
            <p:cNvSpPr txBox="1"/>
            <p:nvPr/>
          </p:nvSpPr>
          <p:spPr>
            <a:xfrm rot="-2699514">
              <a:off x="3821853" y="3860853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160777" y="3121989"/>
            <a:ext cx="605956" cy="1086266"/>
            <a:chOff x="4160777" y="3121989"/>
            <a:chExt cx="605956" cy="1086266"/>
          </a:xfrm>
        </p:grpSpPr>
        <p:sp>
          <p:nvSpPr>
            <p:cNvPr id="47" name="标题 1"/>
            <p:cNvSpPr txBox="1"/>
            <p:nvPr/>
          </p:nvSpPr>
          <p:spPr>
            <a:xfrm rot="-2700000">
              <a:off x="4419491" y="304073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8" name="标题 1"/>
            <p:cNvSpPr txBox="1"/>
            <p:nvPr/>
          </p:nvSpPr>
          <p:spPr>
            <a:xfrm rot="-2699514">
              <a:off x="4079567" y="3861128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90 w 768389"/>
                <a:gd name="connsiteY1" fmla="*/ 0 h 88447"/>
                <a:gd name="connsiteX2" fmla="*/ 768390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90" y="0"/>
                  </a:lnTo>
                  <a:lnTo>
                    <a:pt x="768390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418464" y="3121692"/>
            <a:ext cx="606747" cy="1086599"/>
            <a:chOff x="4418464" y="3121692"/>
            <a:chExt cx="606747" cy="1086599"/>
          </a:xfrm>
        </p:grpSpPr>
        <p:sp>
          <p:nvSpPr>
            <p:cNvPr id="50" name="标题 1"/>
            <p:cNvSpPr txBox="1"/>
            <p:nvPr/>
          </p:nvSpPr>
          <p:spPr>
            <a:xfrm rot="-2699514">
              <a:off x="4678084" y="304046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1" name="标题 1"/>
            <p:cNvSpPr txBox="1"/>
            <p:nvPr/>
          </p:nvSpPr>
          <p:spPr>
            <a:xfrm rot="-2700000">
              <a:off x="4337207" y="386113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676980" y="3121740"/>
            <a:ext cx="605986" cy="1086273"/>
            <a:chOff x="4676980" y="3121740"/>
            <a:chExt cx="605986" cy="1086273"/>
          </a:xfrm>
        </p:grpSpPr>
        <p:sp>
          <p:nvSpPr>
            <p:cNvPr id="53" name="标题 1"/>
            <p:cNvSpPr txBox="1"/>
            <p:nvPr/>
          </p:nvSpPr>
          <p:spPr>
            <a:xfrm rot="-2700000">
              <a:off x="4935694" y="304048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4" name="标题 1"/>
            <p:cNvSpPr txBox="1"/>
            <p:nvPr/>
          </p:nvSpPr>
          <p:spPr>
            <a:xfrm rot="-2699514">
              <a:off x="4595800" y="3860886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934691" y="3121989"/>
            <a:ext cx="606000" cy="1086299"/>
            <a:chOff x="4934691" y="3121989"/>
            <a:chExt cx="606000" cy="1086299"/>
          </a:xfrm>
        </p:grpSpPr>
        <p:sp>
          <p:nvSpPr>
            <p:cNvPr id="56" name="标题 1"/>
            <p:cNvSpPr txBox="1"/>
            <p:nvPr/>
          </p:nvSpPr>
          <p:spPr>
            <a:xfrm rot="-2700000">
              <a:off x="5193405" y="304073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7" name="标题 1"/>
            <p:cNvSpPr txBox="1"/>
            <p:nvPr/>
          </p:nvSpPr>
          <p:spPr>
            <a:xfrm rot="-2699514">
              <a:off x="4853525" y="386116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90 w 768389"/>
                <a:gd name="connsiteY1" fmla="*/ 0 h 88447"/>
                <a:gd name="connsiteX2" fmla="*/ 768390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90" y="0"/>
                  </a:lnTo>
                  <a:lnTo>
                    <a:pt x="768390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192389" y="3121726"/>
            <a:ext cx="606780" cy="1086565"/>
            <a:chOff x="5192389" y="3121726"/>
            <a:chExt cx="606780" cy="1086565"/>
          </a:xfrm>
        </p:grpSpPr>
        <p:sp>
          <p:nvSpPr>
            <p:cNvPr id="59" name="标题 1"/>
            <p:cNvSpPr txBox="1"/>
            <p:nvPr/>
          </p:nvSpPr>
          <p:spPr>
            <a:xfrm rot="-2699514">
              <a:off x="5452042" y="304050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0" name="标题 1"/>
            <p:cNvSpPr txBox="1"/>
            <p:nvPr/>
          </p:nvSpPr>
          <p:spPr>
            <a:xfrm rot="-2700000">
              <a:off x="5111132" y="386113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50905" y="3121740"/>
            <a:ext cx="606008" cy="1086306"/>
            <a:chOff x="5450905" y="3121740"/>
            <a:chExt cx="606008" cy="1086306"/>
          </a:xfrm>
        </p:grpSpPr>
        <p:sp>
          <p:nvSpPr>
            <p:cNvPr id="62" name="标题 1"/>
            <p:cNvSpPr txBox="1"/>
            <p:nvPr/>
          </p:nvSpPr>
          <p:spPr>
            <a:xfrm rot="-2700000">
              <a:off x="5709619" y="304048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3" name="标题 1"/>
            <p:cNvSpPr txBox="1"/>
            <p:nvPr/>
          </p:nvSpPr>
          <p:spPr>
            <a:xfrm rot="-2699514">
              <a:off x="5369747" y="3860919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708616" y="3122000"/>
            <a:ext cx="606022" cy="1086321"/>
            <a:chOff x="5708616" y="3122000"/>
            <a:chExt cx="606022" cy="1086321"/>
          </a:xfrm>
        </p:grpSpPr>
        <p:sp>
          <p:nvSpPr>
            <p:cNvPr id="65" name="标题 1"/>
            <p:cNvSpPr txBox="1"/>
            <p:nvPr/>
          </p:nvSpPr>
          <p:spPr>
            <a:xfrm rot="-2700000">
              <a:off x="5967330" y="304074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6" name="标题 1"/>
            <p:cNvSpPr txBox="1"/>
            <p:nvPr/>
          </p:nvSpPr>
          <p:spPr>
            <a:xfrm rot="-2699514">
              <a:off x="5627472" y="3861194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90 w 768389"/>
                <a:gd name="connsiteY1" fmla="*/ 0 h 88447"/>
                <a:gd name="connsiteX2" fmla="*/ 768390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90" y="0"/>
                  </a:lnTo>
                  <a:lnTo>
                    <a:pt x="768390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966303" y="3121759"/>
            <a:ext cx="606813" cy="1086543"/>
            <a:chOff x="5966303" y="3121759"/>
            <a:chExt cx="606813" cy="1086543"/>
          </a:xfrm>
        </p:grpSpPr>
        <p:sp>
          <p:nvSpPr>
            <p:cNvPr id="68" name="标题 1"/>
            <p:cNvSpPr txBox="1"/>
            <p:nvPr/>
          </p:nvSpPr>
          <p:spPr>
            <a:xfrm rot="-2699514">
              <a:off x="6225989" y="3040536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9" name="标题 1"/>
            <p:cNvSpPr txBox="1"/>
            <p:nvPr/>
          </p:nvSpPr>
          <p:spPr>
            <a:xfrm rot="-2700000">
              <a:off x="5885046" y="386114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82529" y="3122000"/>
            <a:ext cx="606056" cy="1086355"/>
            <a:chOff x="6482529" y="3122000"/>
            <a:chExt cx="606056" cy="1086355"/>
          </a:xfrm>
        </p:grpSpPr>
        <p:sp>
          <p:nvSpPr>
            <p:cNvPr id="71" name="标题 1"/>
            <p:cNvSpPr txBox="1"/>
            <p:nvPr/>
          </p:nvSpPr>
          <p:spPr>
            <a:xfrm rot="-2700000">
              <a:off x="6741243" y="304074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2" name="标题 1"/>
            <p:cNvSpPr txBox="1"/>
            <p:nvPr/>
          </p:nvSpPr>
          <p:spPr>
            <a:xfrm rot="-2699514">
              <a:off x="6401419" y="3861228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740228" y="3121792"/>
            <a:ext cx="606834" cy="1086510"/>
            <a:chOff x="6740228" y="3121792"/>
            <a:chExt cx="606834" cy="1086510"/>
          </a:xfrm>
        </p:grpSpPr>
        <p:sp>
          <p:nvSpPr>
            <p:cNvPr id="74" name="标题 1"/>
            <p:cNvSpPr txBox="1"/>
            <p:nvPr/>
          </p:nvSpPr>
          <p:spPr>
            <a:xfrm rot="-2699514">
              <a:off x="6999935" y="304056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5" name="标题 1"/>
            <p:cNvSpPr txBox="1"/>
            <p:nvPr/>
          </p:nvSpPr>
          <p:spPr>
            <a:xfrm rot="-2700000">
              <a:off x="6658971" y="386114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998744" y="3121751"/>
            <a:ext cx="606062" cy="1086373"/>
            <a:chOff x="6998744" y="3121751"/>
            <a:chExt cx="606062" cy="1086373"/>
          </a:xfrm>
        </p:grpSpPr>
        <p:sp>
          <p:nvSpPr>
            <p:cNvPr id="77" name="标题 1"/>
            <p:cNvSpPr txBox="1"/>
            <p:nvPr/>
          </p:nvSpPr>
          <p:spPr>
            <a:xfrm rot="-2700000">
              <a:off x="7257458" y="3040494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8" name="标题 1"/>
            <p:cNvSpPr txBox="1"/>
            <p:nvPr/>
          </p:nvSpPr>
          <p:spPr>
            <a:xfrm rot="-2699514">
              <a:off x="6917640" y="3860997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256454" y="3122011"/>
            <a:ext cx="606078" cy="1086377"/>
            <a:chOff x="7256454" y="3122011"/>
            <a:chExt cx="606078" cy="1086377"/>
          </a:xfrm>
        </p:grpSpPr>
        <p:sp>
          <p:nvSpPr>
            <p:cNvPr id="80" name="标题 1"/>
            <p:cNvSpPr txBox="1"/>
            <p:nvPr/>
          </p:nvSpPr>
          <p:spPr>
            <a:xfrm rot="-2700000">
              <a:off x="7515168" y="3040754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1" name="标题 1"/>
            <p:cNvSpPr txBox="1"/>
            <p:nvPr/>
          </p:nvSpPr>
          <p:spPr>
            <a:xfrm rot="-2699514">
              <a:off x="7175366" y="386126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514141" y="3121825"/>
            <a:ext cx="606868" cy="1086488"/>
            <a:chOff x="7514141" y="3121825"/>
            <a:chExt cx="606868" cy="1086488"/>
          </a:xfrm>
        </p:grpSpPr>
        <p:sp>
          <p:nvSpPr>
            <p:cNvPr id="83" name="标题 1"/>
            <p:cNvSpPr txBox="1"/>
            <p:nvPr/>
          </p:nvSpPr>
          <p:spPr>
            <a:xfrm rot="-2699514">
              <a:off x="7773882" y="304060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4" name="标题 1"/>
            <p:cNvSpPr txBox="1"/>
            <p:nvPr/>
          </p:nvSpPr>
          <p:spPr>
            <a:xfrm rot="-2700000">
              <a:off x="7432884" y="3861152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030368" y="3122011"/>
            <a:ext cx="606110" cy="1086410"/>
            <a:chOff x="8030368" y="3122011"/>
            <a:chExt cx="606110" cy="1086410"/>
          </a:xfrm>
        </p:grpSpPr>
        <p:sp>
          <p:nvSpPr>
            <p:cNvPr id="86" name="标题 1"/>
            <p:cNvSpPr txBox="1"/>
            <p:nvPr/>
          </p:nvSpPr>
          <p:spPr>
            <a:xfrm rot="-2700000">
              <a:off x="8289082" y="3040754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7" name="标题 1"/>
            <p:cNvSpPr txBox="1"/>
            <p:nvPr/>
          </p:nvSpPr>
          <p:spPr>
            <a:xfrm rot="-2699514">
              <a:off x="7949312" y="3861294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288066" y="3121858"/>
            <a:ext cx="606890" cy="1086455"/>
            <a:chOff x="8288066" y="3121858"/>
            <a:chExt cx="606890" cy="1086455"/>
          </a:xfrm>
        </p:grpSpPr>
        <p:sp>
          <p:nvSpPr>
            <p:cNvPr id="89" name="标题 1"/>
            <p:cNvSpPr txBox="1"/>
            <p:nvPr/>
          </p:nvSpPr>
          <p:spPr>
            <a:xfrm rot="-2699514">
              <a:off x="8547829" y="3040635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0" name="标题 1"/>
            <p:cNvSpPr txBox="1"/>
            <p:nvPr/>
          </p:nvSpPr>
          <p:spPr>
            <a:xfrm rot="-2700000">
              <a:off x="8206809" y="3861152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546582" y="3121762"/>
            <a:ext cx="606129" cy="1086428"/>
            <a:chOff x="8546582" y="3121762"/>
            <a:chExt cx="606129" cy="1086428"/>
          </a:xfrm>
        </p:grpSpPr>
        <p:sp>
          <p:nvSpPr>
            <p:cNvPr id="92" name="标题 1"/>
            <p:cNvSpPr txBox="1"/>
            <p:nvPr/>
          </p:nvSpPr>
          <p:spPr>
            <a:xfrm rot="-2700000">
              <a:off x="8805296" y="3040505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3" name="标题 1"/>
            <p:cNvSpPr txBox="1"/>
            <p:nvPr/>
          </p:nvSpPr>
          <p:spPr>
            <a:xfrm rot="-2699514">
              <a:off x="8465545" y="3861063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9061980" y="3121891"/>
            <a:ext cx="606923" cy="1086433"/>
            <a:chOff x="9061980" y="3121891"/>
            <a:chExt cx="606923" cy="1086433"/>
          </a:xfrm>
        </p:grpSpPr>
        <p:sp>
          <p:nvSpPr>
            <p:cNvPr id="95" name="标题 1"/>
            <p:cNvSpPr txBox="1"/>
            <p:nvPr/>
          </p:nvSpPr>
          <p:spPr>
            <a:xfrm rot="-2699514">
              <a:off x="9321776" y="3040668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6" name="标题 1"/>
            <p:cNvSpPr txBox="1"/>
            <p:nvPr/>
          </p:nvSpPr>
          <p:spPr>
            <a:xfrm rot="-2700000">
              <a:off x="8980723" y="3861163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9320496" y="3121762"/>
            <a:ext cx="606162" cy="1086461"/>
            <a:chOff x="9320496" y="3121762"/>
            <a:chExt cx="606162" cy="1086461"/>
          </a:xfrm>
        </p:grpSpPr>
        <p:sp>
          <p:nvSpPr>
            <p:cNvPr id="98" name="标题 1"/>
            <p:cNvSpPr txBox="1"/>
            <p:nvPr/>
          </p:nvSpPr>
          <p:spPr>
            <a:xfrm rot="-2700000">
              <a:off x="9579210" y="3040505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9" name="标题 1"/>
            <p:cNvSpPr txBox="1"/>
            <p:nvPr/>
          </p:nvSpPr>
          <p:spPr>
            <a:xfrm rot="-2699514">
              <a:off x="9239492" y="3861096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9578217" y="3122022"/>
            <a:ext cx="606166" cy="1086465"/>
            <a:chOff x="9578217" y="3122022"/>
            <a:chExt cx="606166" cy="1086465"/>
          </a:xfrm>
        </p:grpSpPr>
        <p:sp>
          <p:nvSpPr>
            <p:cNvPr id="101" name="标题 1"/>
            <p:cNvSpPr txBox="1"/>
            <p:nvPr/>
          </p:nvSpPr>
          <p:spPr>
            <a:xfrm rot="-2700000">
              <a:off x="9836931" y="3040765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2" name="标题 1"/>
            <p:cNvSpPr txBox="1"/>
            <p:nvPr/>
          </p:nvSpPr>
          <p:spPr>
            <a:xfrm rot="-2699514">
              <a:off x="9497217" y="386136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9833916" y="3121439"/>
            <a:ext cx="606431" cy="1087262"/>
            <a:chOff x="9833916" y="3121439"/>
            <a:chExt cx="606431" cy="1087262"/>
          </a:xfrm>
        </p:grpSpPr>
        <p:sp>
          <p:nvSpPr>
            <p:cNvPr id="104" name="标题 1"/>
            <p:cNvSpPr txBox="1"/>
            <p:nvPr/>
          </p:nvSpPr>
          <p:spPr>
            <a:xfrm rot="-2700000">
              <a:off x="10093186" y="304018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5" name="标题 1"/>
            <p:cNvSpPr txBox="1"/>
            <p:nvPr/>
          </p:nvSpPr>
          <p:spPr>
            <a:xfrm rot="-2699514">
              <a:off x="9752693" y="3861574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0089403" y="3121638"/>
            <a:ext cx="606416" cy="1087265"/>
            <a:chOff x="10089403" y="3121638"/>
            <a:chExt cx="606416" cy="1087265"/>
          </a:xfrm>
        </p:grpSpPr>
        <p:sp>
          <p:nvSpPr>
            <p:cNvPr id="107" name="标题 1"/>
            <p:cNvSpPr txBox="1"/>
            <p:nvPr/>
          </p:nvSpPr>
          <p:spPr>
            <a:xfrm rot="-2700000">
              <a:off x="10348658" y="3040381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8" name="标题 1"/>
            <p:cNvSpPr txBox="1"/>
            <p:nvPr/>
          </p:nvSpPr>
          <p:spPr>
            <a:xfrm rot="-2699514">
              <a:off x="10008180" y="3861776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10345417" y="3121837"/>
            <a:ext cx="606198" cy="1086498"/>
            <a:chOff x="10345417" y="3121837"/>
            <a:chExt cx="606198" cy="1086498"/>
          </a:xfrm>
        </p:grpSpPr>
        <p:sp>
          <p:nvSpPr>
            <p:cNvPr id="110" name="标题 1"/>
            <p:cNvSpPr txBox="1"/>
            <p:nvPr/>
          </p:nvSpPr>
          <p:spPr>
            <a:xfrm rot="-2700000">
              <a:off x="10604131" y="3040580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1" name="标题 1"/>
            <p:cNvSpPr txBox="1"/>
            <p:nvPr/>
          </p:nvSpPr>
          <p:spPr>
            <a:xfrm rot="-2699514">
              <a:off x="10264449" y="3861208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0600890" y="3122036"/>
            <a:ext cx="606202" cy="1086501"/>
            <a:chOff x="10600890" y="3122036"/>
            <a:chExt cx="606202" cy="1086501"/>
          </a:xfrm>
        </p:grpSpPr>
        <p:sp>
          <p:nvSpPr>
            <p:cNvPr id="113" name="标题 1"/>
            <p:cNvSpPr txBox="1"/>
            <p:nvPr/>
          </p:nvSpPr>
          <p:spPr>
            <a:xfrm rot="-2700000">
              <a:off x="10859604" y="304077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4" name="标题 1"/>
            <p:cNvSpPr txBox="1"/>
            <p:nvPr/>
          </p:nvSpPr>
          <p:spPr>
            <a:xfrm rot="-2699514">
              <a:off x="10519926" y="386141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0856636" y="3121442"/>
            <a:ext cx="606383" cy="1087297"/>
            <a:chOff x="10856636" y="3121442"/>
            <a:chExt cx="606383" cy="1087297"/>
          </a:xfrm>
        </p:grpSpPr>
        <p:sp>
          <p:nvSpPr>
            <p:cNvPr id="116" name="标题 1"/>
            <p:cNvSpPr txBox="1"/>
            <p:nvPr/>
          </p:nvSpPr>
          <p:spPr>
            <a:xfrm rot="-2700000">
              <a:off x="11115858" y="3040185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7" name="标题 1"/>
            <p:cNvSpPr txBox="1"/>
            <p:nvPr/>
          </p:nvSpPr>
          <p:spPr>
            <a:xfrm rot="-2699514">
              <a:off x="10775413" y="3861612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1112123" y="3121641"/>
            <a:ext cx="606369" cy="1087312"/>
            <a:chOff x="11112123" y="3121641"/>
            <a:chExt cx="606369" cy="1087312"/>
          </a:xfrm>
        </p:grpSpPr>
        <p:sp>
          <p:nvSpPr>
            <p:cNvPr id="119" name="标题 1"/>
            <p:cNvSpPr txBox="1"/>
            <p:nvPr/>
          </p:nvSpPr>
          <p:spPr>
            <a:xfrm rot="-2700000">
              <a:off x="11371331" y="3040384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0" name="标题 1"/>
            <p:cNvSpPr txBox="1"/>
            <p:nvPr/>
          </p:nvSpPr>
          <p:spPr>
            <a:xfrm rot="-2699514">
              <a:off x="11030900" y="3861826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1368101" y="3121840"/>
            <a:ext cx="606234" cy="1086533"/>
            <a:chOff x="11368101" y="3121840"/>
            <a:chExt cx="606234" cy="1086533"/>
          </a:xfrm>
        </p:grpSpPr>
        <p:sp>
          <p:nvSpPr>
            <p:cNvPr id="122" name="标题 1"/>
            <p:cNvSpPr txBox="1"/>
            <p:nvPr/>
          </p:nvSpPr>
          <p:spPr>
            <a:xfrm rot="-2700000">
              <a:off x="11626815" y="304058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3" name="标题 1"/>
            <p:cNvSpPr txBox="1"/>
            <p:nvPr/>
          </p:nvSpPr>
          <p:spPr>
            <a:xfrm rot="-2699514">
              <a:off x="11287169" y="3861246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9835904" y="3121925"/>
            <a:ext cx="606946" cy="1086399"/>
            <a:chOff x="9835904" y="3121925"/>
            <a:chExt cx="606946" cy="1086399"/>
          </a:xfrm>
        </p:grpSpPr>
        <p:sp>
          <p:nvSpPr>
            <p:cNvPr id="125" name="标题 1"/>
            <p:cNvSpPr txBox="1"/>
            <p:nvPr/>
          </p:nvSpPr>
          <p:spPr>
            <a:xfrm rot="-2699514">
              <a:off x="10095723" y="3040702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6" name="标题 1"/>
            <p:cNvSpPr txBox="1"/>
            <p:nvPr/>
          </p:nvSpPr>
          <p:spPr>
            <a:xfrm rot="-2700000">
              <a:off x="9754647" y="3861163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644551" y="3127776"/>
            <a:ext cx="606713" cy="1086632"/>
            <a:chOff x="3644551" y="3127776"/>
            <a:chExt cx="606713" cy="1086632"/>
          </a:xfrm>
        </p:grpSpPr>
        <p:sp>
          <p:nvSpPr>
            <p:cNvPr id="128" name="标题 1"/>
            <p:cNvSpPr txBox="1"/>
            <p:nvPr/>
          </p:nvSpPr>
          <p:spPr>
            <a:xfrm rot="-2699514">
              <a:off x="3904137" y="304655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9" name="标题 1"/>
            <p:cNvSpPr txBox="1"/>
            <p:nvPr/>
          </p:nvSpPr>
          <p:spPr>
            <a:xfrm rot="-2700000">
              <a:off x="3563294" y="3867247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224819" y="3127868"/>
            <a:ext cx="606040" cy="1086339"/>
            <a:chOff x="6224819" y="3127868"/>
            <a:chExt cx="606040" cy="1086339"/>
          </a:xfrm>
        </p:grpSpPr>
        <p:sp>
          <p:nvSpPr>
            <p:cNvPr id="131" name="标题 1"/>
            <p:cNvSpPr txBox="1"/>
            <p:nvPr/>
          </p:nvSpPr>
          <p:spPr>
            <a:xfrm rot="-2700000">
              <a:off x="6483533" y="3046611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2" name="标题 1"/>
            <p:cNvSpPr txBox="1"/>
            <p:nvPr/>
          </p:nvSpPr>
          <p:spPr>
            <a:xfrm rot="-2699514">
              <a:off x="6143693" y="3867080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7759068" y="3128150"/>
            <a:ext cx="606132" cy="1086432"/>
            <a:chOff x="7759068" y="3128150"/>
            <a:chExt cx="606132" cy="1086432"/>
          </a:xfrm>
        </p:grpSpPr>
        <p:sp>
          <p:nvSpPr>
            <p:cNvPr id="134" name="标题 1"/>
            <p:cNvSpPr txBox="1"/>
            <p:nvPr/>
          </p:nvSpPr>
          <p:spPr>
            <a:xfrm rot="-2700000">
              <a:off x="8017782" y="304689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5" name="标题 1"/>
            <p:cNvSpPr txBox="1"/>
            <p:nvPr/>
          </p:nvSpPr>
          <p:spPr>
            <a:xfrm rot="-2699514">
              <a:off x="7678034" y="3867455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36" name="标题 1"/>
          <p:cNvSpPr txBox="1"/>
          <p:nvPr/>
        </p:nvSpPr>
        <p:spPr>
          <a:xfrm>
            <a:off x="6756999" y="1222082"/>
            <a:ext cx="2524671" cy="532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结构分析→饼图</a:t>
            </a:r>
            <a:endParaRPr kumimoji="1" lang="zh-CN" altLang="en-US"/>
          </a:p>
        </p:txBody>
      </p:sp>
      <p:sp>
        <p:nvSpPr>
          <p:cNvPr id="137" name="标题 1"/>
          <p:cNvSpPr txBox="1"/>
          <p:nvPr/>
        </p:nvSpPr>
        <p:spPr>
          <a:xfrm>
            <a:off x="6757001" y="1812989"/>
            <a:ext cx="2524671" cy="11072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饼图适合展示各部分在整体中的占比关系，如企业成本结构中各项成本的占比，直观呈现各部分的相对重要性，便于读者理解内部构成。</a:t>
            </a:r>
            <a:endParaRPr kumimoji="1" lang="zh-CN" altLang="en-US"/>
          </a:p>
        </p:txBody>
      </p:sp>
      <p:sp>
        <p:nvSpPr>
          <p:cNvPr id="138" name="标题 1"/>
          <p:cNvSpPr txBox="1"/>
          <p:nvPr/>
        </p:nvSpPr>
        <p:spPr>
          <a:xfrm>
            <a:off x="4129958" y="4348498"/>
            <a:ext cx="2524671" cy="532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对比分析→柱状图</a:t>
            </a:r>
            <a:endParaRPr kumimoji="1" lang="zh-CN" altLang="en-US"/>
          </a:p>
        </p:txBody>
      </p:sp>
      <p:sp>
        <p:nvSpPr>
          <p:cNvPr id="139" name="标题 1"/>
          <p:cNvSpPr txBox="1"/>
          <p:nvPr/>
        </p:nvSpPr>
        <p:spPr>
          <a:xfrm>
            <a:off x="4129957" y="4939405"/>
            <a:ext cx="2524671" cy="11072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柱状图用于对比不同类别或组别的数据，如企业与同行业竞争对手的利润对比，直观展示差异，突出企业优势或劣势。</a:t>
            </a:r>
            <a:endParaRPr kumimoji="1" lang="zh-CN" altLang="en-US"/>
          </a:p>
        </p:txBody>
      </p:sp>
      <p:sp>
        <p:nvSpPr>
          <p:cNvPr id="140" name="标题 1"/>
          <p:cNvSpPr txBox="1"/>
          <p:nvPr/>
        </p:nvSpPr>
        <p:spPr>
          <a:xfrm>
            <a:off x="8994229" y="4348498"/>
            <a:ext cx="2524671" cy="532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动态仪表盘制作（Power BI/Tableau基础）</a:t>
            </a:r>
            <a:endParaRPr kumimoji="1" lang="zh-CN" altLang="en-US"/>
          </a:p>
        </p:txBody>
      </p:sp>
      <p:sp>
        <p:nvSpPr>
          <p:cNvPr id="141" name="标题 1"/>
          <p:cNvSpPr txBox="1"/>
          <p:nvPr/>
        </p:nvSpPr>
        <p:spPr>
          <a:xfrm>
            <a:off x="1898463" y="1222082"/>
            <a:ext cx="2524671" cy="532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趋势分析→折线图</a:t>
            </a:r>
            <a:endParaRPr kumimoji="1" lang="zh-CN" altLang="en-US"/>
          </a:p>
        </p:txBody>
      </p:sp>
      <p:sp>
        <p:nvSpPr>
          <p:cNvPr id="142" name="标题 1"/>
          <p:cNvSpPr txBox="1"/>
          <p:nvPr/>
        </p:nvSpPr>
        <p:spPr>
          <a:xfrm>
            <a:off x="1898465" y="1812989"/>
            <a:ext cx="2524671" cy="11072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折线图适用于展示数据随时间的变化趋势，如企业年度营收增长趋势，清晰呈现上升或下降的动态变化，帮助读者快速把握发展脉络。</a:t>
            </a:r>
            <a:endParaRPr kumimoji="1" lang="zh-CN" altLang="en-US"/>
          </a:p>
        </p:txBody>
      </p:sp>
      <p:sp>
        <p:nvSpPr>
          <p:cNvPr id="143" name="标题 1"/>
          <p:cNvSpPr txBox="1"/>
          <p:nvPr/>
        </p:nvSpPr>
        <p:spPr>
          <a:xfrm>
            <a:off x="8994228" y="4939405"/>
            <a:ext cx="2524671" cy="11072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1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动态仪表盘可实时展示关键指标数据，如通过 Power BI 制作企业实时财务状况仪表盘，整合多种图表，实现数据的动态交互与可视化展示，提升决策效率。</a:t>
            </a:r>
            <a:endParaRPr kumimoji="1" lang="zh-CN" altLang="en-US"/>
          </a:p>
        </p:txBody>
      </p:sp>
      <p:grpSp>
        <p:nvGrpSpPr>
          <p:cNvPr id="144" name="组合 143"/>
          <p:cNvGrpSpPr/>
          <p:nvPr/>
        </p:nvGrpSpPr>
        <p:grpSpPr>
          <a:xfrm>
            <a:off x="8799442" y="3121762"/>
            <a:ext cx="606129" cy="1086428"/>
            <a:chOff x="8799442" y="3121762"/>
            <a:chExt cx="606129" cy="1086428"/>
          </a:xfrm>
        </p:grpSpPr>
        <p:sp>
          <p:nvSpPr>
            <p:cNvPr id="145" name="标题 1"/>
            <p:cNvSpPr txBox="1"/>
            <p:nvPr/>
          </p:nvSpPr>
          <p:spPr>
            <a:xfrm rot="-2700000">
              <a:off x="9058156" y="3040505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6" name="标题 1"/>
            <p:cNvSpPr txBox="1"/>
            <p:nvPr/>
          </p:nvSpPr>
          <p:spPr>
            <a:xfrm rot="-2699514">
              <a:off x="8718405" y="3861063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47" name="标题 1"/>
          <p:cNvSpPr txBox="1"/>
          <p:nvPr/>
        </p:nvSpPr>
        <p:spPr>
          <a:xfrm>
            <a:off x="0" y="2758501"/>
            <a:ext cx="11916229" cy="609189"/>
          </a:xfrm>
          <a:custGeom>
            <a:avLst/>
            <a:gdLst>
              <a:gd name="connsiteX0" fmla="*/ 0 w 11916229"/>
              <a:gd name="connsiteY0" fmla="*/ 0 h 609189"/>
              <a:gd name="connsiteX1" fmla="*/ 11916230 w 11916229"/>
              <a:gd name="connsiteY1" fmla="*/ 0 h 609189"/>
              <a:gd name="connsiteX2" fmla="*/ 11916230 w 11916229"/>
              <a:gd name="connsiteY2" fmla="*/ 609189 h 609189"/>
              <a:gd name="connsiteX3" fmla="*/ 0 w 11916229"/>
              <a:gd name="connsiteY3" fmla="*/ 609189 h 609189"/>
            </a:gdLst>
            <a:ahLst/>
            <a:cxnLst/>
            <a:rect l="l" t="t" r="r" b="b"/>
            <a:pathLst>
              <a:path w="11916229" h="609189">
                <a:moveTo>
                  <a:pt x="0" y="0"/>
                </a:moveTo>
                <a:lnTo>
                  <a:pt x="11916230" y="0"/>
                </a:lnTo>
                <a:lnTo>
                  <a:pt x="11916230" y="609189"/>
                </a:lnTo>
                <a:lnTo>
                  <a:pt x="0" y="609189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8" name="标题 1"/>
          <p:cNvSpPr txBox="1"/>
          <p:nvPr/>
        </p:nvSpPr>
        <p:spPr>
          <a:xfrm>
            <a:off x="0" y="3974668"/>
            <a:ext cx="11916229" cy="609189"/>
          </a:xfrm>
          <a:custGeom>
            <a:avLst/>
            <a:gdLst>
              <a:gd name="connsiteX0" fmla="*/ 0 w 11916229"/>
              <a:gd name="connsiteY0" fmla="*/ 0 h 609189"/>
              <a:gd name="connsiteX1" fmla="*/ 11916230 w 11916229"/>
              <a:gd name="connsiteY1" fmla="*/ 0 h 609189"/>
              <a:gd name="connsiteX2" fmla="*/ 11916230 w 11916229"/>
              <a:gd name="connsiteY2" fmla="*/ 609189 h 609189"/>
              <a:gd name="connsiteX3" fmla="*/ 0 w 11916229"/>
              <a:gd name="connsiteY3" fmla="*/ 609189 h 609189"/>
            </a:gdLst>
            <a:ahLst/>
            <a:cxnLst/>
            <a:rect l="l" t="t" r="r" b="b"/>
            <a:pathLst>
              <a:path w="11916229" h="609189">
                <a:moveTo>
                  <a:pt x="0" y="0"/>
                </a:moveTo>
                <a:lnTo>
                  <a:pt x="11916230" y="0"/>
                </a:lnTo>
                <a:lnTo>
                  <a:pt x="11916230" y="609189"/>
                </a:lnTo>
                <a:lnTo>
                  <a:pt x="0" y="609189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149" name="组合 148"/>
          <p:cNvGrpSpPr/>
          <p:nvPr/>
        </p:nvGrpSpPr>
        <p:grpSpPr>
          <a:xfrm>
            <a:off x="806765" y="3116456"/>
            <a:ext cx="606713" cy="1086632"/>
            <a:chOff x="806765" y="3116456"/>
            <a:chExt cx="606713" cy="1086632"/>
          </a:xfrm>
        </p:grpSpPr>
        <p:sp>
          <p:nvSpPr>
            <p:cNvPr id="150" name="标题 1"/>
            <p:cNvSpPr txBox="1"/>
            <p:nvPr/>
          </p:nvSpPr>
          <p:spPr>
            <a:xfrm rot="-2699514">
              <a:off x="1066351" y="3035233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accent3"/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1" name="标题 1"/>
            <p:cNvSpPr txBox="1"/>
            <p:nvPr/>
          </p:nvSpPr>
          <p:spPr>
            <a:xfrm rot="-2700000">
              <a:off x="725508" y="3855927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accent3"/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703394" y="3121193"/>
            <a:ext cx="606040" cy="1086339"/>
            <a:chOff x="5703394" y="3121193"/>
            <a:chExt cx="606040" cy="1086339"/>
          </a:xfrm>
        </p:grpSpPr>
        <p:sp>
          <p:nvSpPr>
            <p:cNvPr id="153" name="标题 1"/>
            <p:cNvSpPr txBox="1"/>
            <p:nvPr/>
          </p:nvSpPr>
          <p:spPr>
            <a:xfrm rot="-2700000">
              <a:off x="5962108" y="3039936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accent1"/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4" name="标题 1"/>
            <p:cNvSpPr txBox="1"/>
            <p:nvPr/>
          </p:nvSpPr>
          <p:spPr>
            <a:xfrm rot="-2699514">
              <a:off x="5622268" y="3860405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accent1"/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8013397" y="3116556"/>
            <a:ext cx="606132" cy="1086432"/>
            <a:chOff x="8013397" y="3116556"/>
            <a:chExt cx="606132" cy="1086432"/>
          </a:xfrm>
        </p:grpSpPr>
        <p:sp>
          <p:nvSpPr>
            <p:cNvPr id="156" name="标题 1"/>
            <p:cNvSpPr txBox="1"/>
            <p:nvPr/>
          </p:nvSpPr>
          <p:spPr>
            <a:xfrm rot="-2700000">
              <a:off x="8272111" y="3035299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accent3"/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7" name="标题 1"/>
            <p:cNvSpPr txBox="1"/>
            <p:nvPr/>
          </p:nvSpPr>
          <p:spPr>
            <a:xfrm rot="-2699514">
              <a:off x="7932363" y="3855861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accent3"/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3127392" y="3121193"/>
            <a:ext cx="606040" cy="1086339"/>
            <a:chOff x="3127392" y="3121193"/>
            <a:chExt cx="606040" cy="1086339"/>
          </a:xfrm>
        </p:grpSpPr>
        <p:sp>
          <p:nvSpPr>
            <p:cNvPr id="159" name="标题 1"/>
            <p:cNvSpPr txBox="1"/>
            <p:nvPr/>
          </p:nvSpPr>
          <p:spPr>
            <a:xfrm rot="-2700000">
              <a:off x="3386106" y="3039936"/>
              <a:ext cx="88447" cy="768389"/>
            </a:xfrm>
            <a:custGeom>
              <a:avLst/>
              <a:gdLst>
                <a:gd name="connsiteX0" fmla="*/ 0 w 88447"/>
                <a:gd name="connsiteY0" fmla="*/ 0 h 768389"/>
                <a:gd name="connsiteX1" fmla="*/ 88448 w 88447"/>
                <a:gd name="connsiteY1" fmla="*/ 0 h 768389"/>
                <a:gd name="connsiteX2" fmla="*/ 88448 w 88447"/>
                <a:gd name="connsiteY2" fmla="*/ 768389 h 768389"/>
                <a:gd name="connsiteX3" fmla="*/ 0 w 88447"/>
                <a:gd name="connsiteY3" fmla="*/ 768389 h 768389"/>
              </a:gdLst>
              <a:ahLst/>
              <a:cxnLst/>
              <a:rect l="l" t="t" r="r" b="b"/>
              <a:pathLst>
                <a:path w="88447" h="768389">
                  <a:moveTo>
                    <a:pt x="0" y="0"/>
                  </a:moveTo>
                  <a:lnTo>
                    <a:pt x="88448" y="0"/>
                  </a:lnTo>
                  <a:lnTo>
                    <a:pt x="88448" y="768389"/>
                  </a:lnTo>
                  <a:lnTo>
                    <a:pt x="0" y="76838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0" name="标题 1"/>
            <p:cNvSpPr txBox="1"/>
            <p:nvPr/>
          </p:nvSpPr>
          <p:spPr>
            <a:xfrm rot="-2699514">
              <a:off x="3046266" y="3860405"/>
              <a:ext cx="768389" cy="88447"/>
            </a:xfrm>
            <a:custGeom>
              <a:avLst/>
              <a:gdLst>
                <a:gd name="connsiteX0" fmla="*/ 0 w 768389"/>
                <a:gd name="connsiteY0" fmla="*/ 0 h 88447"/>
                <a:gd name="connsiteX1" fmla="*/ 768389 w 768389"/>
                <a:gd name="connsiteY1" fmla="*/ 0 h 88447"/>
                <a:gd name="connsiteX2" fmla="*/ 768389 w 768389"/>
                <a:gd name="connsiteY2" fmla="*/ 88448 h 88447"/>
                <a:gd name="connsiteX3" fmla="*/ 0 w 768389"/>
                <a:gd name="connsiteY3" fmla="*/ 88448 h 88447"/>
              </a:gdLst>
              <a:ahLst/>
              <a:cxnLst/>
              <a:rect l="l" t="t" r="r" b="b"/>
              <a:pathLst>
                <a:path w="768389" h="88447">
                  <a:moveTo>
                    <a:pt x="0" y="0"/>
                  </a:moveTo>
                  <a:lnTo>
                    <a:pt x="768389" y="0"/>
                  </a:lnTo>
                  <a:lnTo>
                    <a:pt x="768389" y="88448"/>
                  </a:lnTo>
                  <a:lnTo>
                    <a:pt x="0" y="8844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10507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61" name="标题 1"/>
          <p:cNvSpPr txBox="1"/>
          <p:nvPr/>
        </p:nvSpPr>
        <p:spPr>
          <a:xfrm>
            <a:off x="3313959" y="4781295"/>
            <a:ext cx="375030" cy="328333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solidFill>
            <a:schemeClr val="accent2"/>
          </a:solidFill>
          <a:ln w="110508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2" name="标题 1"/>
          <p:cNvSpPr txBox="1"/>
          <p:nvPr/>
        </p:nvSpPr>
        <p:spPr>
          <a:xfrm>
            <a:off x="824018" y="1524213"/>
            <a:ext cx="906866" cy="626679"/>
          </a:xfrm>
          <a:custGeom>
            <a:avLst/>
            <a:gdLst>
              <a:gd name="connsiteX0" fmla="*/ 919865 w 1406331"/>
              <a:gd name="connsiteY0" fmla="*/ 971828 h 971828"/>
              <a:gd name="connsiteX1" fmla="*/ 486467 w 1406331"/>
              <a:gd name="connsiteY1" fmla="*/ 971828 h 971828"/>
              <a:gd name="connsiteX2" fmla="*/ 0 w 1406331"/>
              <a:gd name="connsiteY2" fmla="*/ 486467 h 971828"/>
              <a:gd name="connsiteX3" fmla="*/ 486467 w 1406331"/>
              <a:gd name="connsiteY3" fmla="*/ 0 h 971828"/>
              <a:gd name="connsiteX4" fmla="*/ 919865 w 1406331"/>
              <a:gd name="connsiteY4" fmla="*/ 0 h 971828"/>
              <a:gd name="connsiteX5" fmla="*/ 1406332 w 1406331"/>
              <a:gd name="connsiteY5" fmla="*/ 486467 h 971828"/>
              <a:gd name="connsiteX6" fmla="*/ 919865 w 1406331"/>
              <a:gd name="connsiteY6" fmla="*/ 971828 h 971828"/>
              <a:gd name="connsiteX7" fmla="*/ 486467 w 1406331"/>
              <a:gd name="connsiteY7" fmla="*/ 44224 h 971828"/>
              <a:gd name="connsiteX8" fmla="*/ 45330 w 1406331"/>
              <a:gd name="connsiteY8" fmla="*/ 486467 h 971828"/>
              <a:gd name="connsiteX9" fmla="*/ 486467 w 1406331"/>
              <a:gd name="connsiteY9" fmla="*/ 927604 h 971828"/>
              <a:gd name="connsiteX10" fmla="*/ 919865 w 1406331"/>
              <a:gd name="connsiteY10" fmla="*/ 927604 h 971828"/>
              <a:gd name="connsiteX11" fmla="*/ 1361002 w 1406331"/>
              <a:gd name="connsiteY11" fmla="*/ 486467 h 971828"/>
              <a:gd name="connsiteX12" fmla="*/ 919865 w 1406331"/>
              <a:gd name="connsiteY12" fmla="*/ 44224 h 971828"/>
              <a:gd name="connsiteX13" fmla="*/ 486467 w 1406331"/>
              <a:gd name="connsiteY13" fmla="*/ 44224 h 971828"/>
            </a:gdLst>
            <a:ahLst/>
            <a:cxnLst/>
            <a:rect l="l" t="t" r="r" b="b"/>
            <a:pathLst>
              <a:path w="1406331" h="971828">
                <a:moveTo>
                  <a:pt x="919865" y="971828"/>
                </a:moveTo>
                <a:lnTo>
                  <a:pt x="486467" y="971828"/>
                </a:lnTo>
                <a:cubicBezTo>
                  <a:pt x="218910" y="971828"/>
                  <a:pt x="0" y="754024"/>
                  <a:pt x="0" y="486467"/>
                </a:cubicBezTo>
                <a:cubicBezTo>
                  <a:pt x="0" y="218910"/>
                  <a:pt x="217804" y="0"/>
                  <a:pt x="486467" y="0"/>
                </a:cubicBezTo>
                <a:lnTo>
                  <a:pt x="919865" y="0"/>
                </a:lnTo>
                <a:cubicBezTo>
                  <a:pt x="1187421" y="0"/>
                  <a:pt x="1406332" y="217805"/>
                  <a:pt x="1406332" y="486467"/>
                </a:cubicBezTo>
                <a:cubicBezTo>
                  <a:pt x="1406332" y="754024"/>
                  <a:pt x="1187421" y="971828"/>
                  <a:pt x="919865" y="971828"/>
                </a:cubicBezTo>
                <a:close/>
                <a:moveTo>
                  <a:pt x="486467" y="44224"/>
                </a:moveTo>
                <a:cubicBezTo>
                  <a:pt x="243234" y="44224"/>
                  <a:pt x="45330" y="242128"/>
                  <a:pt x="45330" y="486467"/>
                </a:cubicBezTo>
                <a:cubicBezTo>
                  <a:pt x="45330" y="729701"/>
                  <a:pt x="243234" y="927604"/>
                  <a:pt x="486467" y="927604"/>
                </a:cubicBezTo>
                <a:lnTo>
                  <a:pt x="919865" y="927604"/>
                </a:lnTo>
                <a:cubicBezTo>
                  <a:pt x="1163098" y="927604"/>
                  <a:pt x="1361002" y="729701"/>
                  <a:pt x="1361002" y="486467"/>
                </a:cubicBezTo>
                <a:cubicBezTo>
                  <a:pt x="1361002" y="243234"/>
                  <a:pt x="1163098" y="44224"/>
                  <a:pt x="919865" y="44224"/>
                </a:cubicBezTo>
                <a:lnTo>
                  <a:pt x="486467" y="44224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3" name="标题 1"/>
          <p:cNvSpPr txBox="1"/>
          <p:nvPr/>
        </p:nvSpPr>
        <p:spPr>
          <a:xfrm>
            <a:off x="1089936" y="1664087"/>
            <a:ext cx="375030" cy="346929"/>
          </a:xfrm>
          <a:custGeom>
            <a:avLst/>
            <a:gdLst>
              <a:gd name="connsiteX0" fmla="*/ 2136435 w 5834559"/>
              <a:gd name="connsiteY0" fmla="*/ 643126 h 5397372"/>
              <a:gd name="connsiteX1" fmla="*/ 3716657 w 5834559"/>
              <a:gd name="connsiteY1" fmla="*/ 643126 h 5397372"/>
              <a:gd name="connsiteX2" fmla="*/ 3716657 w 5834559"/>
              <a:gd name="connsiteY2" fmla="*/ 1064855 h 5397372"/>
              <a:gd name="connsiteX3" fmla="*/ 2136435 w 5834559"/>
              <a:gd name="connsiteY3" fmla="*/ 1064855 h 5397372"/>
              <a:gd name="connsiteX4" fmla="*/ 693741 w 5834559"/>
              <a:gd name="connsiteY4" fmla="*/ 643126 h 5397372"/>
              <a:gd name="connsiteX5" fmla="*/ 1550121 w 5834559"/>
              <a:gd name="connsiteY5" fmla="*/ 643126 h 5397372"/>
              <a:gd name="connsiteX6" fmla="*/ 1550121 w 5834559"/>
              <a:gd name="connsiteY6" fmla="*/ 1064855 h 5397372"/>
              <a:gd name="connsiteX7" fmla="*/ 693741 w 5834559"/>
              <a:gd name="connsiteY7" fmla="*/ 1064855 h 5397372"/>
              <a:gd name="connsiteX8" fmla="*/ 421729 w 5834559"/>
              <a:gd name="connsiteY8" fmla="*/ 1336867 h 5397372"/>
              <a:gd name="connsiteX9" fmla="*/ 421729 w 5834559"/>
              <a:gd name="connsiteY9" fmla="*/ 2079805 h 5397372"/>
              <a:gd name="connsiteX10" fmla="*/ 5412133 w 5834559"/>
              <a:gd name="connsiteY10" fmla="*/ 2079805 h 5397372"/>
              <a:gd name="connsiteX11" fmla="*/ 5412133 w 5834559"/>
              <a:gd name="connsiteY11" fmla="*/ 1336867 h 5397372"/>
              <a:gd name="connsiteX12" fmla="*/ 5140113 w 5834559"/>
              <a:gd name="connsiteY12" fmla="*/ 1064855 h 5397372"/>
              <a:gd name="connsiteX13" fmla="*/ 4302971 w 5834559"/>
              <a:gd name="connsiteY13" fmla="*/ 1064855 h 5397372"/>
              <a:gd name="connsiteX14" fmla="*/ 4302971 w 5834559"/>
              <a:gd name="connsiteY14" fmla="*/ 643126 h 5397372"/>
              <a:gd name="connsiteX15" fmla="*/ 5140113 w 5834559"/>
              <a:gd name="connsiteY15" fmla="*/ 643126 h 5397372"/>
              <a:gd name="connsiteX16" fmla="*/ 5834559 w 5834559"/>
              <a:gd name="connsiteY16" fmla="*/ 1336867 h 5397372"/>
              <a:gd name="connsiteX17" fmla="*/ 5834559 w 5834559"/>
              <a:gd name="connsiteY17" fmla="*/ 4703631 h 5397372"/>
              <a:gd name="connsiteX18" fmla="*/ 5140818 w 5834559"/>
              <a:gd name="connsiteY18" fmla="*/ 5397372 h 5397372"/>
              <a:gd name="connsiteX19" fmla="*/ 693741 w 5834559"/>
              <a:gd name="connsiteY19" fmla="*/ 5397372 h 5397372"/>
              <a:gd name="connsiteX20" fmla="*/ 0 w 5834559"/>
              <a:gd name="connsiteY20" fmla="*/ 4703631 h 5397372"/>
              <a:gd name="connsiteX21" fmla="*/ 0 w 5834559"/>
              <a:gd name="connsiteY21" fmla="*/ 2501529 h 5397372"/>
              <a:gd name="connsiteX22" fmla="*/ 0 w 5834559"/>
              <a:gd name="connsiteY22" fmla="*/ 2079805 h 5397372"/>
              <a:gd name="connsiteX23" fmla="*/ 0 w 5834559"/>
              <a:gd name="connsiteY23" fmla="*/ 1336867 h 5397372"/>
              <a:gd name="connsiteX24" fmla="*/ 693741 w 5834559"/>
              <a:gd name="connsiteY24" fmla="*/ 643126 h 5397372"/>
              <a:gd name="connsiteX25" fmla="*/ 3997242 w 5834559"/>
              <a:gd name="connsiteY25" fmla="*/ 0 h 5397372"/>
              <a:gd name="connsiteX26" fmla="*/ 4208106 w 5834559"/>
              <a:gd name="connsiteY26" fmla="*/ 210864 h 5397372"/>
              <a:gd name="connsiteX27" fmla="*/ 4208106 w 5834559"/>
              <a:gd name="connsiteY27" fmla="*/ 1506961 h 5397372"/>
              <a:gd name="connsiteX28" fmla="*/ 3997242 w 5834559"/>
              <a:gd name="connsiteY28" fmla="*/ 1718528 h 5397372"/>
              <a:gd name="connsiteX29" fmla="*/ 3786378 w 5834559"/>
              <a:gd name="connsiteY29" fmla="*/ 1507664 h 5397372"/>
              <a:gd name="connsiteX30" fmla="*/ 3786378 w 5834559"/>
              <a:gd name="connsiteY30" fmla="*/ 210864 h 5397372"/>
              <a:gd name="connsiteX31" fmla="*/ 3997242 w 5834559"/>
              <a:gd name="connsiteY31" fmla="*/ 0 h 5397372"/>
              <a:gd name="connsiteX32" fmla="*/ 1836609 w 5834559"/>
              <a:gd name="connsiteY32" fmla="*/ 0 h 5397372"/>
              <a:gd name="connsiteX33" fmla="*/ 2047469 w 5834559"/>
              <a:gd name="connsiteY33" fmla="*/ 210864 h 5397372"/>
              <a:gd name="connsiteX34" fmla="*/ 2047469 w 5834559"/>
              <a:gd name="connsiteY34" fmla="*/ 1506961 h 5397372"/>
              <a:gd name="connsiteX35" fmla="*/ 1836609 w 5834559"/>
              <a:gd name="connsiteY35" fmla="*/ 1718528 h 5397372"/>
              <a:gd name="connsiteX36" fmla="*/ 1625745 w 5834559"/>
              <a:gd name="connsiteY36" fmla="*/ 1507664 h 5397372"/>
              <a:gd name="connsiteX37" fmla="*/ 1625745 w 5834559"/>
              <a:gd name="connsiteY37" fmla="*/ 210864 h 5397372"/>
              <a:gd name="connsiteX38" fmla="*/ 1836609 w 5834559"/>
              <a:gd name="connsiteY38" fmla="*/ 0 h 5397372"/>
            </a:gdLst>
            <a:ahLst/>
            <a:cxnLst/>
            <a:rect l="l" t="t" r="r" b="b"/>
            <a:pathLst>
              <a:path w="5834559" h="5397372">
                <a:moveTo>
                  <a:pt x="2136435" y="643126"/>
                </a:moveTo>
                <a:lnTo>
                  <a:pt x="3716657" y="643126"/>
                </a:lnTo>
                <a:lnTo>
                  <a:pt x="3716657" y="1064855"/>
                </a:lnTo>
                <a:lnTo>
                  <a:pt x="2136435" y="1064855"/>
                </a:lnTo>
                <a:close/>
                <a:moveTo>
                  <a:pt x="693741" y="643126"/>
                </a:moveTo>
                <a:lnTo>
                  <a:pt x="1550121" y="643126"/>
                </a:lnTo>
                <a:lnTo>
                  <a:pt x="1550121" y="1064855"/>
                </a:lnTo>
                <a:lnTo>
                  <a:pt x="693741" y="1064855"/>
                </a:lnTo>
                <a:cubicBezTo>
                  <a:pt x="543320" y="1064855"/>
                  <a:pt x="421729" y="1187151"/>
                  <a:pt x="421729" y="1336867"/>
                </a:cubicBezTo>
                <a:lnTo>
                  <a:pt x="421729" y="2079805"/>
                </a:lnTo>
                <a:lnTo>
                  <a:pt x="5412133" y="2079805"/>
                </a:lnTo>
                <a:lnTo>
                  <a:pt x="5412133" y="1336867"/>
                </a:lnTo>
                <a:cubicBezTo>
                  <a:pt x="5412133" y="1186446"/>
                  <a:pt x="5289830" y="1064855"/>
                  <a:pt x="5140113" y="1064855"/>
                </a:cubicBezTo>
                <a:lnTo>
                  <a:pt x="4302971" y="1064855"/>
                </a:lnTo>
                <a:lnTo>
                  <a:pt x="4302971" y="643126"/>
                </a:lnTo>
                <a:lnTo>
                  <a:pt x="5140113" y="643126"/>
                </a:lnTo>
                <a:cubicBezTo>
                  <a:pt x="5523184" y="643126"/>
                  <a:pt x="5833854" y="953797"/>
                  <a:pt x="5834559" y="1336867"/>
                </a:cubicBezTo>
                <a:lnTo>
                  <a:pt x="5834559" y="4703631"/>
                </a:lnTo>
                <a:cubicBezTo>
                  <a:pt x="5834559" y="5085292"/>
                  <a:pt x="5522479" y="5397372"/>
                  <a:pt x="5140818" y="5397372"/>
                </a:cubicBezTo>
                <a:lnTo>
                  <a:pt x="693741" y="5397372"/>
                </a:lnTo>
                <a:cubicBezTo>
                  <a:pt x="312080" y="5397372"/>
                  <a:pt x="0" y="5085292"/>
                  <a:pt x="0" y="4703631"/>
                </a:cubicBezTo>
                <a:lnTo>
                  <a:pt x="0" y="2501529"/>
                </a:lnTo>
                <a:lnTo>
                  <a:pt x="0" y="2079805"/>
                </a:lnTo>
                <a:lnTo>
                  <a:pt x="0" y="1336867"/>
                </a:lnTo>
                <a:cubicBezTo>
                  <a:pt x="0" y="953797"/>
                  <a:pt x="310671" y="643126"/>
                  <a:pt x="693741" y="643126"/>
                </a:cubicBezTo>
                <a:close/>
                <a:moveTo>
                  <a:pt x="3997242" y="0"/>
                </a:moveTo>
                <a:cubicBezTo>
                  <a:pt x="4113920" y="0"/>
                  <a:pt x="4208106" y="94186"/>
                  <a:pt x="4208106" y="210864"/>
                </a:cubicBezTo>
                <a:lnTo>
                  <a:pt x="4208106" y="1506961"/>
                </a:lnTo>
                <a:cubicBezTo>
                  <a:pt x="4208106" y="1623639"/>
                  <a:pt x="4113920" y="1718528"/>
                  <a:pt x="3997242" y="1718528"/>
                </a:cubicBezTo>
                <a:cubicBezTo>
                  <a:pt x="3880564" y="1718528"/>
                  <a:pt x="3786378" y="1624342"/>
                  <a:pt x="3786378" y="1507664"/>
                </a:cubicBezTo>
                <a:lnTo>
                  <a:pt x="3786378" y="210864"/>
                </a:lnTo>
                <a:cubicBezTo>
                  <a:pt x="3786378" y="94186"/>
                  <a:pt x="3880564" y="0"/>
                  <a:pt x="3997242" y="0"/>
                </a:cubicBezTo>
                <a:close/>
                <a:moveTo>
                  <a:pt x="1836609" y="0"/>
                </a:moveTo>
                <a:cubicBezTo>
                  <a:pt x="1953287" y="0"/>
                  <a:pt x="2047469" y="94186"/>
                  <a:pt x="2047469" y="210864"/>
                </a:cubicBezTo>
                <a:lnTo>
                  <a:pt x="2047469" y="1506961"/>
                </a:lnTo>
                <a:cubicBezTo>
                  <a:pt x="2047469" y="1623639"/>
                  <a:pt x="1953287" y="1718528"/>
                  <a:pt x="1836609" y="1718528"/>
                </a:cubicBezTo>
                <a:cubicBezTo>
                  <a:pt x="1719932" y="1718528"/>
                  <a:pt x="1625745" y="1624342"/>
                  <a:pt x="1625745" y="1507664"/>
                </a:cubicBezTo>
                <a:lnTo>
                  <a:pt x="1625745" y="210864"/>
                </a:lnTo>
                <a:cubicBezTo>
                  <a:pt x="1625745" y="94186"/>
                  <a:pt x="1719932" y="0"/>
                  <a:pt x="1836609" y="0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4" name="标题 1"/>
          <p:cNvSpPr txBox="1"/>
          <p:nvPr/>
        </p:nvSpPr>
        <p:spPr>
          <a:xfrm>
            <a:off x="5682556" y="1524213"/>
            <a:ext cx="906866" cy="626679"/>
          </a:xfrm>
          <a:custGeom>
            <a:avLst/>
            <a:gdLst>
              <a:gd name="connsiteX0" fmla="*/ 919865 w 1406331"/>
              <a:gd name="connsiteY0" fmla="*/ 971828 h 971828"/>
              <a:gd name="connsiteX1" fmla="*/ 486467 w 1406331"/>
              <a:gd name="connsiteY1" fmla="*/ 971828 h 971828"/>
              <a:gd name="connsiteX2" fmla="*/ 0 w 1406331"/>
              <a:gd name="connsiteY2" fmla="*/ 486467 h 971828"/>
              <a:gd name="connsiteX3" fmla="*/ 486467 w 1406331"/>
              <a:gd name="connsiteY3" fmla="*/ 0 h 971828"/>
              <a:gd name="connsiteX4" fmla="*/ 919865 w 1406331"/>
              <a:gd name="connsiteY4" fmla="*/ 0 h 971828"/>
              <a:gd name="connsiteX5" fmla="*/ 1406332 w 1406331"/>
              <a:gd name="connsiteY5" fmla="*/ 486467 h 971828"/>
              <a:gd name="connsiteX6" fmla="*/ 919865 w 1406331"/>
              <a:gd name="connsiteY6" fmla="*/ 971828 h 971828"/>
              <a:gd name="connsiteX7" fmla="*/ 486467 w 1406331"/>
              <a:gd name="connsiteY7" fmla="*/ 44224 h 971828"/>
              <a:gd name="connsiteX8" fmla="*/ 45330 w 1406331"/>
              <a:gd name="connsiteY8" fmla="*/ 486467 h 971828"/>
              <a:gd name="connsiteX9" fmla="*/ 486467 w 1406331"/>
              <a:gd name="connsiteY9" fmla="*/ 927604 h 971828"/>
              <a:gd name="connsiteX10" fmla="*/ 919865 w 1406331"/>
              <a:gd name="connsiteY10" fmla="*/ 927604 h 971828"/>
              <a:gd name="connsiteX11" fmla="*/ 1361002 w 1406331"/>
              <a:gd name="connsiteY11" fmla="*/ 486467 h 971828"/>
              <a:gd name="connsiteX12" fmla="*/ 919865 w 1406331"/>
              <a:gd name="connsiteY12" fmla="*/ 44224 h 971828"/>
              <a:gd name="connsiteX13" fmla="*/ 486467 w 1406331"/>
              <a:gd name="connsiteY13" fmla="*/ 44224 h 971828"/>
            </a:gdLst>
            <a:ahLst/>
            <a:cxnLst/>
            <a:rect l="l" t="t" r="r" b="b"/>
            <a:pathLst>
              <a:path w="1406331" h="971828">
                <a:moveTo>
                  <a:pt x="919865" y="971828"/>
                </a:moveTo>
                <a:lnTo>
                  <a:pt x="486467" y="971828"/>
                </a:lnTo>
                <a:cubicBezTo>
                  <a:pt x="218910" y="971828"/>
                  <a:pt x="0" y="754024"/>
                  <a:pt x="0" y="486467"/>
                </a:cubicBezTo>
                <a:cubicBezTo>
                  <a:pt x="0" y="218910"/>
                  <a:pt x="217804" y="0"/>
                  <a:pt x="486467" y="0"/>
                </a:cubicBezTo>
                <a:lnTo>
                  <a:pt x="919865" y="0"/>
                </a:lnTo>
                <a:cubicBezTo>
                  <a:pt x="1187421" y="0"/>
                  <a:pt x="1406332" y="217805"/>
                  <a:pt x="1406332" y="486467"/>
                </a:cubicBezTo>
                <a:cubicBezTo>
                  <a:pt x="1406332" y="754024"/>
                  <a:pt x="1187421" y="971828"/>
                  <a:pt x="919865" y="971828"/>
                </a:cubicBezTo>
                <a:close/>
                <a:moveTo>
                  <a:pt x="486467" y="44224"/>
                </a:moveTo>
                <a:cubicBezTo>
                  <a:pt x="243234" y="44224"/>
                  <a:pt x="45330" y="242128"/>
                  <a:pt x="45330" y="486467"/>
                </a:cubicBezTo>
                <a:cubicBezTo>
                  <a:pt x="45330" y="729701"/>
                  <a:pt x="243234" y="927604"/>
                  <a:pt x="486467" y="927604"/>
                </a:cubicBezTo>
                <a:lnTo>
                  <a:pt x="919865" y="927604"/>
                </a:lnTo>
                <a:cubicBezTo>
                  <a:pt x="1163098" y="927604"/>
                  <a:pt x="1361002" y="729701"/>
                  <a:pt x="1361002" y="486467"/>
                </a:cubicBezTo>
                <a:cubicBezTo>
                  <a:pt x="1361002" y="243234"/>
                  <a:pt x="1163098" y="44224"/>
                  <a:pt x="919865" y="44224"/>
                </a:cubicBezTo>
                <a:lnTo>
                  <a:pt x="486467" y="44224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5" name="标题 1"/>
          <p:cNvSpPr txBox="1"/>
          <p:nvPr/>
        </p:nvSpPr>
        <p:spPr>
          <a:xfrm>
            <a:off x="5948485" y="1667548"/>
            <a:ext cx="375030" cy="340008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6" name="标题 1"/>
          <p:cNvSpPr txBox="1"/>
          <p:nvPr/>
        </p:nvSpPr>
        <p:spPr>
          <a:xfrm>
            <a:off x="7911510" y="4636162"/>
            <a:ext cx="906866" cy="626679"/>
          </a:xfrm>
          <a:custGeom>
            <a:avLst/>
            <a:gdLst>
              <a:gd name="connsiteX0" fmla="*/ 919865 w 1406331"/>
              <a:gd name="connsiteY0" fmla="*/ 971828 h 971828"/>
              <a:gd name="connsiteX1" fmla="*/ 486467 w 1406331"/>
              <a:gd name="connsiteY1" fmla="*/ 971828 h 971828"/>
              <a:gd name="connsiteX2" fmla="*/ 0 w 1406331"/>
              <a:gd name="connsiteY2" fmla="*/ 486467 h 971828"/>
              <a:gd name="connsiteX3" fmla="*/ 486467 w 1406331"/>
              <a:gd name="connsiteY3" fmla="*/ 0 h 971828"/>
              <a:gd name="connsiteX4" fmla="*/ 919865 w 1406331"/>
              <a:gd name="connsiteY4" fmla="*/ 0 h 971828"/>
              <a:gd name="connsiteX5" fmla="*/ 1406332 w 1406331"/>
              <a:gd name="connsiteY5" fmla="*/ 486467 h 971828"/>
              <a:gd name="connsiteX6" fmla="*/ 919865 w 1406331"/>
              <a:gd name="connsiteY6" fmla="*/ 971828 h 971828"/>
              <a:gd name="connsiteX7" fmla="*/ 486467 w 1406331"/>
              <a:gd name="connsiteY7" fmla="*/ 44224 h 971828"/>
              <a:gd name="connsiteX8" fmla="*/ 45330 w 1406331"/>
              <a:gd name="connsiteY8" fmla="*/ 486467 h 971828"/>
              <a:gd name="connsiteX9" fmla="*/ 486467 w 1406331"/>
              <a:gd name="connsiteY9" fmla="*/ 927604 h 971828"/>
              <a:gd name="connsiteX10" fmla="*/ 919865 w 1406331"/>
              <a:gd name="connsiteY10" fmla="*/ 927604 h 971828"/>
              <a:gd name="connsiteX11" fmla="*/ 1361002 w 1406331"/>
              <a:gd name="connsiteY11" fmla="*/ 486467 h 971828"/>
              <a:gd name="connsiteX12" fmla="*/ 919865 w 1406331"/>
              <a:gd name="connsiteY12" fmla="*/ 44224 h 971828"/>
              <a:gd name="connsiteX13" fmla="*/ 486467 w 1406331"/>
              <a:gd name="connsiteY13" fmla="*/ 44224 h 971828"/>
            </a:gdLst>
            <a:ahLst/>
            <a:cxnLst/>
            <a:rect l="l" t="t" r="r" b="b"/>
            <a:pathLst>
              <a:path w="1406331" h="971828">
                <a:moveTo>
                  <a:pt x="919865" y="971828"/>
                </a:moveTo>
                <a:lnTo>
                  <a:pt x="486467" y="971828"/>
                </a:lnTo>
                <a:cubicBezTo>
                  <a:pt x="218910" y="971828"/>
                  <a:pt x="0" y="754024"/>
                  <a:pt x="0" y="486467"/>
                </a:cubicBezTo>
                <a:cubicBezTo>
                  <a:pt x="0" y="218910"/>
                  <a:pt x="217804" y="0"/>
                  <a:pt x="486467" y="0"/>
                </a:cubicBezTo>
                <a:lnTo>
                  <a:pt x="919865" y="0"/>
                </a:lnTo>
                <a:cubicBezTo>
                  <a:pt x="1187421" y="0"/>
                  <a:pt x="1406332" y="217805"/>
                  <a:pt x="1406332" y="486467"/>
                </a:cubicBezTo>
                <a:cubicBezTo>
                  <a:pt x="1406332" y="754024"/>
                  <a:pt x="1187421" y="971828"/>
                  <a:pt x="919865" y="971828"/>
                </a:cubicBezTo>
                <a:close/>
                <a:moveTo>
                  <a:pt x="486467" y="44224"/>
                </a:moveTo>
                <a:cubicBezTo>
                  <a:pt x="243234" y="44224"/>
                  <a:pt x="45330" y="242128"/>
                  <a:pt x="45330" y="486467"/>
                </a:cubicBezTo>
                <a:cubicBezTo>
                  <a:pt x="45330" y="729701"/>
                  <a:pt x="243234" y="927604"/>
                  <a:pt x="486467" y="927604"/>
                </a:cubicBezTo>
                <a:lnTo>
                  <a:pt x="919865" y="927604"/>
                </a:lnTo>
                <a:cubicBezTo>
                  <a:pt x="1163098" y="927604"/>
                  <a:pt x="1361002" y="729701"/>
                  <a:pt x="1361002" y="486467"/>
                </a:cubicBezTo>
                <a:cubicBezTo>
                  <a:pt x="1361002" y="243234"/>
                  <a:pt x="1163098" y="44224"/>
                  <a:pt x="919865" y="44224"/>
                </a:cubicBezTo>
                <a:lnTo>
                  <a:pt x="486467" y="44224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7" name="标题 1"/>
          <p:cNvSpPr txBox="1"/>
          <p:nvPr/>
        </p:nvSpPr>
        <p:spPr>
          <a:xfrm>
            <a:off x="8177439" y="4772764"/>
            <a:ext cx="375030" cy="353474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8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图表选用原则</a:t>
            </a:r>
            <a:endParaRPr kumimoji="1" lang="zh-CN" altLang="en-US"/>
          </a:p>
        </p:txBody>
      </p:sp>
      <p:grpSp>
        <p:nvGrpSpPr>
          <p:cNvPr id="169" name="组合 168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170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71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72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122126" y="1923633"/>
            <a:ext cx="1767840" cy="1524000"/>
          </a:xfrm>
          <a:prstGeom prst="hexagon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762000" dist="254000" dir="5400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517400" y="2160760"/>
            <a:ext cx="294658" cy="254016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88745" y="1652203"/>
            <a:ext cx="543206" cy="468280"/>
          </a:xfrm>
          <a:prstGeom prst="hexagon">
            <a:avLst/>
          </a:prstGeom>
          <a:solidFill>
            <a:schemeClr val="bg1">
              <a:lumMod val="95000"/>
              <a:alpha val="70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22126" y="3807511"/>
            <a:ext cx="1767840" cy="1524000"/>
          </a:xfrm>
          <a:prstGeom prst="hexagon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762000" dist="254000" dir="5400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184622" y="4044638"/>
            <a:ext cx="294658" cy="254016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75480" y="3536081"/>
            <a:ext cx="543206" cy="468280"/>
          </a:xfrm>
          <a:prstGeom prst="hexagon">
            <a:avLst/>
          </a:prstGeom>
          <a:solidFill>
            <a:schemeClr val="bg1">
              <a:lumMod val="95000"/>
              <a:alpha val="70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4777647" y="3556000"/>
            <a:ext cx="5807803" cy="0"/>
          </a:xfrm>
          <a:prstGeom prst="line">
            <a:avLst/>
          </a:prstGeom>
          <a:noFill/>
          <a:ln w="6350" cap="sq">
            <a:solidFill>
              <a:schemeClr val="tx1"/>
            </a:solidFill>
            <a:miter/>
          </a:ln>
        </p:spPr>
      </p:cxnSp>
      <p:sp>
        <p:nvSpPr>
          <p:cNvPr id="10" name="标题 1"/>
          <p:cNvSpPr txBox="1"/>
          <p:nvPr/>
        </p:nvSpPr>
        <p:spPr>
          <a:xfrm>
            <a:off x="2348142" y="5760323"/>
            <a:ext cx="1315808" cy="1134318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848883" y="6172200"/>
            <a:ext cx="314325" cy="342900"/>
          </a:xfrm>
          <a:prstGeom prst="downArrow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768121" y="2352841"/>
            <a:ext cx="5823679" cy="1059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3D效果虽美观，但可能扭曲数据的真实比例关系，导致读者对数据产生误解。例如，3D饼图可能使部分数据看起来比实际更大或更小，应尽量避免使用。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768121" y="4389119"/>
            <a:ext cx="5823679" cy="1059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使用双坐标轴时，需确保两个坐标轴的尺度合理匹配，避免因尺度差异导致读者对数据关系产生错误认知。例如，营收与净利润同图时，应使两个坐标轴的刻度比例协调，真实反映二者关系。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768121" y="1819441"/>
            <a:ext cx="5823679" cy="462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避免3D效果扭曲数据认知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68121" y="3775241"/>
            <a:ext cx="5823679" cy="462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双坐标轴尺度误导（如营收与净利润同图不同标）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367821" y="2098841"/>
            <a:ext cx="1302479" cy="11734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367821" y="3991141"/>
            <a:ext cx="1302479" cy="11734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87215" y="450990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可视化陷阱规避</a:t>
            </a:r>
            <a:endParaRPr kumimoji="1"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49860" y="327660"/>
            <a:ext cx="510540" cy="624840"/>
            <a:chOff x="149860" y="327660"/>
            <a:chExt cx="510540" cy="624840"/>
          </a:xfrm>
        </p:grpSpPr>
        <p:sp>
          <p:nvSpPr>
            <p:cNvPr id="20" name="标题 1"/>
            <p:cNvSpPr txBox="1"/>
            <p:nvPr/>
          </p:nvSpPr>
          <p:spPr>
            <a:xfrm>
              <a:off x="149860" y="671322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>
              <a:off x="149860" y="499491"/>
              <a:ext cx="510540" cy="281178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>
              <a:off x="149860" y="327660"/>
              <a:ext cx="510540" cy="281178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3930</Words>
  <Application>WPS 演示</Application>
  <PresentationFormat/>
  <Paragraphs>304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8" baseType="lpstr">
      <vt:lpstr>Arial</vt:lpstr>
      <vt:lpstr>宋体</vt:lpstr>
      <vt:lpstr>Wingdings</vt:lpstr>
      <vt:lpstr>Source Han Sans CN Bold</vt:lpstr>
      <vt:lpstr>Source Han Sans</vt:lpstr>
      <vt:lpstr>OPPOSans R</vt:lpstr>
      <vt:lpstr>OPPOSans H</vt:lpstr>
      <vt:lpstr>OPPOSans B</vt:lpstr>
      <vt:lpstr>等线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2</cp:revision>
  <dcterms:created xsi:type="dcterms:W3CDTF">2025-04-09T22:45:47Z</dcterms:created>
  <dcterms:modified xsi:type="dcterms:W3CDTF">2025-04-09T22:46:10Z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F6AF0C8F56824C2D8EA9EE694D78709B_12</vt:lpwstr>
  </property>
  <property fmtid="{D5CDD505-2E9C-101B-9397-08002B2CF9AE}" pid="3" name="KSOProductBuildVer">
    <vt:lpwstr>2052-12.1.0.19302</vt:lpwstr>
  </property>
</Properties>
</file>