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9144000"/>
  <p:embeddedFontLst>
    <p:embeddedFont>
      <p:font typeface="Source Han Sans" panose="020B0500000000000000" charset="-122"/>
      <p:regular r:id="rId34"/>
    </p:embeddedFont>
    <p:embeddedFont>
      <p:font typeface="Source Han Sans CN Bold" panose="020B0800000000000000" charset="-122"/>
      <p:bold r:id="rId35"/>
    </p:embeddedFont>
    <p:embeddedFont>
      <p:font typeface="OPPOSans H" panose="00020600040101010101" charset="-122"/>
      <p:regular r:id="rId36"/>
    </p:embeddedFont>
    <p:embeddedFont>
      <p:font typeface="OPPOSans B" panose="00020600040101010101" charset="-122"/>
      <p:regular r:id="rId37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>
            <p:custDataLst>
              <p:tags r:id="rId2"/>
            </p:custDataLst>
          </p:nvPr>
        </p:nvSpPr>
        <p:spPr>
          <a:xfrm>
            <a:off x="2096113" y="5178682"/>
            <a:ext cx="781452" cy="2807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zh-CN" altLang="en-US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王娜</a:t>
            </a:r>
            <a:endParaRPr kumimoji="1" lang="zh-CN" altLang="en-US" sz="1700">
              <a:ln w="12700">
                <a:noFill/>
              </a:ln>
              <a:solidFill>
                <a:srgbClr val="FFFFFF">
                  <a:alpha val="100000"/>
                </a:srgbClr>
              </a:solidFill>
              <a:latin typeface="Source Han Sans" panose="020B0500000000000000" charset="-122"/>
              <a:ea typeface="Source Han Sans" panose="020B0500000000000000" charset="-122"/>
              <a:cs typeface="Source Han Sans" panose="020B0500000000000000" charset="-122"/>
            </a:endParaRPr>
          </a:p>
        </p:txBody>
      </p:sp>
      <p:sp>
        <p:nvSpPr>
          <p:cNvPr id="20" name="标题 1"/>
          <p:cNvSpPr txBox="1"/>
          <p:nvPr>
            <p:custDataLst>
              <p:tags r:id="rId3"/>
            </p:custDataLst>
          </p:nvPr>
        </p:nvSpPr>
        <p:spPr>
          <a:xfrm>
            <a:off x="4044007" y="5188102"/>
            <a:ext cx="652620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时：</a:t>
            </a:r>
            <a:endParaRPr kumimoji="1" lang="zh-CN" altLang="en-US"/>
          </a:p>
        </p:txBody>
      </p:sp>
      <p:sp>
        <p:nvSpPr>
          <p:cNvPr id="21" name="标题 1"/>
          <p:cNvSpPr txBox="1"/>
          <p:nvPr>
            <p:custDataLst>
              <p:tags r:id="rId4"/>
            </p:custDataLst>
          </p:nvPr>
        </p:nvSpPr>
        <p:spPr>
          <a:xfrm>
            <a:off x="4710778" y="5188102"/>
            <a:ext cx="742969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2025.2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zh-CN" altLang="en-US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模块四</a:t>
            </a:r>
            <a:r>
              <a:rPr kumimoji="1" lang="en-US" altLang="zh-CN" sz="49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企业长期偿债能力分析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860855" y="4729698"/>
            <a:ext cx="711153" cy="711150"/>
          </a:xfrm>
          <a:prstGeom prst="ellipse">
            <a:avLst/>
          </a:prstGeom>
          <a:noFill/>
          <a:ln w="190500" cap="rnd">
            <a:solidFill>
              <a:schemeClr val="accent2"/>
            </a:solidFill>
            <a:round/>
          </a:ln>
          <a:effectLst>
            <a:outerShdw blurRad="254000" dist="127000" algn="ctr" rotWithShape="0">
              <a:schemeClr val="accent2">
                <a:alpha val="3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3941031" y="-1978025"/>
            <a:ext cx="3338388" cy="11220450"/>
          </a:xfrm>
          <a:prstGeom prst="round2SameRect">
            <a:avLst>
              <a:gd name="adj1" fmla="val 6776"/>
              <a:gd name="adj2" fmla="val 0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27819" y="2559941"/>
            <a:ext cx="444222" cy="444220"/>
          </a:xfrm>
          <a:prstGeom prst="ellipse">
            <a:avLst/>
          </a:prstGeom>
          <a:solidFill>
            <a:schemeClr val="accent1"/>
          </a:solidFill>
          <a:ln cap="rnd">
            <a:noFill/>
            <a:prstDash val="solid"/>
            <a:round/>
          </a:ln>
          <a:effectLst>
            <a:outerShdw blurRad="254000" dist="127000" algn="ctr" rotWithShape="0">
              <a:schemeClr val="accent1">
                <a:alpha val="3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359932" y="2679271"/>
            <a:ext cx="179995" cy="205561"/>
          </a:xfrm>
          <a:custGeom>
            <a:avLst/>
            <a:gdLst>
              <a:gd name="connsiteX0" fmla="*/ 361901 w 630455"/>
              <a:gd name="connsiteY0" fmla="*/ 82589 h 720001"/>
              <a:gd name="connsiteX1" fmla="*/ 361901 w 630455"/>
              <a:gd name="connsiteY1" fmla="*/ 203034 h 720001"/>
              <a:gd name="connsiteX2" fmla="*/ 427179 w 630455"/>
              <a:gd name="connsiteY2" fmla="*/ 268312 h 720001"/>
              <a:gd name="connsiteX3" fmla="*/ 547624 w 630455"/>
              <a:gd name="connsiteY3" fmla="*/ 268312 h 720001"/>
              <a:gd name="connsiteX4" fmla="*/ 113812 w 630455"/>
              <a:gd name="connsiteY4" fmla="*/ 0 h 720001"/>
              <a:gd name="connsiteX5" fmla="*/ 338847 w 630455"/>
              <a:gd name="connsiteY5" fmla="*/ 0 h 720001"/>
              <a:gd name="connsiteX6" fmla="*/ 340465 w 630455"/>
              <a:gd name="connsiteY6" fmla="*/ 162 h 720001"/>
              <a:gd name="connsiteX7" fmla="*/ 340789 w 630455"/>
              <a:gd name="connsiteY7" fmla="*/ 162 h 720001"/>
              <a:gd name="connsiteX8" fmla="*/ 344106 w 630455"/>
              <a:gd name="connsiteY8" fmla="*/ 809 h 720001"/>
              <a:gd name="connsiteX9" fmla="*/ 344186 w 630455"/>
              <a:gd name="connsiteY9" fmla="*/ 809 h 720001"/>
              <a:gd name="connsiteX10" fmla="*/ 347422 w 630455"/>
              <a:gd name="connsiteY10" fmla="*/ 1942 h 720001"/>
              <a:gd name="connsiteX11" fmla="*/ 347503 w 630455"/>
              <a:gd name="connsiteY11" fmla="*/ 1942 h 720001"/>
              <a:gd name="connsiteX12" fmla="*/ 349040 w 630455"/>
              <a:gd name="connsiteY12" fmla="*/ 2670 h 720001"/>
              <a:gd name="connsiteX13" fmla="*/ 349121 w 630455"/>
              <a:gd name="connsiteY13" fmla="*/ 2670 h 720001"/>
              <a:gd name="connsiteX14" fmla="*/ 350576 w 630455"/>
              <a:gd name="connsiteY14" fmla="*/ 3479 h 720001"/>
              <a:gd name="connsiteX15" fmla="*/ 350819 w 630455"/>
              <a:gd name="connsiteY15" fmla="*/ 3640 h 720001"/>
              <a:gd name="connsiteX16" fmla="*/ 352033 w 630455"/>
              <a:gd name="connsiteY16" fmla="*/ 4449 h 720001"/>
              <a:gd name="connsiteX17" fmla="*/ 352194 w 630455"/>
              <a:gd name="connsiteY17" fmla="*/ 4530 h 720001"/>
              <a:gd name="connsiteX18" fmla="*/ 353408 w 630455"/>
              <a:gd name="connsiteY18" fmla="*/ 5501 h 720001"/>
              <a:gd name="connsiteX19" fmla="*/ 353651 w 630455"/>
              <a:gd name="connsiteY19" fmla="*/ 5743 h 720001"/>
              <a:gd name="connsiteX20" fmla="*/ 354864 w 630455"/>
              <a:gd name="connsiteY20" fmla="*/ 6876 h 720001"/>
              <a:gd name="connsiteX21" fmla="*/ 623418 w 630455"/>
              <a:gd name="connsiteY21" fmla="*/ 275430 h 720001"/>
              <a:gd name="connsiteX22" fmla="*/ 624551 w 630455"/>
              <a:gd name="connsiteY22" fmla="*/ 276643 h 720001"/>
              <a:gd name="connsiteX23" fmla="*/ 624793 w 630455"/>
              <a:gd name="connsiteY23" fmla="*/ 276886 h 720001"/>
              <a:gd name="connsiteX24" fmla="*/ 625764 w 630455"/>
              <a:gd name="connsiteY24" fmla="*/ 278180 h 720001"/>
              <a:gd name="connsiteX25" fmla="*/ 625845 w 630455"/>
              <a:gd name="connsiteY25" fmla="*/ 278342 h 720001"/>
              <a:gd name="connsiteX26" fmla="*/ 626734 w 630455"/>
              <a:gd name="connsiteY26" fmla="*/ 279637 h 720001"/>
              <a:gd name="connsiteX27" fmla="*/ 626896 w 630455"/>
              <a:gd name="connsiteY27" fmla="*/ 279798 h 720001"/>
              <a:gd name="connsiteX28" fmla="*/ 627705 w 630455"/>
              <a:gd name="connsiteY28" fmla="*/ 281254 h 720001"/>
              <a:gd name="connsiteX29" fmla="*/ 628433 w 630455"/>
              <a:gd name="connsiteY29" fmla="*/ 282791 h 720001"/>
              <a:gd name="connsiteX30" fmla="*/ 629646 w 630455"/>
              <a:gd name="connsiteY30" fmla="*/ 286107 h 720001"/>
              <a:gd name="connsiteX31" fmla="*/ 630293 w 630455"/>
              <a:gd name="connsiteY31" fmla="*/ 289424 h 720001"/>
              <a:gd name="connsiteX32" fmla="*/ 630293 w 630455"/>
              <a:gd name="connsiteY32" fmla="*/ 289667 h 720001"/>
              <a:gd name="connsiteX33" fmla="*/ 630455 w 630455"/>
              <a:gd name="connsiteY33" fmla="*/ 291285 h 720001"/>
              <a:gd name="connsiteX34" fmla="*/ 630455 w 630455"/>
              <a:gd name="connsiteY34" fmla="*/ 292579 h 720001"/>
              <a:gd name="connsiteX35" fmla="*/ 630455 w 630455"/>
              <a:gd name="connsiteY35" fmla="*/ 606189 h 720001"/>
              <a:gd name="connsiteX36" fmla="*/ 516644 w 630455"/>
              <a:gd name="connsiteY36" fmla="*/ 720001 h 720001"/>
              <a:gd name="connsiteX37" fmla="*/ 113812 w 630455"/>
              <a:gd name="connsiteY37" fmla="*/ 720001 h 720001"/>
              <a:gd name="connsiteX38" fmla="*/ 0 w 630455"/>
              <a:gd name="connsiteY38" fmla="*/ 606189 h 720001"/>
              <a:gd name="connsiteX39" fmla="*/ 0 w 630455"/>
              <a:gd name="connsiteY39" fmla="*/ 113812 h 720001"/>
              <a:gd name="connsiteX40" fmla="*/ 113812 w 630455"/>
              <a:gd name="connsiteY40" fmla="*/ 0 h 720001"/>
            </a:gdLst>
            <a:ahLst/>
            <a:cxnLst/>
            <a:rect l="l" t="t" r="r" b="b"/>
            <a:pathLst>
              <a:path w="630455" h="720001">
                <a:moveTo>
                  <a:pt x="361901" y="82589"/>
                </a:moveTo>
                <a:lnTo>
                  <a:pt x="361901" y="203034"/>
                </a:lnTo>
                <a:cubicBezTo>
                  <a:pt x="361901" y="239030"/>
                  <a:pt x="391183" y="268312"/>
                  <a:pt x="427179" y="268312"/>
                </a:cubicBezTo>
                <a:lnTo>
                  <a:pt x="547624" y="268312"/>
                </a:lnTo>
                <a:close/>
                <a:moveTo>
                  <a:pt x="113812" y="0"/>
                </a:moveTo>
                <a:lnTo>
                  <a:pt x="338847" y="0"/>
                </a:lnTo>
                <a:cubicBezTo>
                  <a:pt x="339414" y="81"/>
                  <a:pt x="339899" y="81"/>
                  <a:pt x="340465" y="162"/>
                </a:cubicBezTo>
                <a:lnTo>
                  <a:pt x="340789" y="162"/>
                </a:lnTo>
                <a:cubicBezTo>
                  <a:pt x="341922" y="324"/>
                  <a:pt x="343054" y="485"/>
                  <a:pt x="344106" y="809"/>
                </a:cubicBezTo>
                <a:lnTo>
                  <a:pt x="344186" y="809"/>
                </a:lnTo>
                <a:cubicBezTo>
                  <a:pt x="345238" y="1052"/>
                  <a:pt x="346371" y="1456"/>
                  <a:pt x="347422" y="1942"/>
                </a:cubicBezTo>
                <a:lnTo>
                  <a:pt x="347503" y="1942"/>
                </a:lnTo>
                <a:cubicBezTo>
                  <a:pt x="348069" y="2184"/>
                  <a:pt x="348555" y="2427"/>
                  <a:pt x="349040" y="2670"/>
                </a:cubicBezTo>
                <a:lnTo>
                  <a:pt x="349121" y="2670"/>
                </a:lnTo>
                <a:cubicBezTo>
                  <a:pt x="349606" y="2912"/>
                  <a:pt x="350091" y="3155"/>
                  <a:pt x="350576" y="3479"/>
                </a:cubicBezTo>
                <a:cubicBezTo>
                  <a:pt x="350657" y="3560"/>
                  <a:pt x="350739" y="3560"/>
                  <a:pt x="350819" y="3640"/>
                </a:cubicBezTo>
                <a:cubicBezTo>
                  <a:pt x="351224" y="3883"/>
                  <a:pt x="351628" y="4126"/>
                  <a:pt x="352033" y="4449"/>
                </a:cubicBezTo>
                <a:cubicBezTo>
                  <a:pt x="352113" y="4449"/>
                  <a:pt x="352113" y="4530"/>
                  <a:pt x="352194" y="4530"/>
                </a:cubicBezTo>
                <a:lnTo>
                  <a:pt x="353408" y="5501"/>
                </a:lnTo>
                <a:lnTo>
                  <a:pt x="353651" y="5743"/>
                </a:lnTo>
                <a:cubicBezTo>
                  <a:pt x="354055" y="6148"/>
                  <a:pt x="354459" y="6472"/>
                  <a:pt x="354864" y="6876"/>
                </a:cubicBezTo>
                <a:lnTo>
                  <a:pt x="623418" y="275430"/>
                </a:lnTo>
                <a:cubicBezTo>
                  <a:pt x="623822" y="275835"/>
                  <a:pt x="624227" y="276239"/>
                  <a:pt x="624551" y="276643"/>
                </a:cubicBezTo>
                <a:lnTo>
                  <a:pt x="624793" y="276886"/>
                </a:lnTo>
                <a:cubicBezTo>
                  <a:pt x="625117" y="277291"/>
                  <a:pt x="625440" y="277776"/>
                  <a:pt x="625764" y="278180"/>
                </a:cubicBezTo>
                <a:cubicBezTo>
                  <a:pt x="625764" y="278261"/>
                  <a:pt x="625845" y="278342"/>
                  <a:pt x="625845" y="278342"/>
                </a:cubicBezTo>
                <a:cubicBezTo>
                  <a:pt x="626168" y="278747"/>
                  <a:pt x="626491" y="279232"/>
                  <a:pt x="626734" y="279637"/>
                </a:cubicBezTo>
                <a:cubicBezTo>
                  <a:pt x="626815" y="279637"/>
                  <a:pt x="626815" y="279717"/>
                  <a:pt x="626896" y="279798"/>
                </a:cubicBezTo>
                <a:cubicBezTo>
                  <a:pt x="627139" y="280284"/>
                  <a:pt x="627462" y="280769"/>
                  <a:pt x="627705" y="281254"/>
                </a:cubicBezTo>
                <a:cubicBezTo>
                  <a:pt x="627948" y="281739"/>
                  <a:pt x="628190" y="282225"/>
                  <a:pt x="628433" y="282791"/>
                </a:cubicBezTo>
                <a:cubicBezTo>
                  <a:pt x="628918" y="283843"/>
                  <a:pt x="629323" y="284975"/>
                  <a:pt x="629646" y="286107"/>
                </a:cubicBezTo>
                <a:cubicBezTo>
                  <a:pt x="629889" y="287159"/>
                  <a:pt x="630132" y="288291"/>
                  <a:pt x="630293" y="289424"/>
                </a:cubicBezTo>
                <a:lnTo>
                  <a:pt x="630293" y="289667"/>
                </a:lnTo>
                <a:cubicBezTo>
                  <a:pt x="630374" y="290152"/>
                  <a:pt x="630455" y="290718"/>
                  <a:pt x="630455" y="291285"/>
                </a:cubicBezTo>
                <a:lnTo>
                  <a:pt x="630455" y="292579"/>
                </a:lnTo>
                <a:lnTo>
                  <a:pt x="630455" y="606189"/>
                </a:lnTo>
                <a:cubicBezTo>
                  <a:pt x="630455" y="668959"/>
                  <a:pt x="579414" y="720001"/>
                  <a:pt x="516644" y="720001"/>
                </a:cubicBezTo>
                <a:lnTo>
                  <a:pt x="113812" y="720001"/>
                </a:lnTo>
                <a:cubicBezTo>
                  <a:pt x="51042" y="720001"/>
                  <a:pt x="0" y="668959"/>
                  <a:pt x="0" y="606189"/>
                </a:cubicBezTo>
                <a:lnTo>
                  <a:pt x="0" y="113812"/>
                </a:lnTo>
                <a:cubicBezTo>
                  <a:pt x="0" y="51042"/>
                  <a:pt x="51042" y="0"/>
                  <a:pt x="113812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796296" y="2426220"/>
            <a:ext cx="3679198" cy="720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泰盛公司5年资产负债率变动轨迹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251817" y="3288277"/>
            <a:ext cx="4223677" cy="154286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案例分析：泰盛公司资产负债率从50%攀升至85%，表明其长期偿债能力下降。例如，企业过度举债扩张，导致负债水平大幅上升。
趋势判断：通过连续多年数据，判断企业偿债能力的变化趋势，及时发现潜在风险。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990009" y="2559941"/>
            <a:ext cx="444222" cy="444220"/>
          </a:xfrm>
          <a:prstGeom prst="ellipse">
            <a:avLst/>
          </a:prstGeom>
          <a:solidFill>
            <a:schemeClr val="accent1"/>
          </a:solidFill>
          <a:ln cap="rnd">
            <a:noFill/>
            <a:prstDash val="solid"/>
            <a:round/>
          </a:ln>
          <a:effectLst>
            <a:outerShdw blurRad="254000" dist="127000" algn="ctr" rotWithShape="0">
              <a:schemeClr val="accent1">
                <a:alpha val="3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098003" y="2673586"/>
            <a:ext cx="216443" cy="209460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cap="rnd">
            <a:noFill/>
            <a:prstDash val="solid"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23212" y="2426220"/>
            <a:ext cx="3679197" cy="720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预警信号识别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078734" y="3288277"/>
            <a:ext cx="4223677" cy="154286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利息保障倍数连续下降：若利息保障倍数连续3年&lt;1.5倍，表明企业偿债能力减弱，需警惕财务风险。
带息负债占比过高：带息负债/总资产比重大于行业均值30%，表明企业债务负担过重，需优化资本结构。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纵向分析法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445002" y="2835106"/>
            <a:ext cx="3301999" cy="2786676"/>
            <a:chOff x="4445002" y="2835106"/>
            <a:chExt cx="3301999" cy="2786676"/>
          </a:xfrm>
        </p:grpSpPr>
        <p:sp>
          <p:nvSpPr>
            <p:cNvPr id="4" name="标题 1"/>
            <p:cNvSpPr txBox="1"/>
            <p:nvPr/>
          </p:nvSpPr>
          <p:spPr>
            <a:xfrm>
              <a:off x="5482829" y="3592568"/>
              <a:ext cx="1295674" cy="1347290"/>
            </a:xfrm>
            <a:custGeom>
              <a:avLst/>
              <a:gdLst>
                <a:gd name="connsiteX0" fmla="*/ 198153 w 692417"/>
                <a:gd name="connsiteY0" fmla="*/ 663680 h 720001"/>
                <a:gd name="connsiteX1" fmla="*/ 239787 w 692417"/>
                <a:gd name="connsiteY1" fmla="*/ 663680 h 720001"/>
                <a:gd name="connsiteX2" fmla="*/ 295235 w 692417"/>
                <a:gd name="connsiteY2" fmla="*/ 663680 h 720001"/>
                <a:gd name="connsiteX3" fmla="*/ 397182 w 692417"/>
                <a:gd name="connsiteY3" fmla="*/ 663680 h 720001"/>
                <a:gd name="connsiteX4" fmla="*/ 452630 w 692417"/>
                <a:gd name="connsiteY4" fmla="*/ 663680 h 720001"/>
                <a:gd name="connsiteX5" fmla="*/ 494264 w 692417"/>
                <a:gd name="connsiteY5" fmla="*/ 663680 h 720001"/>
                <a:gd name="connsiteX6" fmla="*/ 522425 w 692417"/>
                <a:gd name="connsiteY6" fmla="*/ 691841 h 720001"/>
                <a:gd name="connsiteX7" fmla="*/ 494264 w 692417"/>
                <a:gd name="connsiteY7" fmla="*/ 720001 h 720001"/>
                <a:gd name="connsiteX8" fmla="*/ 452630 w 692417"/>
                <a:gd name="connsiteY8" fmla="*/ 720001 h 720001"/>
                <a:gd name="connsiteX9" fmla="*/ 397182 w 692417"/>
                <a:gd name="connsiteY9" fmla="*/ 720001 h 720001"/>
                <a:gd name="connsiteX10" fmla="*/ 295235 w 692417"/>
                <a:gd name="connsiteY10" fmla="*/ 720001 h 720001"/>
                <a:gd name="connsiteX11" fmla="*/ 239787 w 692417"/>
                <a:gd name="connsiteY11" fmla="*/ 720001 h 720001"/>
                <a:gd name="connsiteX12" fmla="*/ 198153 w 692417"/>
                <a:gd name="connsiteY12" fmla="*/ 720001 h 720001"/>
                <a:gd name="connsiteX13" fmla="*/ 169992 w 692417"/>
                <a:gd name="connsiteY13" fmla="*/ 691841 h 720001"/>
                <a:gd name="connsiteX14" fmla="*/ 198153 w 692417"/>
                <a:gd name="connsiteY14" fmla="*/ 663680 h 720001"/>
                <a:gd name="connsiteX15" fmla="*/ 154400 w 692417"/>
                <a:gd name="connsiteY15" fmla="*/ 572143 h 720001"/>
                <a:gd name="connsiteX16" fmla="*/ 154241 w 692417"/>
                <a:gd name="connsiteY16" fmla="*/ 572597 h 720001"/>
                <a:gd name="connsiteX17" fmla="*/ 160423 w 692417"/>
                <a:gd name="connsiteY17" fmla="*/ 572597 h 720001"/>
                <a:gd name="connsiteX18" fmla="*/ 346215 w 692417"/>
                <a:gd name="connsiteY18" fmla="*/ 0 h 720001"/>
                <a:gd name="connsiteX19" fmla="*/ 456041 w 692417"/>
                <a:gd name="connsiteY19" fmla="*/ 22341 h 720001"/>
                <a:gd name="connsiteX20" fmla="*/ 545873 w 692417"/>
                <a:gd name="connsiteY20" fmla="*/ 82980 h 720001"/>
                <a:gd name="connsiteX21" fmla="*/ 606513 w 692417"/>
                <a:gd name="connsiteY21" fmla="*/ 172812 h 720001"/>
                <a:gd name="connsiteX22" fmla="*/ 628853 w 692417"/>
                <a:gd name="connsiteY22" fmla="*/ 282638 h 720001"/>
                <a:gd name="connsiteX23" fmla="*/ 628853 w 692417"/>
                <a:gd name="connsiteY23" fmla="*/ 493091 h 720001"/>
                <a:gd name="connsiteX24" fmla="*/ 687990 w 692417"/>
                <a:gd name="connsiteY24" fmla="*/ 585551 h 720001"/>
                <a:gd name="connsiteX25" fmla="*/ 688929 w 692417"/>
                <a:gd name="connsiteY25" fmla="*/ 614275 h 720001"/>
                <a:gd name="connsiteX26" fmla="*/ 664336 w 692417"/>
                <a:gd name="connsiteY26" fmla="*/ 628918 h 720001"/>
                <a:gd name="connsiteX27" fmla="*/ 28189 w 692417"/>
                <a:gd name="connsiteY27" fmla="*/ 628918 h 720001"/>
                <a:gd name="connsiteX28" fmla="*/ 3596 w 692417"/>
                <a:gd name="connsiteY28" fmla="*/ 614462 h 720001"/>
                <a:gd name="connsiteX29" fmla="*/ 4159 w 692417"/>
                <a:gd name="connsiteY29" fmla="*/ 585927 h 720001"/>
                <a:gd name="connsiteX30" fmla="*/ 63578 w 692417"/>
                <a:gd name="connsiteY30" fmla="*/ 489336 h 720001"/>
                <a:gd name="connsiteX31" fmla="*/ 63578 w 692417"/>
                <a:gd name="connsiteY31" fmla="*/ 282638 h 720001"/>
                <a:gd name="connsiteX32" fmla="*/ 85919 w 692417"/>
                <a:gd name="connsiteY32" fmla="*/ 172812 h 720001"/>
                <a:gd name="connsiteX33" fmla="*/ 146558 w 692417"/>
                <a:gd name="connsiteY33" fmla="*/ 82980 h 720001"/>
                <a:gd name="connsiteX34" fmla="*/ 236389 w 692417"/>
                <a:gd name="connsiteY34" fmla="*/ 22341 h 720001"/>
                <a:gd name="connsiteX35" fmla="*/ 346215 w 692417"/>
                <a:gd name="connsiteY35" fmla="*/ 0 h 720001"/>
              </a:gdLst>
              <a:ahLst/>
              <a:cxnLst/>
              <a:rect l="l" t="t" r="r" b="b"/>
              <a:pathLst>
                <a:path w="692417" h="720001">
                  <a:moveTo>
                    <a:pt x="198153" y="663680"/>
                  </a:moveTo>
                  <a:lnTo>
                    <a:pt x="239787" y="663680"/>
                  </a:lnTo>
                  <a:lnTo>
                    <a:pt x="295235" y="663680"/>
                  </a:lnTo>
                  <a:lnTo>
                    <a:pt x="397182" y="663680"/>
                  </a:lnTo>
                  <a:lnTo>
                    <a:pt x="452630" y="663680"/>
                  </a:lnTo>
                  <a:lnTo>
                    <a:pt x="494264" y="663680"/>
                  </a:lnTo>
                  <a:cubicBezTo>
                    <a:pt x="509847" y="663680"/>
                    <a:pt x="522425" y="676259"/>
                    <a:pt x="522425" y="691841"/>
                  </a:cubicBezTo>
                  <a:cubicBezTo>
                    <a:pt x="522425" y="707423"/>
                    <a:pt x="509753" y="720001"/>
                    <a:pt x="494264" y="720001"/>
                  </a:cubicBezTo>
                  <a:lnTo>
                    <a:pt x="452630" y="720001"/>
                  </a:lnTo>
                  <a:lnTo>
                    <a:pt x="397182" y="720001"/>
                  </a:lnTo>
                  <a:lnTo>
                    <a:pt x="295235" y="720001"/>
                  </a:lnTo>
                  <a:lnTo>
                    <a:pt x="239787" y="720001"/>
                  </a:lnTo>
                  <a:lnTo>
                    <a:pt x="198153" y="720001"/>
                  </a:lnTo>
                  <a:cubicBezTo>
                    <a:pt x="182571" y="720001"/>
                    <a:pt x="169992" y="707423"/>
                    <a:pt x="169992" y="691841"/>
                  </a:cubicBezTo>
                  <a:cubicBezTo>
                    <a:pt x="169992" y="676259"/>
                    <a:pt x="182571" y="663680"/>
                    <a:pt x="198153" y="663680"/>
                  </a:cubicBezTo>
                  <a:close/>
                  <a:moveTo>
                    <a:pt x="154400" y="572143"/>
                  </a:moveTo>
                  <a:lnTo>
                    <a:pt x="154241" y="572597"/>
                  </a:lnTo>
                  <a:lnTo>
                    <a:pt x="160423" y="572597"/>
                  </a:lnTo>
                  <a:close/>
                  <a:moveTo>
                    <a:pt x="346215" y="0"/>
                  </a:moveTo>
                  <a:cubicBezTo>
                    <a:pt x="384232" y="0"/>
                    <a:pt x="421122" y="7510"/>
                    <a:pt x="456041" y="22341"/>
                  </a:cubicBezTo>
                  <a:cubicBezTo>
                    <a:pt x="489646" y="36609"/>
                    <a:pt x="519872" y="57072"/>
                    <a:pt x="545873" y="82980"/>
                  </a:cubicBezTo>
                  <a:cubicBezTo>
                    <a:pt x="571875" y="108981"/>
                    <a:pt x="592245" y="139207"/>
                    <a:pt x="606513" y="172812"/>
                  </a:cubicBezTo>
                  <a:cubicBezTo>
                    <a:pt x="621344" y="207637"/>
                    <a:pt x="628853" y="244621"/>
                    <a:pt x="628853" y="282638"/>
                  </a:cubicBezTo>
                  <a:lnTo>
                    <a:pt x="628853" y="493091"/>
                  </a:lnTo>
                  <a:lnTo>
                    <a:pt x="687990" y="585551"/>
                  </a:lnTo>
                  <a:cubicBezTo>
                    <a:pt x="693528" y="594187"/>
                    <a:pt x="693904" y="605263"/>
                    <a:pt x="688929" y="614275"/>
                  </a:cubicBezTo>
                  <a:cubicBezTo>
                    <a:pt x="684048" y="623286"/>
                    <a:pt x="674567" y="628918"/>
                    <a:pt x="664336" y="628918"/>
                  </a:cubicBezTo>
                  <a:lnTo>
                    <a:pt x="28189" y="628918"/>
                  </a:lnTo>
                  <a:cubicBezTo>
                    <a:pt x="17958" y="628918"/>
                    <a:pt x="8571" y="623380"/>
                    <a:pt x="3596" y="614462"/>
                  </a:cubicBezTo>
                  <a:cubicBezTo>
                    <a:pt x="-1380" y="605545"/>
                    <a:pt x="-1192" y="594656"/>
                    <a:pt x="4159" y="585927"/>
                  </a:cubicBezTo>
                  <a:lnTo>
                    <a:pt x="63578" y="489336"/>
                  </a:lnTo>
                  <a:lnTo>
                    <a:pt x="63578" y="282638"/>
                  </a:lnTo>
                  <a:cubicBezTo>
                    <a:pt x="63578" y="244621"/>
                    <a:pt x="71087" y="207731"/>
                    <a:pt x="85919" y="172812"/>
                  </a:cubicBezTo>
                  <a:cubicBezTo>
                    <a:pt x="100186" y="139207"/>
                    <a:pt x="120650" y="108981"/>
                    <a:pt x="146558" y="82980"/>
                  </a:cubicBezTo>
                  <a:cubicBezTo>
                    <a:pt x="172465" y="56978"/>
                    <a:pt x="202785" y="36609"/>
                    <a:pt x="236389" y="22341"/>
                  </a:cubicBezTo>
                  <a:cubicBezTo>
                    <a:pt x="271214" y="7510"/>
                    <a:pt x="308199" y="0"/>
                    <a:pt x="346215" y="0"/>
                  </a:cubicBezTo>
                  <a:close/>
                </a:path>
              </a:pathLst>
            </a:custGeom>
            <a:solidFill>
              <a:schemeClr val="accent1"/>
            </a:solidFill>
            <a:ln cap="sq">
              <a:noFill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4445002" y="3901969"/>
              <a:ext cx="3068138" cy="1719813"/>
            </a:xfrm>
            <a:custGeom>
              <a:avLst/>
              <a:gdLst>
                <a:gd name="T0" fmla="*/ 289 w 526"/>
                <a:gd name="T1" fmla="*/ 240 h 295"/>
                <a:gd name="T2" fmla="*/ 109 w 526"/>
                <a:gd name="T3" fmla="*/ 85 h 295"/>
                <a:gd name="T4" fmla="*/ 108 w 526"/>
                <a:gd name="T5" fmla="*/ 80 h 295"/>
                <a:gd name="T6" fmla="*/ 154 w 526"/>
                <a:gd name="T7" fmla="*/ 85 h 295"/>
                <a:gd name="T8" fmla="*/ 116 w 526"/>
                <a:gd name="T9" fmla="*/ 39 h 295"/>
                <a:gd name="T10" fmla="*/ 116 w 526"/>
                <a:gd name="T11" fmla="*/ 39 h 295"/>
                <a:gd name="T12" fmla="*/ 85 w 526"/>
                <a:gd name="T13" fmla="*/ 0 h 295"/>
                <a:gd name="T14" fmla="*/ 0 w 526"/>
                <a:gd name="T15" fmla="*/ 68 h 295"/>
                <a:gd name="T16" fmla="*/ 52 w 526"/>
                <a:gd name="T17" fmla="*/ 74 h 295"/>
                <a:gd name="T18" fmla="*/ 53 w 526"/>
                <a:gd name="T19" fmla="*/ 77 h 295"/>
                <a:gd name="T20" fmla="*/ 289 w 526"/>
                <a:gd name="T21" fmla="*/ 295 h 295"/>
                <a:gd name="T22" fmla="*/ 526 w 526"/>
                <a:gd name="T23" fmla="*/ 65 h 295"/>
                <a:gd name="T24" fmla="*/ 502 w 526"/>
                <a:gd name="T25" fmla="*/ 96 h 295"/>
                <a:gd name="T26" fmla="*/ 498 w 526"/>
                <a:gd name="T27" fmla="*/ 98 h 295"/>
                <a:gd name="T28" fmla="*/ 498 w 526"/>
                <a:gd name="T29" fmla="*/ 98 h 295"/>
                <a:gd name="T30" fmla="*/ 496 w 526"/>
                <a:gd name="T31" fmla="*/ 97 h 295"/>
                <a:gd name="T32" fmla="*/ 496 w 526"/>
                <a:gd name="T33" fmla="*/ 97 h 295"/>
                <a:gd name="T34" fmla="*/ 494 w 526"/>
                <a:gd name="T35" fmla="*/ 97 h 295"/>
                <a:gd name="T36" fmla="*/ 470 w 526"/>
                <a:gd name="T37" fmla="*/ 77 h 295"/>
                <a:gd name="T38" fmla="*/ 289 w 526"/>
                <a:gd name="T39" fmla="*/ 240 h 295"/>
              </a:gdLst>
              <a:ahLst/>
              <a:cxnLst/>
              <a:rect l="0" t="0" r="r" b="b"/>
              <a:pathLst>
                <a:path w="526" h="295">
                  <a:moveTo>
                    <a:pt x="289" y="240"/>
                  </a:moveTo>
                  <a:cubicBezTo>
                    <a:pt x="200" y="240"/>
                    <a:pt x="122" y="174"/>
                    <a:pt x="109" y="85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63" y="200"/>
                    <a:pt x="166" y="295"/>
                    <a:pt x="289" y="295"/>
                  </a:cubicBezTo>
                  <a:cubicBezTo>
                    <a:pt x="417" y="295"/>
                    <a:pt x="522" y="193"/>
                    <a:pt x="526" y="65"/>
                  </a:cubicBezTo>
                  <a:cubicBezTo>
                    <a:pt x="502" y="96"/>
                    <a:pt x="502" y="96"/>
                    <a:pt x="502" y="96"/>
                  </a:cubicBezTo>
                  <a:cubicBezTo>
                    <a:pt x="501" y="97"/>
                    <a:pt x="499" y="98"/>
                    <a:pt x="498" y="98"/>
                  </a:cubicBezTo>
                  <a:cubicBezTo>
                    <a:pt x="498" y="98"/>
                    <a:pt x="498" y="98"/>
                    <a:pt x="498" y="98"/>
                  </a:cubicBezTo>
                  <a:cubicBezTo>
                    <a:pt x="497" y="98"/>
                    <a:pt x="497" y="98"/>
                    <a:pt x="496" y="97"/>
                  </a:cubicBezTo>
                  <a:cubicBezTo>
                    <a:pt x="496" y="97"/>
                    <a:pt x="496" y="97"/>
                    <a:pt x="496" y="97"/>
                  </a:cubicBezTo>
                  <a:cubicBezTo>
                    <a:pt x="495" y="97"/>
                    <a:pt x="495" y="97"/>
                    <a:pt x="494" y="97"/>
                  </a:cubicBezTo>
                  <a:cubicBezTo>
                    <a:pt x="470" y="77"/>
                    <a:pt x="470" y="77"/>
                    <a:pt x="470" y="77"/>
                  </a:cubicBezTo>
                  <a:cubicBezTo>
                    <a:pt x="460" y="169"/>
                    <a:pt x="382" y="240"/>
                    <a:pt x="289" y="240"/>
                  </a:cubicBez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 w="12700" cap="sq">
              <a:noFill/>
              <a:miter/>
            </a:ln>
          </p:spPr>
          <p:txBody>
            <a:bodyPr vert="horz" wrap="square" lIns="180000" tIns="46800" rIns="180000" bIns="4680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4771994" y="2835106"/>
              <a:ext cx="2975007" cy="1556317"/>
            </a:xfrm>
            <a:custGeom>
              <a:avLst/>
              <a:gdLst>
                <a:gd name="T0" fmla="*/ 233 w 510"/>
                <a:gd name="T1" fmla="*/ 55 h 267"/>
                <a:gd name="T2" fmla="*/ 408 w 510"/>
                <a:gd name="T3" fmla="*/ 188 h 267"/>
                <a:gd name="T4" fmla="*/ 410 w 510"/>
                <a:gd name="T5" fmla="*/ 193 h 267"/>
                <a:gd name="T6" fmla="*/ 356 w 510"/>
                <a:gd name="T7" fmla="*/ 199 h 267"/>
                <a:gd name="T8" fmla="*/ 407 w 510"/>
                <a:gd name="T9" fmla="*/ 240 h 267"/>
                <a:gd name="T10" fmla="*/ 407 w 510"/>
                <a:gd name="T11" fmla="*/ 240 h 267"/>
                <a:gd name="T12" fmla="*/ 441 w 510"/>
                <a:gd name="T13" fmla="*/ 267 h 267"/>
                <a:gd name="T14" fmla="*/ 510 w 510"/>
                <a:gd name="T15" fmla="*/ 182 h 267"/>
                <a:gd name="T16" fmla="*/ 465 w 510"/>
                <a:gd name="T17" fmla="*/ 187 h 267"/>
                <a:gd name="T18" fmla="*/ 464 w 510"/>
                <a:gd name="T19" fmla="*/ 183 h 267"/>
                <a:gd name="T20" fmla="*/ 233 w 510"/>
                <a:gd name="T21" fmla="*/ 0 h 267"/>
                <a:gd name="T22" fmla="*/ 0 w 510"/>
                <a:gd name="T23" fmla="*/ 191 h 267"/>
                <a:gd name="T24" fmla="*/ 26 w 510"/>
                <a:gd name="T25" fmla="*/ 170 h 267"/>
                <a:gd name="T26" fmla="*/ 30 w 510"/>
                <a:gd name="T27" fmla="*/ 169 h 267"/>
                <a:gd name="T28" fmla="*/ 34 w 510"/>
                <a:gd name="T29" fmla="*/ 171 h 267"/>
                <a:gd name="T30" fmla="*/ 55 w 510"/>
                <a:gd name="T31" fmla="*/ 198 h 267"/>
                <a:gd name="T32" fmla="*/ 233 w 510"/>
                <a:gd name="T33" fmla="*/ 55 h 267"/>
              </a:gdLst>
              <a:ahLst/>
              <a:cxnLst/>
              <a:rect l="0" t="0" r="r" b="b"/>
              <a:pathLst>
                <a:path w="510" h="267">
                  <a:moveTo>
                    <a:pt x="233" y="55"/>
                  </a:moveTo>
                  <a:cubicBezTo>
                    <a:pt x="314" y="55"/>
                    <a:pt x="387" y="110"/>
                    <a:pt x="408" y="188"/>
                  </a:cubicBezTo>
                  <a:cubicBezTo>
                    <a:pt x="410" y="193"/>
                    <a:pt x="410" y="193"/>
                    <a:pt x="410" y="193"/>
                  </a:cubicBezTo>
                  <a:cubicBezTo>
                    <a:pt x="356" y="199"/>
                    <a:pt x="356" y="199"/>
                    <a:pt x="356" y="199"/>
                  </a:cubicBezTo>
                  <a:cubicBezTo>
                    <a:pt x="407" y="240"/>
                    <a:pt x="407" y="240"/>
                    <a:pt x="407" y="240"/>
                  </a:cubicBezTo>
                  <a:cubicBezTo>
                    <a:pt x="407" y="240"/>
                    <a:pt x="407" y="240"/>
                    <a:pt x="407" y="240"/>
                  </a:cubicBezTo>
                  <a:cubicBezTo>
                    <a:pt x="441" y="267"/>
                    <a:pt x="441" y="267"/>
                    <a:pt x="441" y="267"/>
                  </a:cubicBezTo>
                  <a:cubicBezTo>
                    <a:pt x="510" y="182"/>
                    <a:pt x="510" y="182"/>
                    <a:pt x="510" y="182"/>
                  </a:cubicBezTo>
                  <a:cubicBezTo>
                    <a:pt x="465" y="187"/>
                    <a:pt x="465" y="187"/>
                    <a:pt x="465" y="187"/>
                  </a:cubicBezTo>
                  <a:cubicBezTo>
                    <a:pt x="464" y="183"/>
                    <a:pt x="464" y="183"/>
                    <a:pt x="464" y="183"/>
                  </a:cubicBezTo>
                  <a:cubicBezTo>
                    <a:pt x="439" y="75"/>
                    <a:pt x="344" y="0"/>
                    <a:pt x="233" y="0"/>
                  </a:cubicBezTo>
                  <a:cubicBezTo>
                    <a:pt x="120" y="0"/>
                    <a:pt x="22" y="81"/>
                    <a:pt x="0" y="19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9" y="169"/>
                    <a:pt x="30" y="169"/>
                  </a:cubicBezTo>
                  <a:cubicBezTo>
                    <a:pt x="32" y="169"/>
                    <a:pt x="33" y="170"/>
                    <a:pt x="34" y="171"/>
                  </a:cubicBezTo>
                  <a:cubicBezTo>
                    <a:pt x="55" y="198"/>
                    <a:pt x="55" y="198"/>
                    <a:pt x="55" y="198"/>
                  </a:cubicBezTo>
                  <a:cubicBezTo>
                    <a:pt x="74" y="115"/>
                    <a:pt x="147" y="55"/>
                    <a:pt x="233" y="55"/>
                  </a:cubicBez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 w="12700" cap="sq">
              <a:noFill/>
              <a:miter/>
            </a:ln>
          </p:spPr>
          <p:txBody>
            <a:bodyPr vert="horz" wrap="square" lIns="180000" tIns="46800" rIns="180000" bIns="4680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7" name="标题 1"/>
          <p:cNvSpPr txBox="1"/>
          <p:nvPr/>
        </p:nvSpPr>
        <p:spPr>
          <a:xfrm>
            <a:off x="8048234" y="3406475"/>
            <a:ext cx="3470666" cy="1927525"/>
          </a:xfrm>
          <a:prstGeom prst="roundRect">
            <a:avLst>
              <a:gd name="adj" fmla="val 0"/>
            </a:avLst>
          </a:prstGeom>
          <a:solidFill>
            <a:srgbClr val="F2F2F2">
              <a:alpha val="100000"/>
            </a:srgb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132573" y="3629782"/>
            <a:ext cx="3373627" cy="1513718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调整方法：需对研发支出进行合理调整，还原真实偿债能力。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243919" y="3114294"/>
            <a:ext cx="481369" cy="48136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366141" y="3243325"/>
            <a:ext cx="236925" cy="223307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70024" y="3406476"/>
            <a:ext cx="3470666" cy="1922096"/>
          </a:xfrm>
          <a:prstGeom prst="roundRect">
            <a:avLst>
              <a:gd name="adj" fmla="val 0"/>
            </a:avLst>
          </a:prstGeom>
          <a:solidFill>
            <a:srgbClr val="F2F2F2">
              <a:alpha val="100000"/>
            </a:srgb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54363" y="3629782"/>
            <a:ext cx="3373627" cy="151303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虚增效应：研发支出资本化处理会虚增资产，影响偿债能力指标。例如，某企业将大量研发支出资本化，导致资产负债率下降，但实际偿债能力并未提升。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65709" y="3114294"/>
            <a:ext cx="481369" cy="48136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83641" y="3232227"/>
            <a:ext cx="245504" cy="245504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19662" y="1317785"/>
            <a:ext cx="10352677" cy="120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研发支出资本化处理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会计政策干扰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四、表外负债风险排查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85187" y="1130300"/>
            <a:ext cx="4947727" cy="4961313"/>
          </a:xfrm>
          <a:prstGeom prst="roundRect">
            <a:avLst>
              <a:gd name="adj" fmla="val 333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63500" sx="102000" sy="102000" algn="ctr" rotWithShape="0">
              <a:schemeClr val="bg1">
                <a:lumMod val="8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85187" y="1139655"/>
            <a:ext cx="4947726" cy="1740023"/>
          </a:xfrm>
          <a:custGeom>
            <a:avLst/>
            <a:gdLst>
              <a:gd name="connsiteX0" fmla="*/ 11255 w 2733536"/>
              <a:gd name="connsiteY0" fmla="*/ 0 h 2192644"/>
              <a:gd name="connsiteX1" fmla="*/ 2721353 w 2733536"/>
              <a:gd name="connsiteY1" fmla="*/ 0 h 2192644"/>
              <a:gd name="connsiteX2" fmla="*/ 2724178 w 2733536"/>
              <a:gd name="connsiteY2" fmla="*/ 7657 h 2192644"/>
              <a:gd name="connsiteX3" fmla="*/ 2733407 w 2733536"/>
              <a:gd name="connsiteY3" fmla="*/ 91747 h 2192644"/>
              <a:gd name="connsiteX4" fmla="*/ 2733407 w 2733536"/>
              <a:gd name="connsiteY4" fmla="*/ 1252817 h 2192644"/>
              <a:gd name="connsiteX5" fmla="*/ 2692754 w 2733536"/>
              <a:gd name="connsiteY5" fmla="*/ 1422722 h 2192644"/>
              <a:gd name="connsiteX6" fmla="*/ 2574214 w 2733536"/>
              <a:gd name="connsiteY6" fmla="*/ 1548183 h 2192644"/>
              <a:gd name="connsiteX7" fmla="*/ 1553068 w 2733536"/>
              <a:gd name="connsiteY7" fmla="*/ 2141165 h 2192644"/>
              <a:gd name="connsiteX8" fmla="*/ 1364999 w 2733536"/>
              <a:gd name="connsiteY8" fmla="*/ 2192644 h 2192644"/>
              <a:gd name="connsiteX9" fmla="*/ 1175664 w 2733536"/>
              <a:gd name="connsiteY9" fmla="*/ 2141165 h 2192644"/>
              <a:gd name="connsiteX10" fmla="*/ 177567 w 2733536"/>
              <a:gd name="connsiteY10" fmla="*/ 1562812 h 2192644"/>
              <a:gd name="connsiteX11" fmla="*/ 52314 w 2733536"/>
              <a:gd name="connsiteY11" fmla="*/ 1428911 h 2192644"/>
              <a:gd name="connsiteX12" fmla="*/ 11 w 2733536"/>
              <a:gd name="connsiteY12" fmla="*/ 1228625 h 2192644"/>
              <a:gd name="connsiteX13" fmla="*/ 11 w 2733536"/>
              <a:gd name="connsiteY13" fmla="*/ 74027 h 2192644"/>
            </a:gdLst>
            <a:ahLst/>
            <a:cxnLst/>
            <a:rect l="l" t="t" r="r" b="b"/>
            <a:pathLst>
              <a:path w="2733536" h="2192644">
                <a:moveTo>
                  <a:pt x="11255" y="0"/>
                </a:moveTo>
                <a:lnTo>
                  <a:pt x="2721353" y="0"/>
                </a:lnTo>
                <a:lnTo>
                  <a:pt x="2724178" y="7657"/>
                </a:lnTo>
                <a:cubicBezTo>
                  <a:pt x="2730653" y="35101"/>
                  <a:pt x="2733787" y="63337"/>
                  <a:pt x="2733407" y="91747"/>
                </a:cubicBezTo>
                <a:lnTo>
                  <a:pt x="2733407" y="1252817"/>
                </a:lnTo>
                <a:cubicBezTo>
                  <a:pt x="2735054" y="1312031"/>
                  <a:pt x="2720996" y="1370683"/>
                  <a:pt x="2692754" y="1422722"/>
                </a:cubicBezTo>
                <a:cubicBezTo>
                  <a:pt x="2664764" y="1474201"/>
                  <a:pt x="2623986" y="1517380"/>
                  <a:pt x="2574214" y="1548183"/>
                </a:cubicBezTo>
                <a:lnTo>
                  <a:pt x="1553068" y="2141165"/>
                </a:lnTo>
                <a:cubicBezTo>
                  <a:pt x="1496077" y="2174782"/>
                  <a:pt x="1431109" y="2192644"/>
                  <a:pt x="1364999" y="2192644"/>
                </a:cubicBezTo>
                <a:cubicBezTo>
                  <a:pt x="1298384" y="2192784"/>
                  <a:pt x="1233033" y="2175062"/>
                  <a:pt x="1175664" y="2141165"/>
                </a:cubicBezTo>
                <a:lnTo>
                  <a:pt x="177567" y="1562812"/>
                </a:lnTo>
                <a:cubicBezTo>
                  <a:pt x="125895" y="1528633"/>
                  <a:pt x="83090" y="1482641"/>
                  <a:pt x="52314" y="1428911"/>
                </a:cubicBezTo>
                <a:cubicBezTo>
                  <a:pt x="17613" y="1368010"/>
                  <a:pt x="-497" y="1298811"/>
                  <a:pt x="11" y="1228625"/>
                </a:cubicBezTo>
                <a:lnTo>
                  <a:pt x="11" y="74027"/>
                </a:lnTo>
                <a:close/>
              </a:path>
            </a:pathLst>
          </a:custGeom>
          <a:solidFill>
            <a:schemeClr val="accent1"/>
          </a:solidFill>
          <a:ln w="76200" cap="sq">
            <a:noFill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92204" y="3022913"/>
            <a:ext cx="4729297" cy="29002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对外担保：企业对外担保需承担连带责任，可能形成潜在负债。例如，某企业为关联方提供担保，若对方违约，企业需承担巨额债务。
未决诉讼：未决诉讼可能涉及巨额赔偿，需合理计提预计负债。例如，某企业面临环境污染诉讼，需根据可能赔偿金额计提预计负债。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96598" y="1180782"/>
            <a:ext cx="4724904" cy="10099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对外担保与未决诉讼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H="1" flipV="1">
            <a:off x="2942073" y="2197233"/>
            <a:ext cx="433955" cy="459556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585461" y="1130300"/>
            <a:ext cx="4947727" cy="4961313"/>
          </a:xfrm>
          <a:prstGeom prst="roundRect">
            <a:avLst>
              <a:gd name="adj" fmla="val 3338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63500" sx="102000" sy="102000" algn="ctr" rotWithShape="0">
              <a:schemeClr val="bg1">
                <a:lumMod val="8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585461" y="1139655"/>
            <a:ext cx="4947726" cy="1740023"/>
          </a:xfrm>
          <a:custGeom>
            <a:avLst/>
            <a:gdLst>
              <a:gd name="connsiteX0" fmla="*/ 11255 w 2733536"/>
              <a:gd name="connsiteY0" fmla="*/ 0 h 2192644"/>
              <a:gd name="connsiteX1" fmla="*/ 2721353 w 2733536"/>
              <a:gd name="connsiteY1" fmla="*/ 0 h 2192644"/>
              <a:gd name="connsiteX2" fmla="*/ 2724178 w 2733536"/>
              <a:gd name="connsiteY2" fmla="*/ 7657 h 2192644"/>
              <a:gd name="connsiteX3" fmla="*/ 2733407 w 2733536"/>
              <a:gd name="connsiteY3" fmla="*/ 91747 h 2192644"/>
              <a:gd name="connsiteX4" fmla="*/ 2733407 w 2733536"/>
              <a:gd name="connsiteY4" fmla="*/ 1252817 h 2192644"/>
              <a:gd name="connsiteX5" fmla="*/ 2692754 w 2733536"/>
              <a:gd name="connsiteY5" fmla="*/ 1422722 h 2192644"/>
              <a:gd name="connsiteX6" fmla="*/ 2574214 w 2733536"/>
              <a:gd name="connsiteY6" fmla="*/ 1548183 h 2192644"/>
              <a:gd name="connsiteX7" fmla="*/ 1553068 w 2733536"/>
              <a:gd name="connsiteY7" fmla="*/ 2141165 h 2192644"/>
              <a:gd name="connsiteX8" fmla="*/ 1364999 w 2733536"/>
              <a:gd name="connsiteY8" fmla="*/ 2192644 h 2192644"/>
              <a:gd name="connsiteX9" fmla="*/ 1175664 w 2733536"/>
              <a:gd name="connsiteY9" fmla="*/ 2141165 h 2192644"/>
              <a:gd name="connsiteX10" fmla="*/ 177567 w 2733536"/>
              <a:gd name="connsiteY10" fmla="*/ 1562812 h 2192644"/>
              <a:gd name="connsiteX11" fmla="*/ 52314 w 2733536"/>
              <a:gd name="connsiteY11" fmla="*/ 1428911 h 2192644"/>
              <a:gd name="connsiteX12" fmla="*/ 11 w 2733536"/>
              <a:gd name="connsiteY12" fmla="*/ 1228625 h 2192644"/>
              <a:gd name="connsiteX13" fmla="*/ 11 w 2733536"/>
              <a:gd name="connsiteY13" fmla="*/ 74027 h 2192644"/>
            </a:gdLst>
            <a:ahLst/>
            <a:cxnLst/>
            <a:rect l="l" t="t" r="r" b="b"/>
            <a:pathLst>
              <a:path w="2733536" h="2192644">
                <a:moveTo>
                  <a:pt x="11255" y="0"/>
                </a:moveTo>
                <a:lnTo>
                  <a:pt x="2721353" y="0"/>
                </a:lnTo>
                <a:lnTo>
                  <a:pt x="2724178" y="7657"/>
                </a:lnTo>
                <a:cubicBezTo>
                  <a:pt x="2730653" y="35101"/>
                  <a:pt x="2733787" y="63337"/>
                  <a:pt x="2733407" y="91747"/>
                </a:cubicBezTo>
                <a:lnTo>
                  <a:pt x="2733407" y="1252817"/>
                </a:lnTo>
                <a:cubicBezTo>
                  <a:pt x="2735054" y="1312031"/>
                  <a:pt x="2720996" y="1370683"/>
                  <a:pt x="2692754" y="1422722"/>
                </a:cubicBezTo>
                <a:cubicBezTo>
                  <a:pt x="2664764" y="1474201"/>
                  <a:pt x="2623986" y="1517380"/>
                  <a:pt x="2574214" y="1548183"/>
                </a:cubicBezTo>
                <a:lnTo>
                  <a:pt x="1553068" y="2141165"/>
                </a:lnTo>
                <a:cubicBezTo>
                  <a:pt x="1496077" y="2174782"/>
                  <a:pt x="1431109" y="2192644"/>
                  <a:pt x="1364999" y="2192644"/>
                </a:cubicBezTo>
                <a:cubicBezTo>
                  <a:pt x="1298384" y="2192784"/>
                  <a:pt x="1233033" y="2175062"/>
                  <a:pt x="1175664" y="2141165"/>
                </a:cubicBezTo>
                <a:lnTo>
                  <a:pt x="177567" y="1562812"/>
                </a:lnTo>
                <a:cubicBezTo>
                  <a:pt x="125895" y="1528633"/>
                  <a:pt x="83090" y="1482641"/>
                  <a:pt x="52314" y="1428911"/>
                </a:cubicBezTo>
                <a:cubicBezTo>
                  <a:pt x="17613" y="1368010"/>
                  <a:pt x="-497" y="1298811"/>
                  <a:pt x="11" y="1228625"/>
                </a:cubicBezTo>
                <a:lnTo>
                  <a:pt x="11" y="74027"/>
                </a:lnTo>
                <a:close/>
              </a:path>
            </a:pathLst>
          </a:custGeom>
          <a:solidFill>
            <a:schemeClr val="accent2"/>
          </a:solidFill>
          <a:ln w="76200" cap="sq">
            <a:noFill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92478" y="3022913"/>
            <a:ext cx="4729297" cy="29002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环境治理义务：企业需承担环境治理义务，可能形成长期负债。例如，某化工企业需投入大量资金进行环境治理，需合理预估并计入负债。
结构化主体并表：恒大地产“明股实债”案例表明，结构化主体并表需谨慎处理。例如，企业通过结构化主体融资，需识别其负债属性，合理并表。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96872" y="1180782"/>
            <a:ext cx="4724904" cy="100993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环境治理义务与结构化主体并表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834893" y="2211289"/>
            <a:ext cx="431445" cy="431445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80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405022 w 720001"/>
              <a:gd name="connsiteY7" fmla="*/ 0 h 720001"/>
              <a:gd name="connsiteX8" fmla="*/ 720001 w 720001"/>
              <a:gd name="connsiteY8" fmla="*/ 314979 h 720001"/>
              <a:gd name="connsiteX9" fmla="*/ 405022 w 720001"/>
              <a:gd name="connsiteY9" fmla="*/ 314979 h 720001"/>
              <a:gd name="connsiteX10" fmla="*/ 360000 w 720001"/>
              <a:gd name="connsiteY10" fmla="*/ 0 h 720001"/>
              <a:gd name="connsiteX11" fmla="*/ 360000 w 720001"/>
              <a:gd name="connsiteY11" fmla="*/ 360000 h 720001"/>
              <a:gd name="connsiteX12" fmla="*/ 720000 w 720001"/>
              <a:gd name="connsiteY12" fmla="*/ 360000 h 720001"/>
              <a:gd name="connsiteX13" fmla="*/ 360000 w 720001"/>
              <a:gd name="connsiteY13" fmla="*/ 720001 h 720001"/>
              <a:gd name="connsiteX14" fmla="*/ 0 w 720001"/>
              <a:gd name="connsiteY14" fmla="*/ 360000 h 720001"/>
              <a:gd name="connsiteX15" fmla="*/ 360000 w 720001"/>
              <a:gd name="connsiteY15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80"/>
                </a:cubicBezTo>
                <a:cubicBezTo>
                  <a:pt x="566806" y="104878"/>
                  <a:pt x="538699" y="85967"/>
                  <a:pt x="507383" y="72694"/>
                </a:cubicBezTo>
                <a:cubicBezTo>
                  <a:pt x="491075" y="65755"/>
                  <a:pt x="474246" y="60637"/>
                  <a:pt x="457070" y="57166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0" y="360000"/>
                </a:lnTo>
                <a:cubicBezTo>
                  <a:pt x="720000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常见表外负债类型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4067456" y="2450527"/>
            <a:ext cx="1956947" cy="1956947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4311049" y="2694120"/>
            <a:ext cx="1469760" cy="1469760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406400" dist="38100" dir="10800000" sx="106000" sy="106000" algn="r" rotWithShape="0">
              <a:schemeClr val="bg1"/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4311049" y="2694120"/>
            <a:ext cx="1469760" cy="1469760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228600" dist="304800" dir="2700000" sx="88000" sy="88000" algn="tl" rotWithShape="0">
              <a:schemeClr val="accent2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823844" y="3158639"/>
            <a:ext cx="499170" cy="540722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4446695" y="2829766"/>
            <a:ext cx="1198468" cy="1198468"/>
          </a:xfrm>
          <a:prstGeom prst="teardrop">
            <a:avLst/>
          </a:prstGeom>
          <a:noFill/>
          <a:ln w="12700" cap="sq">
            <a:solidFill>
              <a:schemeClr val="accent1"/>
            </a:solidFill>
            <a:miter/>
          </a:ln>
          <a:effectLst>
            <a:outerShdw blurRad="431800" dist="304800" dir="2700000" sx="97000" sy="97000" algn="tl" rotWithShape="0">
              <a:schemeClr val="accent3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0800000">
            <a:off x="6157956" y="2450527"/>
            <a:ext cx="1956947" cy="1956947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0800000">
            <a:off x="6401550" y="2694120"/>
            <a:ext cx="1469760" cy="1469760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406400" dist="38100" dir="10800000" sx="106000" sy="106000" algn="r" rotWithShape="0">
              <a:schemeClr val="bg1"/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0800000">
            <a:off x="6401550" y="2694120"/>
            <a:ext cx="1469760" cy="1469760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228600" dist="304800" dir="2700000" sx="88000" sy="88000" algn="tl" rotWithShape="0">
              <a:schemeClr val="accent2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0800000">
            <a:off x="6537196" y="2829766"/>
            <a:ext cx="1198468" cy="1198468"/>
          </a:xfrm>
          <a:prstGeom prst="teardrop">
            <a:avLst/>
          </a:prstGeom>
          <a:noFill/>
          <a:ln w="12700" cap="sq">
            <a:solidFill>
              <a:schemeClr val="accent2"/>
            </a:solidFill>
            <a:miter/>
          </a:ln>
          <a:effectLst>
            <a:outerShdw blurRad="431800" dist="304800" dir="2700000" sx="97000" sy="97000" algn="tl" rotWithShape="0">
              <a:schemeClr val="accent3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 flipV="1">
            <a:off x="6857054" y="3158639"/>
            <a:ext cx="558749" cy="540723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045307" y="2983116"/>
            <a:ext cx="2700000" cy="14111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00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计提方法：根据或有事项的可能性和金额，合理计提预计负债。例如，某企业面临未决诉讼，根据律师意见计提预计负债。
风险评估：通过预计负债计提，量化评估表外负债风险，确保财务报表真实反映企业负债水平。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45307" y="2659146"/>
            <a:ext cx="2700000" cy="2878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预计负债计提合理性分析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446693" y="2983116"/>
            <a:ext cx="2700000" cy="14111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6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概率判断：运用蒙特卡洛模拟进行诉讼赔偿金额预测，评估或有负债风险。例如，某企业通过模拟预测，合理预估诉讼赔偿金额范围。
风险应对：根据模拟结果，制定风险应对策略，降低或有负债对企业的负面影响。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446693" y="2659146"/>
            <a:ext cx="2700000" cy="2878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蒙特卡洛模拟预测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量化评估方法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五、行业对标与压力测试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166390" y="1688515"/>
            <a:ext cx="363175" cy="808435"/>
          </a:xfrm>
          <a:prstGeom prst="rect">
            <a:avLst/>
          </a:prstGeom>
          <a:gradFill>
            <a:gsLst>
              <a:gs pos="1000">
                <a:schemeClr val="accent1">
                  <a:alpha val="100000"/>
                </a:schemeClr>
              </a:gs>
              <a:gs pos="100000">
                <a:schemeClr val="accent1">
                  <a:lumMod val="20000"/>
                  <a:lumOff val="80000"/>
                  <a:alpha val="100000"/>
                </a:schemeClr>
              </a:gs>
            </a:gsLst>
            <a:lin ang="0" scaled="0"/>
          </a:gradFill>
          <a:ln cap="sq">
            <a:noFill/>
            <a:prstDash val="solid"/>
            <a:miter/>
          </a:ln>
          <a:effectLst>
            <a:outerShdw blurRad="330200" dist="190500" dir="5400000" sx="90000" sy="90000" algn="t" rotWithShape="0">
              <a:schemeClr val="accent1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25175" y="2720823"/>
            <a:ext cx="363175" cy="808435"/>
          </a:xfrm>
          <a:prstGeom prst="rect">
            <a:avLst/>
          </a:prstGeom>
          <a:gradFill>
            <a:gsLst>
              <a:gs pos="1000">
                <a:schemeClr val="accent1">
                  <a:alpha val="100000"/>
                </a:schemeClr>
              </a:gs>
              <a:gs pos="100000">
                <a:schemeClr val="accent1">
                  <a:lumMod val="20000"/>
                  <a:lumOff val="80000"/>
                  <a:alpha val="100000"/>
                </a:schemeClr>
              </a:gs>
            </a:gsLst>
            <a:lin ang="0" scaled="0"/>
          </a:gradFill>
          <a:ln cap="sq">
            <a:noFill/>
            <a:prstDash val="solid"/>
            <a:miter/>
          </a:ln>
          <a:effectLst>
            <a:outerShdw blurRad="330200" dist="190500" dir="5400000" sx="90000" sy="90000" algn="t" rotWithShape="0">
              <a:schemeClr val="accent1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4546158"/>
            <a:ext cx="8864666" cy="2311842"/>
          </a:xfrm>
          <a:custGeom>
            <a:avLst/>
            <a:gdLst>
              <a:gd name="connsiteX0" fmla="*/ 371740 w 8767392"/>
              <a:gd name="connsiteY0" fmla="*/ 0 h 2311842"/>
              <a:gd name="connsiteX1" fmla="*/ 8587824 w 8767392"/>
              <a:gd name="connsiteY1" fmla="*/ 2178285 h 2311842"/>
              <a:gd name="connsiteX2" fmla="*/ 8767392 w 8767392"/>
              <a:gd name="connsiteY2" fmla="*/ 2311842 h 2311842"/>
              <a:gd name="connsiteX3" fmla="*/ 0 w 8767392"/>
              <a:gd name="connsiteY3" fmla="*/ 2311842 h 2311842"/>
              <a:gd name="connsiteX4" fmla="*/ 0 w 8767392"/>
              <a:gd name="connsiteY4" fmla="*/ 4972 h 2311842"/>
            </a:gdLst>
            <a:ahLst/>
            <a:cxnLst/>
            <a:rect l="l" t="t" r="r" b="b"/>
            <a:pathLst>
              <a:path w="8767392" h="2311842">
                <a:moveTo>
                  <a:pt x="371740" y="0"/>
                </a:moveTo>
                <a:cubicBezTo>
                  <a:pt x="3733891" y="0"/>
                  <a:pt x="6718067" y="855932"/>
                  <a:pt x="8587824" y="2178285"/>
                </a:cubicBezTo>
                <a:lnTo>
                  <a:pt x="8767392" y="2311842"/>
                </a:lnTo>
                <a:lnTo>
                  <a:pt x="0" y="2311842"/>
                </a:lnTo>
                <a:lnTo>
                  <a:pt x="0" y="4972"/>
                </a:lnTo>
                <a:close/>
              </a:path>
            </a:pathLst>
          </a:custGeom>
          <a:gradFill>
            <a:gsLst>
              <a:gs pos="1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cap="sq">
            <a:noFill/>
            <a:prstDash val="solid"/>
            <a:miter/>
          </a:ln>
          <a:effectLst>
            <a:outerShdw blurRad="330200" dist="190500" dir="5400000" sx="90000" sy="90000" algn="t" rotWithShape="0">
              <a:schemeClr val="accent1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21431518">
            <a:off x="745283" y="4171476"/>
            <a:ext cx="8228826" cy="2786276"/>
          </a:xfrm>
          <a:custGeom>
            <a:avLst/>
            <a:gdLst>
              <a:gd name="connsiteX0" fmla="*/ 0 w 9247286"/>
              <a:gd name="connsiteY0" fmla="*/ 0 h 3562120"/>
              <a:gd name="connsiteX1" fmla="*/ 138295 w 9247286"/>
              <a:gd name="connsiteY1" fmla="*/ 1850 h 3562120"/>
              <a:gd name="connsiteX2" fmla="*/ 9241518 w 9247286"/>
              <a:gd name="connsiteY2" fmla="*/ 3553106 h 3562120"/>
              <a:gd name="connsiteX3" fmla="*/ 9247286 w 9247286"/>
              <a:gd name="connsiteY3" fmla="*/ 3562120 h 3562120"/>
              <a:gd name="connsiteX4" fmla="*/ 9027492 w 9247286"/>
              <a:gd name="connsiteY4" fmla="*/ 3330898 h 3562120"/>
              <a:gd name="connsiteX5" fmla="*/ 95904 w 9247286"/>
              <a:gd name="connsiteY5" fmla="*/ 5154 h 3562120"/>
              <a:gd name="connsiteX6" fmla="*/ 0 w 9247286"/>
              <a:gd name="connsiteY6" fmla="*/ 0 h 3562120"/>
            </a:gdLst>
            <a:ahLst/>
            <a:cxnLst/>
            <a:rect l="l" t="t" r="r" b="b"/>
            <a:pathLst>
              <a:path w="9247286" h="3562120">
                <a:moveTo>
                  <a:pt x="0" y="0"/>
                </a:moveTo>
                <a:lnTo>
                  <a:pt x="138295" y="1850"/>
                </a:lnTo>
                <a:cubicBezTo>
                  <a:pt x="4332388" y="114296"/>
                  <a:pt x="7861553" y="1559728"/>
                  <a:pt x="9241518" y="3553106"/>
                </a:cubicBezTo>
                <a:lnTo>
                  <a:pt x="9247286" y="3562120"/>
                </a:lnTo>
                <a:lnTo>
                  <a:pt x="9027492" y="3330898"/>
                </a:lnTo>
                <a:cubicBezTo>
                  <a:pt x="6900106" y="1306763"/>
                  <a:pt x="3894809" y="219134"/>
                  <a:pt x="95904" y="515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312871" y="1872028"/>
            <a:ext cx="4680000" cy="6249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房地产行业与食品饮料行业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312872" y="2627305"/>
            <a:ext cx="4680000" cy="13369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5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房地产行业：平均资产负债率82%，表明其负债水平较高，偿债压力大。例如，房地产企业需通过高杠杆实现快速扩张，但面临较高的财务风险。
食品饮料行业：平均资产负债率35%，负债水平较低，偿债能力较强。例如，食品饮料企业现金流稳定，负债需求相对较少。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830353" y="2904336"/>
            <a:ext cx="4680000" cy="6249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行业差异分析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830355" y="3666918"/>
            <a:ext cx="4680000" cy="13369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5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行业特性：不同行业特性导致资产负债率差异。例如，房地产行业资金密集，负债水平高；食品饮料行业现金流稳定，负债水平低。
对标意义：通过跨行业对比，评估企业资本结构的合理性，优化财务决策。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36739" y="5213701"/>
            <a:ext cx="242395" cy="242395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22830" y="5299792"/>
            <a:ext cx="70213" cy="70213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226781" y="4242704"/>
            <a:ext cx="242395" cy="242395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312872" y="4328795"/>
            <a:ext cx="70213" cy="70213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跨行业对比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969657" y="1665453"/>
            <a:ext cx="3729808" cy="2126405"/>
          </a:xfrm>
          <a:custGeom>
            <a:avLst/>
            <a:gdLst>
              <a:gd name="connsiteX0" fmla="*/ 2079674 w 3729808"/>
              <a:gd name="connsiteY0" fmla="*/ 502 h 2126405"/>
              <a:gd name="connsiteX1" fmla="*/ 3512384 w 3729808"/>
              <a:gd name="connsiteY1" fmla="*/ 513845 h 2126405"/>
              <a:gd name="connsiteX2" fmla="*/ 3561940 w 3729808"/>
              <a:gd name="connsiteY2" fmla="*/ 559816 h 2126405"/>
              <a:gd name="connsiteX3" fmla="*/ 3729808 w 3729808"/>
              <a:gd name="connsiteY3" fmla="*/ 391947 h 2126405"/>
              <a:gd name="connsiteX4" fmla="*/ 3729808 w 3729808"/>
              <a:gd name="connsiteY4" fmla="*/ 1306347 h 2126405"/>
              <a:gd name="connsiteX5" fmla="*/ 2815408 w 3729808"/>
              <a:gd name="connsiteY5" fmla="*/ 1306347 h 2126405"/>
              <a:gd name="connsiteX6" fmla="*/ 2961619 w 3729808"/>
              <a:gd name="connsiteY6" fmla="*/ 1160137 h 2126405"/>
              <a:gd name="connsiteX7" fmla="*/ 2886504 w 3729808"/>
              <a:gd name="connsiteY7" fmla="*/ 1095493 h 2126405"/>
              <a:gd name="connsiteX8" fmla="*/ 1636192 w 3729808"/>
              <a:gd name="connsiteY8" fmla="*/ 943078 h 2126405"/>
              <a:gd name="connsiteX9" fmla="*/ 845518 w 3729808"/>
              <a:gd name="connsiteY9" fmla="*/ 2126405 h 2126405"/>
              <a:gd name="connsiteX10" fmla="*/ 0 w 3729808"/>
              <a:gd name="connsiteY10" fmla="*/ 2126405 h 2126405"/>
              <a:gd name="connsiteX11" fmla="*/ 1312627 w 3729808"/>
              <a:gd name="connsiteY11" fmla="*/ 161920 h 2126405"/>
              <a:gd name="connsiteX12" fmla="*/ 2079674 w 3729808"/>
              <a:gd name="connsiteY12" fmla="*/ 502 h 2126405"/>
            </a:gdLst>
            <a:ahLst/>
            <a:cxnLst/>
            <a:rect l="l" t="t" r="r" b="b"/>
            <a:pathLst>
              <a:path w="3729808" h="2126405">
                <a:moveTo>
                  <a:pt x="2079674" y="502"/>
                </a:moveTo>
                <a:cubicBezTo>
                  <a:pt x="2597127" y="-10749"/>
                  <a:pt x="3109402" y="167269"/>
                  <a:pt x="3512384" y="513845"/>
                </a:cubicBezTo>
                <a:lnTo>
                  <a:pt x="3561940" y="559816"/>
                </a:lnTo>
                <a:lnTo>
                  <a:pt x="3729808" y="391947"/>
                </a:lnTo>
                <a:lnTo>
                  <a:pt x="3729808" y="1306347"/>
                </a:lnTo>
                <a:lnTo>
                  <a:pt x="2815408" y="1306347"/>
                </a:lnTo>
                <a:lnTo>
                  <a:pt x="2961619" y="1160137"/>
                </a:lnTo>
                <a:lnTo>
                  <a:pt x="2886504" y="1095493"/>
                </a:lnTo>
                <a:cubicBezTo>
                  <a:pt x="2529113" y="831827"/>
                  <a:pt x="2054978" y="769611"/>
                  <a:pt x="1636192" y="943078"/>
                </a:cubicBezTo>
                <a:cubicBezTo>
                  <a:pt x="1157581" y="1141325"/>
                  <a:pt x="845518" y="1608360"/>
                  <a:pt x="845518" y="2126405"/>
                </a:cubicBezTo>
                <a:lnTo>
                  <a:pt x="0" y="2126405"/>
                </a:lnTo>
                <a:cubicBezTo>
                  <a:pt x="0" y="1266379"/>
                  <a:pt x="518067" y="491037"/>
                  <a:pt x="1312627" y="161920"/>
                </a:cubicBezTo>
                <a:cubicBezTo>
                  <a:pt x="1560927" y="59071"/>
                  <a:pt x="1820948" y="6128"/>
                  <a:pt x="2079674" y="502"/>
                </a:cubicBezTo>
                <a:close/>
              </a:path>
            </a:pathLst>
          </a:custGeom>
          <a:gradFill>
            <a:gsLst>
              <a:gs pos="18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0" scaled="0"/>
          </a:gra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 flipV="1">
            <a:off x="4449966" y="3581338"/>
            <a:ext cx="3729808" cy="2126405"/>
          </a:xfrm>
          <a:custGeom>
            <a:avLst/>
            <a:gdLst>
              <a:gd name="connsiteX0" fmla="*/ 2079674 w 3729808"/>
              <a:gd name="connsiteY0" fmla="*/ 502 h 2126405"/>
              <a:gd name="connsiteX1" fmla="*/ 3512384 w 3729808"/>
              <a:gd name="connsiteY1" fmla="*/ 513845 h 2126405"/>
              <a:gd name="connsiteX2" fmla="*/ 3561940 w 3729808"/>
              <a:gd name="connsiteY2" fmla="*/ 559816 h 2126405"/>
              <a:gd name="connsiteX3" fmla="*/ 3729808 w 3729808"/>
              <a:gd name="connsiteY3" fmla="*/ 391947 h 2126405"/>
              <a:gd name="connsiteX4" fmla="*/ 3729808 w 3729808"/>
              <a:gd name="connsiteY4" fmla="*/ 1306347 h 2126405"/>
              <a:gd name="connsiteX5" fmla="*/ 2815408 w 3729808"/>
              <a:gd name="connsiteY5" fmla="*/ 1306347 h 2126405"/>
              <a:gd name="connsiteX6" fmla="*/ 2961619 w 3729808"/>
              <a:gd name="connsiteY6" fmla="*/ 1160137 h 2126405"/>
              <a:gd name="connsiteX7" fmla="*/ 2886504 w 3729808"/>
              <a:gd name="connsiteY7" fmla="*/ 1095493 h 2126405"/>
              <a:gd name="connsiteX8" fmla="*/ 1636192 w 3729808"/>
              <a:gd name="connsiteY8" fmla="*/ 943078 h 2126405"/>
              <a:gd name="connsiteX9" fmla="*/ 845518 w 3729808"/>
              <a:gd name="connsiteY9" fmla="*/ 2126405 h 2126405"/>
              <a:gd name="connsiteX10" fmla="*/ 0 w 3729808"/>
              <a:gd name="connsiteY10" fmla="*/ 2126405 h 2126405"/>
              <a:gd name="connsiteX11" fmla="*/ 1312627 w 3729808"/>
              <a:gd name="connsiteY11" fmla="*/ 161920 h 2126405"/>
              <a:gd name="connsiteX12" fmla="*/ 2079674 w 3729808"/>
              <a:gd name="connsiteY12" fmla="*/ 502 h 2126405"/>
            </a:gdLst>
            <a:ahLst/>
            <a:cxnLst/>
            <a:rect l="l" t="t" r="r" b="b"/>
            <a:pathLst>
              <a:path w="3729808" h="2126405">
                <a:moveTo>
                  <a:pt x="2079674" y="502"/>
                </a:moveTo>
                <a:cubicBezTo>
                  <a:pt x="2597127" y="-10749"/>
                  <a:pt x="3109402" y="167269"/>
                  <a:pt x="3512384" y="513845"/>
                </a:cubicBezTo>
                <a:lnTo>
                  <a:pt x="3561940" y="559816"/>
                </a:lnTo>
                <a:lnTo>
                  <a:pt x="3729808" y="391947"/>
                </a:lnTo>
                <a:lnTo>
                  <a:pt x="3729808" y="1306347"/>
                </a:lnTo>
                <a:lnTo>
                  <a:pt x="2815408" y="1306347"/>
                </a:lnTo>
                <a:lnTo>
                  <a:pt x="2961619" y="1160137"/>
                </a:lnTo>
                <a:lnTo>
                  <a:pt x="2886504" y="1095493"/>
                </a:lnTo>
                <a:cubicBezTo>
                  <a:pt x="2529113" y="831827"/>
                  <a:pt x="2054978" y="769611"/>
                  <a:pt x="1636192" y="943078"/>
                </a:cubicBezTo>
                <a:cubicBezTo>
                  <a:pt x="1157581" y="1141325"/>
                  <a:pt x="845518" y="1608360"/>
                  <a:pt x="845518" y="2126405"/>
                </a:cubicBezTo>
                <a:lnTo>
                  <a:pt x="0" y="2126405"/>
                </a:lnTo>
                <a:cubicBezTo>
                  <a:pt x="0" y="1266379"/>
                  <a:pt x="518067" y="491037"/>
                  <a:pt x="1312627" y="161920"/>
                </a:cubicBezTo>
                <a:cubicBezTo>
                  <a:pt x="1560927" y="59071"/>
                  <a:pt x="1820948" y="6128"/>
                  <a:pt x="2079674" y="502"/>
                </a:cubicBezTo>
                <a:close/>
              </a:path>
            </a:pathLst>
          </a:custGeom>
          <a:gradFill>
            <a:gsLst>
              <a:gs pos="18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0" scaled="0"/>
          </a:gra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71513" y="1561420"/>
            <a:ext cx="3496627" cy="4252686"/>
          </a:xfrm>
          <a:prstGeom prst="roundRect">
            <a:avLst>
              <a:gd name="adj" fmla="val 6841"/>
            </a:avLst>
          </a:prstGeom>
          <a:solidFill>
            <a:schemeClr val="bg1"/>
          </a:solidFill>
          <a:ln w="254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008121" y="1561420"/>
            <a:ext cx="3496627" cy="4252686"/>
          </a:xfrm>
          <a:prstGeom prst="roundRect">
            <a:avLst>
              <a:gd name="adj" fmla="val 6841"/>
            </a:avLst>
          </a:prstGeom>
          <a:solidFill>
            <a:schemeClr val="bg1"/>
          </a:solidFill>
          <a:ln w="2540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66754" y="3331982"/>
            <a:ext cx="2906145" cy="221791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模拟方法：假设利率上浮200BP，计算企业利息保障倍数的变化。例如，某企业利息保障倍数从3倍降至2倍，偿债能力下降。
风险评估：通过模拟，评估利率波动对偿债能力的影响，制定应对策略。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080640" y="1858984"/>
            <a:ext cx="678372" cy="615022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accent1"/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52976" y="2761937"/>
            <a:ext cx="2933700" cy="2286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利率上浮对利息覆盖能力的影响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289584" y="3342347"/>
            <a:ext cx="2933700" cy="2212995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模拟方法：假设主营业务收入下降30%，测算企业违约概率。例如，某企业违约概率从5%升至15%，需关注其偿债能力。
风险应对：通过模拟，提前制定风险应对措施，降低违约风险。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417248" y="1848618"/>
            <a:ext cx="678372" cy="656486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1"/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289584" y="2761937"/>
            <a:ext cx="2933700" cy="2032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143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主营业务收入下降时的违约概率测算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599357" y="3175000"/>
            <a:ext cx="956397" cy="950409"/>
          </a:xfrm>
          <a:custGeom>
            <a:avLst/>
            <a:gdLst>
              <a:gd name="connsiteX0" fmla="*/ 1371696 w 1870330"/>
              <a:gd name="connsiteY0" fmla="*/ 1296270 h 1845296"/>
              <a:gd name="connsiteX1" fmla="*/ 1371696 w 1870330"/>
              <a:gd name="connsiteY1" fmla="*/ 1371136 h 1845296"/>
              <a:gd name="connsiteX2" fmla="*/ 1671448 w 1870330"/>
              <a:gd name="connsiteY2" fmla="*/ 1371136 h 1845296"/>
              <a:gd name="connsiteX3" fmla="*/ 1671448 w 1870330"/>
              <a:gd name="connsiteY3" fmla="*/ 1296270 h 1845296"/>
              <a:gd name="connsiteX4" fmla="*/ 1371696 w 1870330"/>
              <a:gd name="connsiteY4" fmla="*/ 996899 h 1845296"/>
              <a:gd name="connsiteX5" fmla="*/ 1371696 w 1870330"/>
              <a:gd name="connsiteY5" fmla="*/ 1071765 h 1845296"/>
              <a:gd name="connsiteX6" fmla="*/ 1671448 w 1870330"/>
              <a:gd name="connsiteY6" fmla="*/ 1071765 h 1845296"/>
              <a:gd name="connsiteX7" fmla="*/ 1671448 w 1870330"/>
              <a:gd name="connsiteY7" fmla="*/ 996899 h 1845296"/>
              <a:gd name="connsiteX8" fmla="*/ 1371696 w 1870330"/>
              <a:gd name="connsiteY8" fmla="*/ 747820 h 1845296"/>
              <a:gd name="connsiteX9" fmla="*/ 1371696 w 1870330"/>
              <a:gd name="connsiteY9" fmla="*/ 822401 h 1845296"/>
              <a:gd name="connsiteX10" fmla="*/ 1671448 w 1870330"/>
              <a:gd name="connsiteY10" fmla="*/ 822401 h 1845296"/>
              <a:gd name="connsiteX11" fmla="*/ 1671448 w 1870330"/>
              <a:gd name="connsiteY11" fmla="*/ 747820 h 1845296"/>
              <a:gd name="connsiteX12" fmla="*/ 1371696 w 1870330"/>
              <a:gd name="connsiteY12" fmla="*/ 473405 h 1845296"/>
              <a:gd name="connsiteX13" fmla="*/ 1371696 w 1870330"/>
              <a:gd name="connsiteY13" fmla="*/ 547986 h 1845296"/>
              <a:gd name="connsiteX14" fmla="*/ 1671448 w 1870330"/>
              <a:gd name="connsiteY14" fmla="*/ 547986 h 1845296"/>
              <a:gd name="connsiteX15" fmla="*/ 1671448 w 1870330"/>
              <a:gd name="connsiteY15" fmla="*/ 473405 h 1845296"/>
              <a:gd name="connsiteX16" fmla="*/ 1221963 w 1870330"/>
              <a:gd name="connsiteY16" fmla="*/ 224040 h 1845296"/>
              <a:gd name="connsiteX17" fmla="*/ 1794130 w 1870330"/>
              <a:gd name="connsiteY17" fmla="*/ 224040 h 1845296"/>
              <a:gd name="connsiteX18" fmla="*/ 1870330 w 1870330"/>
              <a:gd name="connsiteY18" fmla="*/ 298811 h 1845296"/>
              <a:gd name="connsiteX19" fmla="*/ 1870330 w 1870330"/>
              <a:gd name="connsiteY19" fmla="*/ 1570971 h 1845296"/>
              <a:gd name="connsiteX20" fmla="*/ 1794130 w 1870330"/>
              <a:gd name="connsiteY20" fmla="*/ 1645742 h 1845296"/>
              <a:gd name="connsiteX21" fmla="*/ 1221963 w 1870330"/>
              <a:gd name="connsiteY21" fmla="*/ 1645742 h 1845296"/>
              <a:gd name="connsiteX22" fmla="*/ 1221963 w 1870330"/>
              <a:gd name="connsiteY22" fmla="*/ 1383804 h 1845296"/>
              <a:gd name="connsiteX23" fmla="*/ 1298163 w 1870330"/>
              <a:gd name="connsiteY23" fmla="*/ 1383804 h 1845296"/>
              <a:gd name="connsiteX24" fmla="*/ 1298163 w 1870330"/>
              <a:gd name="connsiteY24" fmla="*/ 1309033 h 1845296"/>
              <a:gd name="connsiteX25" fmla="*/ 1221963 w 1870330"/>
              <a:gd name="connsiteY25" fmla="*/ 1309033 h 1845296"/>
              <a:gd name="connsiteX26" fmla="*/ 1221963 w 1870330"/>
              <a:gd name="connsiteY26" fmla="*/ 1084434 h 1845296"/>
              <a:gd name="connsiteX27" fmla="*/ 1298163 w 1870330"/>
              <a:gd name="connsiteY27" fmla="*/ 1084434 h 1845296"/>
              <a:gd name="connsiteX28" fmla="*/ 1298163 w 1870330"/>
              <a:gd name="connsiteY28" fmla="*/ 1009662 h 1845296"/>
              <a:gd name="connsiteX29" fmla="*/ 1221963 w 1870330"/>
              <a:gd name="connsiteY29" fmla="*/ 1009662 h 1845296"/>
              <a:gd name="connsiteX30" fmla="*/ 1221963 w 1870330"/>
              <a:gd name="connsiteY30" fmla="*/ 822496 h 1845296"/>
              <a:gd name="connsiteX31" fmla="*/ 1298163 w 1870330"/>
              <a:gd name="connsiteY31" fmla="*/ 822496 h 1845296"/>
              <a:gd name="connsiteX32" fmla="*/ 1298163 w 1870330"/>
              <a:gd name="connsiteY32" fmla="*/ 747725 h 1845296"/>
              <a:gd name="connsiteX33" fmla="*/ 1221963 w 1870330"/>
              <a:gd name="connsiteY33" fmla="*/ 747725 h 1845296"/>
              <a:gd name="connsiteX34" fmla="*/ 1221963 w 1870330"/>
              <a:gd name="connsiteY34" fmla="*/ 560654 h 1845296"/>
              <a:gd name="connsiteX35" fmla="*/ 1298163 w 1870330"/>
              <a:gd name="connsiteY35" fmla="*/ 560654 h 1845296"/>
              <a:gd name="connsiteX36" fmla="*/ 1298163 w 1870330"/>
              <a:gd name="connsiteY36" fmla="*/ 485883 h 1845296"/>
              <a:gd name="connsiteX37" fmla="*/ 1221963 w 1870330"/>
              <a:gd name="connsiteY37" fmla="*/ 485883 h 1845296"/>
              <a:gd name="connsiteX38" fmla="*/ 1054227 w 1870330"/>
              <a:gd name="connsiteY38" fmla="*/ 393 h 1845296"/>
              <a:gd name="connsiteX39" fmla="*/ 1054132 w 1870330"/>
              <a:gd name="connsiteY39" fmla="*/ 869 h 1845296"/>
              <a:gd name="connsiteX40" fmla="*/ 1083754 w 1870330"/>
              <a:gd name="connsiteY40" fmla="*/ 7727 h 1845296"/>
              <a:gd name="connsiteX41" fmla="*/ 1097470 w 1870330"/>
              <a:gd name="connsiteY41" fmla="*/ 36302 h 1845296"/>
              <a:gd name="connsiteX42" fmla="*/ 1097470 w 1870330"/>
              <a:gd name="connsiteY42" fmla="*/ 1808714 h 1845296"/>
              <a:gd name="connsiteX43" fmla="*/ 1083754 w 1870330"/>
              <a:gd name="connsiteY43" fmla="*/ 1837289 h 1845296"/>
              <a:gd name="connsiteX44" fmla="*/ 1060895 w 1870330"/>
              <a:gd name="connsiteY44" fmla="*/ 1845290 h 1845296"/>
              <a:gd name="connsiteX45" fmla="*/ 1053941 w 1870330"/>
              <a:gd name="connsiteY45" fmla="*/ 1844148 h 1845296"/>
              <a:gd name="connsiteX46" fmla="*/ 29623 w 1870330"/>
              <a:gd name="connsiteY46" fmla="*/ 1647932 h 1845296"/>
              <a:gd name="connsiteX47" fmla="*/ 0 w 1870330"/>
              <a:gd name="connsiteY47" fmla="*/ 1611071 h 1845296"/>
              <a:gd name="connsiteX48" fmla="*/ 0 w 1870330"/>
              <a:gd name="connsiteY48" fmla="*/ 233375 h 1845296"/>
              <a:gd name="connsiteX49" fmla="*/ 29813 w 1870330"/>
              <a:gd name="connsiteY49" fmla="*/ 196513 h 1845296"/>
            </a:gdLst>
            <a:ahLst/>
            <a:cxnLst/>
            <a:rect l="l" t="t" r="r" b="b"/>
            <a:pathLst>
              <a:path w="1870330" h="1845296">
                <a:moveTo>
                  <a:pt x="1371696" y="1296270"/>
                </a:moveTo>
                <a:lnTo>
                  <a:pt x="1371696" y="1371136"/>
                </a:lnTo>
                <a:lnTo>
                  <a:pt x="1671448" y="1371136"/>
                </a:lnTo>
                <a:lnTo>
                  <a:pt x="1671448" y="1296270"/>
                </a:lnTo>
                <a:close/>
                <a:moveTo>
                  <a:pt x="1371696" y="996899"/>
                </a:moveTo>
                <a:lnTo>
                  <a:pt x="1371696" y="1071765"/>
                </a:lnTo>
                <a:lnTo>
                  <a:pt x="1671448" y="1071765"/>
                </a:lnTo>
                <a:lnTo>
                  <a:pt x="1671448" y="996899"/>
                </a:lnTo>
                <a:close/>
                <a:moveTo>
                  <a:pt x="1371696" y="747820"/>
                </a:moveTo>
                <a:lnTo>
                  <a:pt x="1371696" y="822401"/>
                </a:lnTo>
                <a:lnTo>
                  <a:pt x="1671448" y="822401"/>
                </a:lnTo>
                <a:lnTo>
                  <a:pt x="1671448" y="747820"/>
                </a:lnTo>
                <a:close/>
                <a:moveTo>
                  <a:pt x="1371696" y="473405"/>
                </a:moveTo>
                <a:lnTo>
                  <a:pt x="1371696" y="547986"/>
                </a:lnTo>
                <a:lnTo>
                  <a:pt x="1671448" y="547986"/>
                </a:lnTo>
                <a:lnTo>
                  <a:pt x="1671448" y="473405"/>
                </a:lnTo>
                <a:close/>
                <a:moveTo>
                  <a:pt x="1221963" y="224040"/>
                </a:moveTo>
                <a:lnTo>
                  <a:pt x="1794130" y="224040"/>
                </a:lnTo>
                <a:cubicBezTo>
                  <a:pt x="1835792" y="223723"/>
                  <a:pt x="1869863" y="257155"/>
                  <a:pt x="1870330" y="298811"/>
                </a:cubicBezTo>
                <a:lnTo>
                  <a:pt x="1870330" y="1570971"/>
                </a:lnTo>
                <a:cubicBezTo>
                  <a:pt x="1869863" y="1612623"/>
                  <a:pt x="1835792" y="1646056"/>
                  <a:pt x="1794130" y="1645742"/>
                </a:cubicBezTo>
                <a:lnTo>
                  <a:pt x="1221963" y="1645742"/>
                </a:lnTo>
                <a:lnTo>
                  <a:pt x="1221963" y="1383804"/>
                </a:lnTo>
                <a:lnTo>
                  <a:pt x="1298163" y="1383804"/>
                </a:lnTo>
                <a:lnTo>
                  <a:pt x="1298163" y="1309033"/>
                </a:lnTo>
                <a:lnTo>
                  <a:pt x="1221963" y="1309033"/>
                </a:lnTo>
                <a:lnTo>
                  <a:pt x="1221963" y="1084434"/>
                </a:lnTo>
                <a:lnTo>
                  <a:pt x="1298163" y="1084434"/>
                </a:lnTo>
                <a:lnTo>
                  <a:pt x="1298163" y="1009662"/>
                </a:lnTo>
                <a:lnTo>
                  <a:pt x="1221963" y="1009662"/>
                </a:lnTo>
                <a:lnTo>
                  <a:pt x="1221963" y="822496"/>
                </a:lnTo>
                <a:lnTo>
                  <a:pt x="1298163" y="822496"/>
                </a:lnTo>
                <a:lnTo>
                  <a:pt x="1298163" y="747725"/>
                </a:lnTo>
                <a:lnTo>
                  <a:pt x="1221963" y="747725"/>
                </a:lnTo>
                <a:lnTo>
                  <a:pt x="1221963" y="560654"/>
                </a:lnTo>
                <a:lnTo>
                  <a:pt x="1298163" y="560654"/>
                </a:lnTo>
                <a:lnTo>
                  <a:pt x="1298163" y="485883"/>
                </a:lnTo>
                <a:lnTo>
                  <a:pt x="1221963" y="485883"/>
                </a:lnTo>
                <a:close/>
                <a:moveTo>
                  <a:pt x="1054227" y="393"/>
                </a:moveTo>
                <a:lnTo>
                  <a:pt x="1054132" y="869"/>
                </a:lnTo>
                <a:cubicBezTo>
                  <a:pt x="1064533" y="-1498"/>
                  <a:pt x="1075449" y="1029"/>
                  <a:pt x="1083754" y="7727"/>
                </a:cubicBezTo>
                <a:cubicBezTo>
                  <a:pt x="1092260" y="14808"/>
                  <a:pt x="1097261" y="25237"/>
                  <a:pt x="1097470" y="36302"/>
                </a:cubicBezTo>
                <a:lnTo>
                  <a:pt x="1097470" y="1808714"/>
                </a:lnTo>
                <a:cubicBezTo>
                  <a:pt x="1097271" y="1819783"/>
                  <a:pt x="1092260" y="1830212"/>
                  <a:pt x="1083754" y="1837289"/>
                </a:cubicBezTo>
                <a:cubicBezTo>
                  <a:pt x="1077344" y="1842614"/>
                  <a:pt x="1069229" y="1845452"/>
                  <a:pt x="1060895" y="1845290"/>
                </a:cubicBezTo>
                <a:cubicBezTo>
                  <a:pt x="1058551" y="1845100"/>
                  <a:pt x="1056227" y="1844719"/>
                  <a:pt x="1053941" y="1844148"/>
                </a:cubicBezTo>
                <a:lnTo>
                  <a:pt x="29623" y="1647932"/>
                </a:lnTo>
                <a:cubicBezTo>
                  <a:pt x="12259" y="1644227"/>
                  <a:pt x="-124" y="1628825"/>
                  <a:pt x="0" y="1611071"/>
                </a:cubicBezTo>
                <a:lnTo>
                  <a:pt x="0" y="233375"/>
                </a:lnTo>
                <a:cubicBezTo>
                  <a:pt x="-105" y="215558"/>
                  <a:pt x="12373" y="200139"/>
                  <a:pt x="29813" y="19651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极端情景模拟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650288" y="1332228"/>
            <a:ext cx="2453128" cy="448437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2700000" algn="tl" rotWithShape="0">
              <a:srgbClr val="000000">
                <a:alpha val="15000"/>
              </a:srgbClr>
            </a:outerShdw>
          </a:effectLst>
        </p:spPr>
        <p:txBody>
          <a:bodyPr vert="horz" wrap="square" lIns="251999" tIns="1280160" rIns="180000" bIns="396000" rtlCol="0" anchor="t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941060" y="1332227"/>
            <a:ext cx="2453128" cy="448984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81000" dist="127000" dir="5400000" sx="102000" sy="102000" algn="t" rotWithShape="0">
              <a:schemeClr val="accent1">
                <a:lumMod val="40000"/>
                <a:lumOff val="60000"/>
                <a:alpha val="15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just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V="1">
            <a:off x="5941060" y="1332228"/>
            <a:ext cx="2455033" cy="51632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251999" tIns="1280160" rIns="180000" bIns="45720" rtlCol="0" anchor="t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42638" y="1645610"/>
            <a:ext cx="451877" cy="451877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709872" y="1632663"/>
            <a:ext cx="451877" cy="395612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tx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097218" y="2353021"/>
            <a:ext cx="2145715" cy="31714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周期影响：经济下行期，企业现金流紧张，信用债集中到期压力增大。例如，某企业信用债集中到期，面临较大的偿债压力。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989322" y="2359237"/>
            <a:ext cx="1892977" cy="31652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应对策略：通过压力测试，评估企业偿债能力，制定合理的融资策略，确保资金链安全。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62023" y="1384300"/>
            <a:ext cx="4369881" cy="405855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经济下行期信用债集中到期压力测试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8650288" y="1332228"/>
            <a:ext cx="2455033" cy="51632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12700" cap="sq">
            <a:noFill/>
            <a:miter/>
          </a:ln>
        </p:spPr>
        <p:txBody>
          <a:bodyPr vert="horz" wrap="square" lIns="251999" tIns="1280160" rIns="180000" bIns="45720" rtlCol="0" anchor="t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宏观周期联动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06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87835" y="1614772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-1"/>
            <a:ext cx="1828272" cy="1450393"/>
          </a:xfrm>
          <a:custGeom>
            <a:avLst/>
            <a:gdLst>
              <a:gd name="connsiteX0" fmla="*/ 565974 w 845816"/>
              <a:gd name="connsiteY0" fmla="*/ 0 h 763906"/>
              <a:gd name="connsiteX1" fmla="*/ 843485 w 845816"/>
              <a:gd name="connsiteY1" fmla="*/ 0 h 763906"/>
              <a:gd name="connsiteX2" fmla="*/ 845816 w 845816"/>
              <a:gd name="connsiteY2" fmla="*/ 23126 h 763906"/>
              <a:gd name="connsiteX3" fmla="*/ 105036 w 845816"/>
              <a:gd name="connsiteY3" fmla="*/ 763906 h 763906"/>
              <a:gd name="connsiteX4" fmla="*/ 29296 w 845816"/>
              <a:gd name="connsiteY4" fmla="*/ 760082 h 763906"/>
              <a:gd name="connsiteX5" fmla="*/ 0 w 845816"/>
              <a:gd name="connsiteY5" fmla="*/ 755611 h 763906"/>
              <a:gd name="connsiteX6" fmla="*/ 0 w 845816"/>
              <a:gd name="connsiteY6" fmla="*/ 473360 h 763906"/>
              <a:gd name="connsiteX7" fmla="*/ 11672 w 845816"/>
              <a:gd name="connsiteY7" fmla="*/ 476983 h 763906"/>
              <a:gd name="connsiteX8" fmla="*/ 105036 w 845816"/>
              <a:gd name="connsiteY8" fmla="*/ 486395 h 763906"/>
              <a:gd name="connsiteX9" fmla="*/ 568305 w 845816"/>
              <a:gd name="connsiteY9" fmla="*/ 23126 h 763906"/>
            </a:gdLst>
            <a:ahLst/>
            <a:cxnLst/>
            <a:rect l="l" t="t" r="r" b="b"/>
            <a:pathLst>
              <a:path w="845816" h="763906">
                <a:moveTo>
                  <a:pt x="565974" y="0"/>
                </a:moveTo>
                <a:lnTo>
                  <a:pt x="843485" y="0"/>
                </a:lnTo>
                <a:lnTo>
                  <a:pt x="845816" y="23126"/>
                </a:lnTo>
                <a:cubicBezTo>
                  <a:pt x="845816" y="432247"/>
                  <a:pt x="514157" y="763906"/>
                  <a:pt x="105036" y="763906"/>
                </a:cubicBezTo>
                <a:cubicBezTo>
                  <a:pt x="79466" y="763906"/>
                  <a:pt x="54199" y="762611"/>
                  <a:pt x="29296" y="760082"/>
                </a:cubicBezTo>
                <a:lnTo>
                  <a:pt x="0" y="755611"/>
                </a:lnTo>
                <a:lnTo>
                  <a:pt x="0" y="473360"/>
                </a:lnTo>
                <a:lnTo>
                  <a:pt x="11672" y="476983"/>
                </a:lnTo>
                <a:cubicBezTo>
                  <a:pt x="41829" y="483154"/>
                  <a:pt x="73054" y="486395"/>
                  <a:pt x="105036" y="486395"/>
                </a:cubicBezTo>
                <a:cubicBezTo>
                  <a:pt x="360892" y="486395"/>
                  <a:pt x="568305" y="278982"/>
                  <a:pt x="568305" y="2312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293675" y="6099082"/>
            <a:ext cx="765006" cy="778577"/>
            <a:chOff x="11293675" y="6099082"/>
            <a:chExt cx="765006" cy="778577"/>
          </a:xfrm>
        </p:grpSpPr>
        <p:sp>
          <p:nvSpPr>
            <p:cNvPr id="6" name="标题 1"/>
            <p:cNvSpPr txBox="1"/>
            <p:nvPr/>
          </p:nvSpPr>
          <p:spPr>
            <a:xfrm rot="7958377">
              <a:off x="11576624" y="6395601"/>
              <a:ext cx="399548" cy="399548"/>
            </a:xfrm>
            <a:prstGeom prst="ellipse">
              <a:avLst/>
            </a:prstGeom>
            <a:gradFill>
              <a:gsLst>
                <a:gs pos="46000">
                  <a:schemeClr val="accent1"/>
                </a:gs>
                <a:gs pos="95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 w="12700" cap="sq">
              <a:noFill/>
              <a:miter/>
            </a:ln>
            <a:effectLst>
              <a:outerShdw blurRad="139700" dist="38100" dir="2700000" algn="tl" rotWithShape="0">
                <a:schemeClr val="accent1"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7" name="标题 1"/>
            <p:cNvSpPr txBox="1"/>
            <p:nvPr/>
          </p:nvSpPr>
          <p:spPr>
            <a:xfrm rot="7958377">
              <a:off x="11319695" y="6450193"/>
              <a:ext cx="126000" cy="126000"/>
            </a:xfrm>
            <a:prstGeom prst="ellipse">
              <a:avLst/>
            </a:prstGeom>
            <a:gradFill>
              <a:gsLst>
                <a:gs pos="46000">
                  <a:schemeClr val="accent1"/>
                </a:gs>
                <a:gs pos="95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 w="12700" cap="sq">
              <a:noFill/>
              <a:miter/>
            </a:ln>
            <a:effectLst>
              <a:outerShdw blurRad="139700" dist="38100" dir="2700000" algn="tl" rotWithShape="0">
                <a:schemeClr val="accent1"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" name="标题 1"/>
            <p:cNvSpPr txBox="1"/>
            <p:nvPr/>
          </p:nvSpPr>
          <p:spPr>
            <a:xfrm rot="7958377">
              <a:off x="11461095" y="6203176"/>
              <a:ext cx="152200" cy="152200"/>
            </a:xfrm>
            <a:prstGeom prst="ellipse">
              <a:avLst/>
            </a:prstGeom>
            <a:gradFill>
              <a:gsLst>
                <a:gs pos="46000">
                  <a:schemeClr val="accent1"/>
                </a:gs>
                <a:gs pos="95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 w="12700" cap="sq">
              <a:noFill/>
              <a:miter/>
            </a:ln>
            <a:effectLst>
              <a:outerShdw blurRad="139700" dist="38100" dir="2700000" algn="tl" rotWithShape="0">
                <a:schemeClr val="accent1"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 rot="7958377">
              <a:off x="11713606" y="6125101"/>
              <a:ext cx="126000" cy="126000"/>
            </a:xfrm>
            <a:prstGeom prst="ellipse">
              <a:avLst/>
            </a:prstGeom>
            <a:gradFill>
              <a:gsLst>
                <a:gs pos="46000">
                  <a:schemeClr val="accent1"/>
                </a:gs>
                <a:gs pos="95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 w="12700" cap="sq">
              <a:noFill/>
              <a:miter/>
            </a:ln>
            <a:effectLst>
              <a:outerShdw blurRad="139700" dist="38100" dir="2700000" algn="tl" rotWithShape="0">
                <a:schemeClr val="accent1"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0" name="标题 1"/>
          <p:cNvSpPr txBox="1"/>
          <p:nvPr/>
        </p:nvSpPr>
        <p:spPr>
          <a:xfrm>
            <a:off x="720522" y="496102"/>
            <a:ext cx="2373059" cy="79562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6000">
                <a:ln w="254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目录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828271" y="1615400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一、长期偿债能力核心指标解析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61429" y="1693750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28271" y="2793073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二、资本结构深度分析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61429" y="2871423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828271" y="3970746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三、长期偿债能力趋势诊断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61429" y="4049096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828271" y="5148420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四、表外负债风险排查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61429" y="5226770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295276" y="1615400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五、行业对标与压力测试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328434" y="1693750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295276" y="2793073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6328434" y="2871423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7295276" y="3970746"/>
            <a:ext cx="4267729" cy="93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2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328434" y="4049096"/>
            <a:ext cx="778861" cy="778861"/>
          </a:xfrm>
          <a:prstGeom prst="ellipse">
            <a:avLst/>
          </a:prstGeom>
          <a:gradFill>
            <a:gsLst>
              <a:gs pos="46000">
                <a:schemeClr val="accent1">
                  <a:lumMod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 cap="sq">
            <a:noFill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234237" y="1607255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244264" y="2778040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6241012" y="3965334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786364" y="5158740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785567" y="3968710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778872" y="2793489"/>
            <a:ext cx="935560" cy="935560"/>
          </a:xfrm>
          <a:prstGeom prst="ellipse">
            <a:avLst/>
          </a:prstGeom>
          <a:noFill/>
          <a:ln w="12700" cap="sq">
            <a:solidFill>
              <a:schemeClr val="accent1">
                <a:alpha val="100000"/>
              </a:schemeClr>
            </a:solidFill>
            <a:prstDash val="dash"/>
            <a:miter/>
          </a:ln>
          <a:effectLst>
            <a:outerShdw blurRad="129921" dist="35433" dir="2700000" algn="tl" rotWithShape="0">
              <a:schemeClr val="accent1">
                <a:lumMod val="75000"/>
                <a:alpha val="30000"/>
              </a:schemeClr>
            </a:outerShdw>
          </a:effectLst>
        </p:spPr>
        <p:txBody>
          <a:bodyPr vert="horz" wrap="square" lIns="85039" tIns="42520" rIns="85039" bIns="425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858779" y="1817575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858779" y="2995248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858779" y="4172921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858779" y="5350595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04</a:t>
            </a: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6325784" y="1817575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05</a:t>
            </a: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6325784" y="2995248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06</a:t>
            </a: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>
            <a:off x="6325784" y="4172921"/>
            <a:ext cx="784157" cy="5064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350">
                <a:ln w="254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07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317218" y="1351074"/>
            <a:ext cx="1469348" cy="1469348"/>
          </a:xfrm>
          <a:prstGeom prst="ellipse">
            <a:avLst/>
          </a:prstGeom>
          <a:gradFill>
            <a:gsLst>
              <a:gs pos="9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006529" y="1872034"/>
            <a:ext cx="8868253" cy="2235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733893" y="2455214"/>
            <a:ext cx="8466245" cy="3282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254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97255" y="2005385"/>
            <a:ext cx="8686801" cy="3385766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560054" y="2488192"/>
            <a:ext cx="6803021" cy="259815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MM理论假设条件与市场现实的差异调和：MM理论假设无税、无破产成本等，与市场现实存在差异。需结合实际，合理运用理论。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111434" y="2360916"/>
            <a:ext cx="452065" cy="452065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246300" y="2488192"/>
            <a:ext cx="182336" cy="197515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111434" y="3501452"/>
            <a:ext cx="452065" cy="452065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H="1" flipV="1">
            <a:off x="10235417" y="3628728"/>
            <a:ext cx="204098" cy="197513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111434" y="2931184"/>
            <a:ext cx="452065" cy="452065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0238725" y="3058460"/>
            <a:ext cx="197486" cy="197513"/>
          </a:xfrm>
          <a:custGeom>
            <a:avLst/>
            <a:gdLst>
              <a:gd name="connsiteX0" fmla="*/ 579031 w 719895"/>
              <a:gd name="connsiteY0" fmla="*/ 554022 h 720000"/>
              <a:gd name="connsiteX1" fmla="*/ 596778 w 719895"/>
              <a:gd name="connsiteY1" fmla="*/ 561368 h 720000"/>
              <a:gd name="connsiteX2" fmla="*/ 712550 w 719895"/>
              <a:gd name="connsiteY2" fmla="*/ 677140 h 720000"/>
              <a:gd name="connsiteX3" fmla="*/ 712550 w 719895"/>
              <a:gd name="connsiteY3" fmla="*/ 712634 h 720000"/>
              <a:gd name="connsiteX4" fmla="*/ 694887 w 719895"/>
              <a:gd name="connsiteY4" fmla="*/ 720000 h 720000"/>
              <a:gd name="connsiteX5" fmla="*/ 677140 w 719895"/>
              <a:gd name="connsiteY5" fmla="*/ 712634 h 720000"/>
              <a:gd name="connsiteX6" fmla="*/ 561284 w 719895"/>
              <a:gd name="connsiteY6" fmla="*/ 596861 h 720000"/>
              <a:gd name="connsiteX7" fmla="*/ 561284 w 719895"/>
              <a:gd name="connsiteY7" fmla="*/ 561368 h 720000"/>
              <a:gd name="connsiteX8" fmla="*/ 579031 w 719895"/>
              <a:gd name="connsiteY8" fmla="*/ 554022 h 720000"/>
              <a:gd name="connsiteX9" fmla="*/ 301109 w 719895"/>
              <a:gd name="connsiteY9" fmla="*/ 0 h 720000"/>
              <a:gd name="connsiteX10" fmla="*/ 602219 w 719895"/>
              <a:gd name="connsiteY10" fmla="*/ 301109 h 720000"/>
              <a:gd name="connsiteX11" fmla="*/ 301109 w 719895"/>
              <a:gd name="connsiteY11" fmla="*/ 602219 h 720000"/>
              <a:gd name="connsiteX12" fmla="*/ 0 w 719895"/>
              <a:gd name="connsiteY12" fmla="*/ 301109 h 720000"/>
              <a:gd name="connsiteX13" fmla="*/ 301109 w 719895"/>
              <a:gd name="connsiteY13" fmla="*/ 0 h 720000"/>
            </a:gdLst>
            <a:ahLst/>
            <a:cxnLst/>
            <a:rect l="l" t="t" r="r" b="b"/>
            <a:pathLst>
              <a:path w="719895" h="720000">
                <a:moveTo>
                  <a:pt x="579031" y="554022"/>
                </a:moveTo>
                <a:cubicBezTo>
                  <a:pt x="585456" y="554022"/>
                  <a:pt x="591880" y="556471"/>
                  <a:pt x="596778" y="561368"/>
                </a:cubicBezTo>
                <a:lnTo>
                  <a:pt x="712550" y="677140"/>
                </a:lnTo>
                <a:cubicBezTo>
                  <a:pt x="722344" y="686935"/>
                  <a:pt x="722344" y="702840"/>
                  <a:pt x="712550" y="712634"/>
                </a:cubicBezTo>
                <a:cubicBezTo>
                  <a:pt x="707778" y="717573"/>
                  <a:pt x="701333" y="720000"/>
                  <a:pt x="694887" y="720000"/>
                </a:cubicBezTo>
                <a:cubicBezTo>
                  <a:pt x="688441" y="720000"/>
                  <a:pt x="681995" y="717573"/>
                  <a:pt x="677140" y="712634"/>
                </a:cubicBezTo>
                <a:lnTo>
                  <a:pt x="561284" y="596861"/>
                </a:lnTo>
                <a:cubicBezTo>
                  <a:pt x="551490" y="587067"/>
                  <a:pt x="551490" y="571162"/>
                  <a:pt x="561284" y="561368"/>
                </a:cubicBezTo>
                <a:cubicBezTo>
                  <a:pt x="566181" y="556471"/>
                  <a:pt x="572606" y="554022"/>
                  <a:pt x="579031" y="554022"/>
                </a:cubicBezTo>
                <a:close/>
                <a:moveTo>
                  <a:pt x="301109" y="0"/>
                </a:moveTo>
                <a:cubicBezTo>
                  <a:pt x="467443" y="0"/>
                  <a:pt x="602219" y="134859"/>
                  <a:pt x="602219" y="301109"/>
                </a:cubicBezTo>
                <a:cubicBezTo>
                  <a:pt x="602219" y="467443"/>
                  <a:pt x="467443" y="602219"/>
                  <a:pt x="301109" y="602219"/>
                </a:cubicBezTo>
                <a:cubicBezTo>
                  <a:pt x="134775" y="602219"/>
                  <a:pt x="0" y="467443"/>
                  <a:pt x="0" y="301109"/>
                </a:cubicBezTo>
                <a:cubicBezTo>
                  <a:pt x="0" y="134775"/>
                  <a:pt x="134775" y="0"/>
                  <a:pt x="301109" y="0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>
            <a:off x="9763936" y="4378447"/>
            <a:ext cx="1110846" cy="1110846"/>
          </a:xfrm>
          <a:custGeom>
            <a:avLst/>
            <a:gdLst>
              <a:gd name="connsiteX0" fmla="*/ 854870 w 854870"/>
              <a:gd name="connsiteY0" fmla="*/ 854870 h 854870"/>
              <a:gd name="connsiteX1" fmla="*/ 0 w 854870"/>
              <a:gd name="connsiteY1" fmla="*/ 854870 h 854870"/>
              <a:gd name="connsiteX2" fmla="*/ 0 w 854870"/>
              <a:gd name="connsiteY2" fmla="*/ 0 h 854870"/>
              <a:gd name="connsiteX3" fmla="*/ 427192 w 854870"/>
              <a:gd name="connsiteY3" fmla="*/ 413008 h 854870"/>
              <a:gd name="connsiteX4" fmla="*/ 427435 w 854870"/>
              <a:gd name="connsiteY4" fmla="*/ 412756 h 854870"/>
              <a:gd name="connsiteX5" fmla="*/ 434651 w 854870"/>
              <a:gd name="connsiteY5" fmla="*/ 420219 h 854870"/>
              <a:gd name="connsiteX6" fmla="*/ 442114 w 854870"/>
              <a:gd name="connsiteY6" fmla="*/ 427435 h 854870"/>
              <a:gd name="connsiteX7" fmla="*/ 441862 w 854870"/>
              <a:gd name="connsiteY7" fmla="*/ 427679 h 854870"/>
            </a:gdLst>
            <a:ahLst/>
            <a:cxnLst/>
            <a:rect l="l" t="t" r="r" b="b"/>
            <a:pathLst>
              <a:path w="854870" h="854870">
                <a:moveTo>
                  <a:pt x="854870" y="854870"/>
                </a:moveTo>
                <a:lnTo>
                  <a:pt x="0" y="854870"/>
                </a:lnTo>
                <a:lnTo>
                  <a:pt x="0" y="0"/>
                </a:lnTo>
                <a:lnTo>
                  <a:pt x="427192" y="413008"/>
                </a:lnTo>
                <a:lnTo>
                  <a:pt x="427435" y="412756"/>
                </a:lnTo>
                <a:lnTo>
                  <a:pt x="434651" y="420219"/>
                </a:lnTo>
                <a:lnTo>
                  <a:pt x="442114" y="427435"/>
                </a:lnTo>
                <a:lnTo>
                  <a:pt x="441862" y="4276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81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理论实践鸿沟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315746" y="1820779"/>
            <a:ext cx="7620000" cy="373781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444083" y="1949116"/>
            <a:ext cx="7363326" cy="3481136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51049" y="1580145"/>
            <a:ext cx="794088" cy="794088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582819" y="5197641"/>
            <a:ext cx="545432" cy="545432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154621" y="1713604"/>
            <a:ext cx="586942" cy="52717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636589" y="2513267"/>
            <a:ext cx="6978314" cy="2556037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合并报表与母公司报表的资本结构差异：子公司过度举债可能影响母公司资本结构。需穿透分析，准确评估企业资本结构。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685668" y="5321643"/>
            <a:ext cx="339734" cy="297428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949415" y="1580145"/>
            <a:ext cx="112297" cy="1122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051049" y="2466476"/>
            <a:ext cx="160419" cy="1604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数据穿透分析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300866" y="2033189"/>
            <a:ext cx="9461611" cy="3321766"/>
          </a:xfrm>
          <a:prstGeom prst="roundRect">
            <a:avLst>
              <a:gd name="adj" fmla="val 4897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203200" dist="381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547136" y="2230315"/>
            <a:ext cx="8969071" cy="29275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扩张期杠杆运用与收缩期去杠杆的节奏掌控：企业需根据生命周期合理运用杠杆，扩张期适度举债，收缩期优化资本结构，确保财务健康。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10603450" y="1909445"/>
            <a:ext cx="274984" cy="274984"/>
          </a:xfrm>
          <a:custGeom>
            <a:avLst/>
            <a:gdLst>
              <a:gd name="connsiteX0" fmla="*/ 0 w 1272540"/>
              <a:gd name="connsiteY0" fmla="*/ 636270 h 1272540"/>
              <a:gd name="connsiteX1" fmla="*/ 152400 w 1272540"/>
              <a:gd name="connsiteY1" fmla="*/ 483870 h 1272540"/>
              <a:gd name="connsiteX2" fmla="*/ 483870 w 1272540"/>
              <a:gd name="connsiteY2" fmla="*/ 483870 h 1272540"/>
              <a:gd name="connsiteX3" fmla="*/ 483870 w 1272540"/>
              <a:gd name="connsiteY3" fmla="*/ 152400 h 1272540"/>
              <a:gd name="connsiteX4" fmla="*/ 636270 w 1272540"/>
              <a:gd name="connsiteY4" fmla="*/ 0 h 1272540"/>
              <a:gd name="connsiteX5" fmla="*/ 788670 w 1272540"/>
              <a:gd name="connsiteY5" fmla="*/ 152400 h 1272540"/>
              <a:gd name="connsiteX6" fmla="*/ 788670 w 1272540"/>
              <a:gd name="connsiteY6" fmla="*/ 483870 h 1272540"/>
              <a:gd name="connsiteX7" fmla="*/ 1120140 w 1272540"/>
              <a:gd name="connsiteY7" fmla="*/ 483870 h 1272540"/>
              <a:gd name="connsiteX8" fmla="*/ 1272540 w 1272540"/>
              <a:gd name="connsiteY8" fmla="*/ 636270 h 1272540"/>
              <a:gd name="connsiteX9" fmla="*/ 1120140 w 1272540"/>
              <a:gd name="connsiteY9" fmla="*/ 788670 h 1272540"/>
              <a:gd name="connsiteX10" fmla="*/ 788670 w 1272540"/>
              <a:gd name="connsiteY10" fmla="*/ 788670 h 1272540"/>
              <a:gd name="connsiteX11" fmla="*/ 788670 w 1272540"/>
              <a:gd name="connsiteY11" fmla="*/ 1120140 h 1272540"/>
              <a:gd name="connsiteX12" fmla="*/ 636270 w 1272540"/>
              <a:gd name="connsiteY12" fmla="*/ 1272540 h 1272540"/>
              <a:gd name="connsiteX13" fmla="*/ 483870 w 1272540"/>
              <a:gd name="connsiteY13" fmla="*/ 1120140 h 1272540"/>
              <a:gd name="connsiteX14" fmla="*/ 483870 w 1272540"/>
              <a:gd name="connsiteY14" fmla="*/ 788670 h 1272540"/>
              <a:gd name="connsiteX15" fmla="*/ 152400 w 1272540"/>
              <a:gd name="connsiteY15" fmla="*/ 788670 h 1272540"/>
              <a:gd name="connsiteX16" fmla="*/ 0 w 1272540"/>
              <a:gd name="connsiteY16" fmla="*/ 636270 h 1272540"/>
            </a:gdLst>
            <a:ahLst/>
            <a:cxnLst/>
            <a:rect l="l" t="t" r="r" b="b"/>
            <a:pathLst>
              <a:path w="1272540" h="1272540">
                <a:moveTo>
                  <a:pt x="0" y="636270"/>
                </a:moveTo>
                <a:cubicBezTo>
                  <a:pt x="0" y="552102"/>
                  <a:pt x="68232" y="483870"/>
                  <a:pt x="152400" y="483870"/>
                </a:cubicBezTo>
                <a:lnTo>
                  <a:pt x="483870" y="483870"/>
                </a:lnTo>
                <a:lnTo>
                  <a:pt x="483870" y="152400"/>
                </a:lnTo>
                <a:cubicBezTo>
                  <a:pt x="483870" y="68232"/>
                  <a:pt x="552102" y="0"/>
                  <a:pt x="636270" y="0"/>
                </a:cubicBezTo>
                <a:cubicBezTo>
                  <a:pt x="720438" y="0"/>
                  <a:pt x="788670" y="68232"/>
                  <a:pt x="788670" y="152400"/>
                </a:cubicBezTo>
                <a:lnTo>
                  <a:pt x="788670" y="483870"/>
                </a:lnTo>
                <a:lnTo>
                  <a:pt x="1120140" y="483870"/>
                </a:lnTo>
                <a:cubicBezTo>
                  <a:pt x="1204308" y="483870"/>
                  <a:pt x="1272540" y="552102"/>
                  <a:pt x="1272540" y="636270"/>
                </a:cubicBezTo>
                <a:cubicBezTo>
                  <a:pt x="1272540" y="720438"/>
                  <a:pt x="1204308" y="788670"/>
                  <a:pt x="1120140" y="788670"/>
                </a:cubicBezTo>
                <a:lnTo>
                  <a:pt x="788670" y="788670"/>
                </a:lnTo>
                <a:lnTo>
                  <a:pt x="788670" y="1120140"/>
                </a:lnTo>
                <a:cubicBezTo>
                  <a:pt x="788670" y="1204308"/>
                  <a:pt x="720438" y="1272540"/>
                  <a:pt x="636270" y="1272540"/>
                </a:cubicBezTo>
                <a:cubicBezTo>
                  <a:pt x="552102" y="1272540"/>
                  <a:pt x="483870" y="1204308"/>
                  <a:pt x="483870" y="1120140"/>
                </a:cubicBezTo>
                <a:lnTo>
                  <a:pt x="483870" y="788670"/>
                </a:lnTo>
                <a:lnTo>
                  <a:pt x="152400" y="788670"/>
                </a:lnTo>
                <a:cubicBezTo>
                  <a:pt x="68232" y="788670"/>
                  <a:pt x="0" y="720438"/>
                  <a:pt x="0" y="636270"/>
                </a:cubicBez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动态平衡把控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07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-492657" y="5600535"/>
            <a:ext cx="13177314" cy="511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091669" y="2211403"/>
            <a:ext cx="8240486" cy="3434653"/>
          </a:xfrm>
          <a:prstGeom prst="roundRect">
            <a:avLst>
              <a:gd name="adj" fmla="val 4082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5080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749691" y="2990851"/>
            <a:ext cx="7192949" cy="22600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恒大集团债务危机解析：追踪2017- 2021年数据，分析恒大资本结构失控过程，培养学生的风险识别能力。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91669" y="2211404"/>
            <a:ext cx="61761" cy="518754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859845" y="1976589"/>
            <a:ext cx="1276350" cy="46963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5080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145687" y="2125266"/>
            <a:ext cx="704666" cy="172276"/>
          </a:xfrm>
          <a:custGeom>
            <a:avLst/>
            <a:gdLst>
              <a:gd name="connsiteX0" fmla="*/ 428294 w 529758"/>
              <a:gd name="connsiteY0" fmla="*/ 0 h 138037"/>
              <a:gd name="connsiteX1" fmla="*/ 529758 w 529758"/>
              <a:gd name="connsiteY1" fmla="*/ 0 h 138037"/>
              <a:gd name="connsiteX2" fmla="*/ 442461 w 529758"/>
              <a:gd name="connsiteY2" fmla="*/ 138037 h 138037"/>
              <a:gd name="connsiteX3" fmla="*/ 340997 w 529758"/>
              <a:gd name="connsiteY3" fmla="*/ 138037 h 138037"/>
              <a:gd name="connsiteX4" fmla="*/ 257796 w 529758"/>
              <a:gd name="connsiteY4" fmla="*/ 0 h 138037"/>
              <a:gd name="connsiteX5" fmla="*/ 359260 w 529758"/>
              <a:gd name="connsiteY5" fmla="*/ 0 h 138037"/>
              <a:gd name="connsiteX6" fmla="*/ 271963 w 529758"/>
              <a:gd name="connsiteY6" fmla="*/ 138037 h 138037"/>
              <a:gd name="connsiteX7" fmla="*/ 170499 w 529758"/>
              <a:gd name="connsiteY7" fmla="*/ 138037 h 138037"/>
              <a:gd name="connsiteX8" fmla="*/ 87297 w 529758"/>
              <a:gd name="connsiteY8" fmla="*/ 0 h 138037"/>
              <a:gd name="connsiteX9" fmla="*/ 188761 w 529758"/>
              <a:gd name="connsiteY9" fmla="*/ 0 h 138037"/>
              <a:gd name="connsiteX10" fmla="*/ 101464 w 529758"/>
              <a:gd name="connsiteY10" fmla="*/ 138037 h 138037"/>
              <a:gd name="connsiteX11" fmla="*/ 0 w 529758"/>
              <a:gd name="connsiteY11" fmla="*/ 138037 h 138037"/>
            </a:gdLst>
            <a:ahLst/>
            <a:cxnLst/>
            <a:rect l="l" t="t" r="r" b="b"/>
            <a:pathLst>
              <a:path w="529758" h="138037">
                <a:moveTo>
                  <a:pt x="428294" y="0"/>
                </a:moveTo>
                <a:lnTo>
                  <a:pt x="529758" y="0"/>
                </a:lnTo>
                <a:lnTo>
                  <a:pt x="442461" y="138037"/>
                </a:lnTo>
                <a:lnTo>
                  <a:pt x="340997" y="138037"/>
                </a:lnTo>
                <a:close/>
                <a:moveTo>
                  <a:pt x="257796" y="0"/>
                </a:moveTo>
                <a:lnTo>
                  <a:pt x="359260" y="0"/>
                </a:lnTo>
                <a:lnTo>
                  <a:pt x="271963" y="138037"/>
                </a:lnTo>
                <a:lnTo>
                  <a:pt x="170499" y="138037"/>
                </a:lnTo>
                <a:close/>
                <a:moveTo>
                  <a:pt x="87297" y="0"/>
                </a:moveTo>
                <a:lnTo>
                  <a:pt x="188761" y="0"/>
                </a:lnTo>
                <a:lnTo>
                  <a:pt x="101464" y="138037"/>
                </a:lnTo>
                <a:lnTo>
                  <a:pt x="0" y="13803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270394" y="-60244"/>
            <a:ext cx="61761" cy="57063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案例研讨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" y="5076824"/>
            <a:ext cx="12192000" cy="1781175"/>
          </a:xfrm>
          <a:prstGeom prst="rect">
            <a:avLst/>
          </a:prstGeom>
          <a:gradFill>
            <a:gsLst>
              <a:gs pos="9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  <a:effectLst>
            <a:outerShdw blurRad="254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20527305">
            <a:off x="1531123" y="2312483"/>
            <a:ext cx="7606604" cy="4341861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sq">
            <a:noFill/>
            <a:miter/>
          </a:ln>
          <a:effectLst>
            <a:outerShdw blurRad="254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21239048">
            <a:off x="1826976" y="1960920"/>
            <a:ext cx="8580609" cy="4897825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 cap="sq">
            <a:noFill/>
            <a:miter/>
          </a:ln>
          <a:effectLst>
            <a:outerShdw blurRad="254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64339" y="1951019"/>
            <a:ext cx="8596539" cy="4906917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247001" y="2108893"/>
            <a:ext cx="8211269" cy="4749043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906378" y="3359807"/>
            <a:ext cx="6892514" cy="22218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企业生命周期杠杆策略模拟：设计不同阶段的杠杆策略决策实验，培养学生的战略决策能力。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848274" y="2891530"/>
            <a:ext cx="1008722" cy="71668"/>
          </a:xfrm>
          <a:prstGeom prst="rect">
            <a:avLst/>
          </a:prstGeom>
          <a:gradFill>
            <a:gsLst>
              <a:gs pos="9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沙盘推演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" y="5076824"/>
            <a:ext cx="12192000" cy="1781175"/>
          </a:xfrm>
          <a:prstGeom prst="rect">
            <a:avLst/>
          </a:prstGeom>
          <a:gradFill>
            <a:gsLst>
              <a:gs pos="9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  <a:effectLst>
            <a:outerShdw blurRad="254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20527305">
            <a:off x="1531123" y="2312483"/>
            <a:ext cx="7606604" cy="4341861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sq">
            <a:noFill/>
            <a:miter/>
          </a:ln>
          <a:effectLst>
            <a:outerShdw blurRad="254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21239048">
            <a:off x="1826976" y="1960920"/>
            <a:ext cx="8580609" cy="4897825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 cap="sq">
            <a:noFill/>
            <a:miter/>
          </a:ln>
          <a:effectLst>
            <a:outerShdw blurRad="254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64339" y="1951019"/>
            <a:ext cx="8596539" cy="4906917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0" sx="101000" sy="101000" algn="ctr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247001" y="2108893"/>
            <a:ext cx="8211269" cy="4749043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906378" y="3359807"/>
            <a:ext cx="6892514" cy="22218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“三条红线”政策探讨：结合政策，探讨房企降杠杆中的社会责任履行，培养学生的社会责任感。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848274" y="2891530"/>
            <a:ext cx="1008722" cy="71668"/>
          </a:xfrm>
          <a:prstGeom prst="rect">
            <a:avLst/>
          </a:prstGeom>
          <a:gradFill>
            <a:gsLst>
              <a:gs pos="9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思政融合</a:t>
            </a:r>
            <a:endParaRPr kumimoji="1"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9840" y="4175760"/>
            <a:ext cx="7891145" cy="256159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092288" y="1786006"/>
            <a:ext cx="2385392" cy="1025718"/>
          </a:xfrm>
          <a:custGeom>
            <a:avLst/>
            <a:gdLst>
              <a:gd name="connsiteX0" fmla="*/ 56941 w 8686969"/>
              <a:gd name="connsiteY0" fmla="*/ 0 h 1079852"/>
              <a:gd name="connsiteX1" fmla="*/ 8630028 w 8686969"/>
              <a:gd name="connsiteY1" fmla="*/ 0 h 1079852"/>
              <a:gd name="connsiteX2" fmla="*/ 8686969 w 8686969"/>
              <a:gd name="connsiteY2" fmla="*/ 56941 h 1079852"/>
              <a:gd name="connsiteX3" fmla="*/ 8686969 w 8686969"/>
              <a:gd name="connsiteY3" fmla="*/ 1022911 h 1079852"/>
              <a:gd name="connsiteX4" fmla="*/ 8630028 w 8686969"/>
              <a:gd name="connsiteY4" fmla="*/ 1079852 h 1079852"/>
              <a:gd name="connsiteX5" fmla="*/ 56941 w 8686969"/>
              <a:gd name="connsiteY5" fmla="*/ 1079852 h 1079852"/>
              <a:gd name="connsiteX6" fmla="*/ 0 w 8686969"/>
              <a:gd name="connsiteY6" fmla="*/ 1022911 h 1079852"/>
              <a:gd name="connsiteX7" fmla="*/ 0 w 8686969"/>
              <a:gd name="connsiteY7" fmla="*/ 794023 h 1079852"/>
              <a:gd name="connsiteX8" fmla="*/ 3420 w 8686969"/>
              <a:gd name="connsiteY8" fmla="*/ 794368 h 1079852"/>
              <a:gd name="connsiteX9" fmla="*/ 257862 w 8686969"/>
              <a:gd name="connsiteY9" fmla="*/ 539926 h 1079852"/>
              <a:gd name="connsiteX10" fmla="*/ 3420 w 8686969"/>
              <a:gd name="connsiteY10" fmla="*/ 285484 h 1079852"/>
              <a:gd name="connsiteX11" fmla="*/ 0 w 8686969"/>
              <a:gd name="connsiteY11" fmla="*/ 285829 h 1079852"/>
              <a:gd name="connsiteX12" fmla="*/ 0 w 8686969"/>
              <a:gd name="connsiteY12" fmla="*/ 56941 h 1079852"/>
              <a:gd name="connsiteX13" fmla="*/ 56941 w 8686969"/>
              <a:gd name="connsiteY13" fmla="*/ 0 h 1079852"/>
            </a:gdLst>
            <a:ahLst/>
            <a:cxnLst/>
            <a:rect l="l" t="t" r="r" b="b"/>
            <a:pathLst>
              <a:path w="8686969" h="1079852">
                <a:moveTo>
                  <a:pt x="56941" y="0"/>
                </a:moveTo>
                <a:lnTo>
                  <a:pt x="8630028" y="0"/>
                </a:lnTo>
                <a:cubicBezTo>
                  <a:pt x="8661476" y="0"/>
                  <a:pt x="8686969" y="25493"/>
                  <a:pt x="8686969" y="56941"/>
                </a:cubicBezTo>
                <a:lnTo>
                  <a:pt x="8686969" y="1022911"/>
                </a:lnTo>
                <a:cubicBezTo>
                  <a:pt x="8686969" y="1054359"/>
                  <a:pt x="8661476" y="1079852"/>
                  <a:pt x="8630028" y="1079852"/>
                </a:cubicBezTo>
                <a:lnTo>
                  <a:pt x="56941" y="1079852"/>
                </a:lnTo>
                <a:cubicBezTo>
                  <a:pt x="25493" y="1079852"/>
                  <a:pt x="0" y="1054359"/>
                  <a:pt x="0" y="1022911"/>
                </a:cubicBezTo>
                <a:lnTo>
                  <a:pt x="0" y="794023"/>
                </a:lnTo>
                <a:lnTo>
                  <a:pt x="3420" y="794368"/>
                </a:lnTo>
                <a:cubicBezTo>
                  <a:pt x="143944" y="794368"/>
                  <a:pt x="257862" y="680450"/>
                  <a:pt x="257862" y="539926"/>
                </a:cubicBezTo>
                <a:cubicBezTo>
                  <a:pt x="257862" y="399402"/>
                  <a:pt x="143944" y="285484"/>
                  <a:pt x="3420" y="285484"/>
                </a:cubicBezTo>
                <a:lnTo>
                  <a:pt x="0" y="285829"/>
                </a:lnTo>
                <a:lnTo>
                  <a:pt x="0" y="56941"/>
                </a:lnTo>
                <a:cubicBezTo>
                  <a:pt x="0" y="25493"/>
                  <a:pt x="25493" y="0"/>
                  <a:pt x="56941" y="0"/>
                </a:cubicBezTo>
                <a:close/>
              </a:path>
            </a:pathLst>
          </a:custGeom>
          <a:solidFill>
            <a:schemeClr val="accent1"/>
          </a:solidFill>
          <a:ln w="1270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714872" y="1871582"/>
            <a:ext cx="8686969" cy="3521235"/>
          </a:xfrm>
          <a:prstGeom prst="roundRect">
            <a:avLst>
              <a:gd name="adj" fmla="val 2515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176357" y="2085102"/>
            <a:ext cx="8041879" cy="3144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76357" y="2471145"/>
            <a:ext cx="8041879" cy="26706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最优资本结构设计大赛：组织竞赛，要求结合行业特性进行方案答辩，提升学生的实践能力。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714872" y="3377757"/>
            <a:ext cx="257862" cy="508884"/>
          </a:xfrm>
          <a:custGeom>
            <a:avLst/>
            <a:gdLst>
              <a:gd name="connsiteX0" fmla="*/ 3420 w 257862"/>
              <a:gd name="connsiteY0" fmla="*/ 0 h 508884"/>
              <a:gd name="connsiteX1" fmla="*/ 257862 w 257862"/>
              <a:gd name="connsiteY1" fmla="*/ 254442 h 508884"/>
              <a:gd name="connsiteX2" fmla="*/ 3420 w 257862"/>
              <a:gd name="connsiteY2" fmla="*/ 508884 h 508884"/>
              <a:gd name="connsiteX3" fmla="*/ 0 w 257862"/>
              <a:gd name="connsiteY3" fmla="*/ 508539 h 508884"/>
              <a:gd name="connsiteX4" fmla="*/ 0 w 257862"/>
              <a:gd name="connsiteY4" fmla="*/ 345 h 508884"/>
              <a:gd name="connsiteX5" fmla="*/ 3420 w 257862"/>
              <a:gd name="connsiteY5" fmla="*/ 0 h 508884"/>
            </a:gdLst>
            <a:ahLst/>
            <a:cxnLst/>
            <a:rect l="l" t="t" r="r" b="b"/>
            <a:pathLst>
              <a:path w="257862" h="508884">
                <a:moveTo>
                  <a:pt x="3420" y="0"/>
                </a:moveTo>
                <a:cubicBezTo>
                  <a:pt x="143944" y="0"/>
                  <a:pt x="257862" y="113918"/>
                  <a:pt x="257862" y="254442"/>
                </a:cubicBezTo>
                <a:cubicBezTo>
                  <a:pt x="257862" y="394966"/>
                  <a:pt x="143944" y="508884"/>
                  <a:pt x="3420" y="508884"/>
                </a:cubicBezTo>
                <a:lnTo>
                  <a:pt x="0" y="508539"/>
                </a:lnTo>
                <a:lnTo>
                  <a:pt x="0" y="345"/>
                </a:lnTo>
                <a:lnTo>
                  <a:pt x="3420" y="0"/>
                </a:lnTo>
                <a:close/>
              </a:path>
            </a:pathLst>
          </a:custGeom>
          <a:solidFill>
            <a:schemeClr val="accent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技能竞赛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>
            <p:custDataLst>
              <p:tags r:id="rId2"/>
            </p:custDataLst>
          </p:nvPr>
        </p:nvSpPr>
        <p:spPr>
          <a:xfrm>
            <a:off x="4710778" y="5188102"/>
            <a:ext cx="742969" cy="261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2025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谢谢大家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一、长期偿债能力核心指标解析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16000" y="5291905"/>
            <a:ext cx="11160000" cy="180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855993" y="2761624"/>
            <a:ext cx="514063" cy="131413"/>
            <a:chOff x="3855993" y="2761624"/>
            <a:chExt cx="514063" cy="131413"/>
          </a:xfrm>
        </p:grpSpPr>
        <p:sp>
          <p:nvSpPr>
            <p:cNvPr id="5" name="标题 1"/>
            <p:cNvSpPr txBox="1"/>
            <p:nvPr/>
          </p:nvSpPr>
          <p:spPr>
            <a:xfrm>
              <a:off x="3855993" y="2761624"/>
              <a:ext cx="126854" cy="131412"/>
            </a:xfrm>
            <a:custGeom>
              <a:avLst/>
              <a:gdLst>
                <a:gd name="T0" fmla="*/ 7371 w 17675"/>
                <a:gd name="T1" fmla="*/ 1125 h 18310"/>
                <a:gd name="T2" fmla="*/ 5959 w 17675"/>
                <a:gd name="T3" fmla="*/ 593 h 18310"/>
                <a:gd name="T4" fmla="*/ 4735 w 17675"/>
                <a:gd name="T5" fmla="*/ 240 h 18310"/>
                <a:gd name="T6" fmla="*/ 3627 w 17675"/>
                <a:gd name="T7" fmla="*/ 54 h 18310"/>
                <a:gd name="T8" fmla="*/ 2806 w 17675"/>
                <a:gd name="T9" fmla="*/ 7 h 18310"/>
                <a:gd name="T10" fmla="*/ 2454 w 17675"/>
                <a:gd name="T11" fmla="*/ 85 h 18310"/>
                <a:gd name="T12" fmla="*/ 2132 w 17675"/>
                <a:gd name="T13" fmla="*/ 262 h 18310"/>
                <a:gd name="T14" fmla="*/ 1838 w 17675"/>
                <a:gd name="T15" fmla="*/ 533 h 18310"/>
                <a:gd name="T16" fmla="*/ 1454 w 17675"/>
                <a:gd name="T17" fmla="*/ 1111 h 18310"/>
                <a:gd name="T18" fmla="*/ 1261 w 17675"/>
                <a:gd name="T19" fmla="*/ 1545 h 18310"/>
                <a:gd name="T20" fmla="*/ 1008 w 17675"/>
                <a:gd name="T21" fmla="*/ 2315 h 18310"/>
                <a:gd name="T22" fmla="*/ 836 w 17675"/>
                <a:gd name="T23" fmla="*/ 2906 h 18310"/>
                <a:gd name="T24" fmla="*/ 683 w 17675"/>
                <a:gd name="T25" fmla="*/ 3519 h 18310"/>
                <a:gd name="T26" fmla="*/ 506 w 17675"/>
                <a:gd name="T27" fmla="*/ 4330 h 18310"/>
                <a:gd name="T28" fmla="*/ 356 w 17675"/>
                <a:gd name="T29" fmla="*/ 5177 h 18310"/>
                <a:gd name="T30" fmla="*/ 199 w 17675"/>
                <a:gd name="T31" fmla="*/ 6352 h 18310"/>
                <a:gd name="T32" fmla="*/ 65 w 17675"/>
                <a:gd name="T33" fmla="*/ 7805 h 18310"/>
                <a:gd name="T34" fmla="*/ 1 w 17675"/>
                <a:gd name="T35" fmla="*/ 9354 h 18310"/>
                <a:gd name="T36" fmla="*/ 54 w 17675"/>
                <a:gd name="T37" fmla="*/ 10490 h 18310"/>
                <a:gd name="T38" fmla="*/ 149 w 17675"/>
                <a:gd name="T39" fmla="*/ 11811 h 18310"/>
                <a:gd name="T40" fmla="*/ 298 w 17675"/>
                <a:gd name="T41" fmla="*/ 13066 h 18310"/>
                <a:gd name="T42" fmla="*/ 650 w 17675"/>
                <a:gd name="T43" fmla="*/ 14979 h 18310"/>
                <a:gd name="T44" fmla="*/ 991 w 17675"/>
                <a:gd name="T45" fmla="*/ 16266 h 18310"/>
                <a:gd name="T46" fmla="*/ 1332 w 17675"/>
                <a:gd name="T47" fmla="*/ 17156 h 18310"/>
                <a:gd name="T48" fmla="*/ 1598 w 17675"/>
                <a:gd name="T49" fmla="*/ 17614 h 18310"/>
                <a:gd name="T50" fmla="*/ 1917 w 17675"/>
                <a:gd name="T51" fmla="*/ 17970 h 18310"/>
                <a:gd name="T52" fmla="*/ 2349 w 17675"/>
                <a:gd name="T53" fmla="*/ 18232 h 18310"/>
                <a:gd name="T54" fmla="*/ 2745 w 17675"/>
                <a:gd name="T55" fmla="*/ 18309 h 18310"/>
                <a:gd name="T56" fmla="*/ 3384 w 17675"/>
                <a:gd name="T57" fmla="*/ 18287 h 18310"/>
                <a:gd name="T58" fmla="*/ 4157 w 17675"/>
                <a:gd name="T59" fmla="*/ 18192 h 18310"/>
                <a:gd name="T60" fmla="*/ 5006 w 17675"/>
                <a:gd name="T61" fmla="*/ 18009 h 18310"/>
                <a:gd name="T62" fmla="*/ 6483 w 17675"/>
                <a:gd name="T63" fmla="*/ 17544 h 18310"/>
                <a:gd name="T64" fmla="*/ 7200 w 17675"/>
                <a:gd name="T65" fmla="*/ 17277 h 18310"/>
                <a:gd name="T66" fmla="*/ 8295 w 17675"/>
                <a:gd name="T67" fmla="*/ 16841 h 18310"/>
                <a:gd name="T68" fmla="*/ 8872 w 17675"/>
                <a:gd name="T69" fmla="*/ 16605 h 18310"/>
                <a:gd name="T70" fmla="*/ 9346 w 17675"/>
                <a:gd name="T71" fmla="*/ 16391 h 18310"/>
                <a:gd name="T72" fmla="*/ 10057 w 17675"/>
                <a:gd name="T73" fmla="*/ 16048 h 18310"/>
                <a:gd name="T74" fmla="*/ 10903 w 17675"/>
                <a:gd name="T75" fmla="*/ 15584 h 18310"/>
                <a:gd name="T76" fmla="*/ 11867 w 17675"/>
                <a:gd name="T77" fmla="*/ 14997 h 18310"/>
                <a:gd name="T78" fmla="*/ 12590 w 17675"/>
                <a:gd name="T79" fmla="*/ 14528 h 18310"/>
                <a:gd name="T80" fmla="*/ 13212 w 17675"/>
                <a:gd name="T81" fmla="*/ 14088 h 18310"/>
                <a:gd name="T82" fmla="*/ 14481 w 17675"/>
                <a:gd name="T83" fmla="*/ 13112 h 18310"/>
                <a:gd name="T84" fmla="*/ 14802 w 17675"/>
                <a:gd name="T85" fmla="*/ 12854 h 18310"/>
                <a:gd name="T86" fmla="*/ 15451 w 17675"/>
                <a:gd name="T87" fmla="*/ 12291 h 18310"/>
                <a:gd name="T88" fmla="*/ 15927 w 17675"/>
                <a:gd name="T89" fmla="*/ 11853 h 18310"/>
                <a:gd name="T90" fmla="*/ 16443 w 17675"/>
                <a:gd name="T91" fmla="*/ 11335 h 18310"/>
                <a:gd name="T92" fmla="*/ 16856 w 17675"/>
                <a:gd name="T93" fmla="*/ 10896 h 18310"/>
                <a:gd name="T94" fmla="*/ 17295 w 17675"/>
                <a:gd name="T95" fmla="*/ 10296 h 18310"/>
                <a:gd name="T96" fmla="*/ 17543 w 17675"/>
                <a:gd name="T97" fmla="*/ 9805 h 18310"/>
                <a:gd name="T98" fmla="*/ 17675 w 17675"/>
                <a:gd name="T99" fmla="*/ 9283 h 18310"/>
                <a:gd name="T100" fmla="*/ 17609 w 17675"/>
                <a:gd name="T101" fmla="*/ 8895 h 18310"/>
                <a:gd name="T102" fmla="*/ 17328 w 17675"/>
                <a:gd name="T103" fmla="*/ 8254 h 18310"/>
                <a:gd name="T104" fmla="*/ 16958 w 17675"/>
                <a:gd name="T105" fmla="*/ 7727 h 18310"/>
                <a:gd name="T106" fmla="*/ 16207 w 17675"/>
                <a:gd name="T107" fmla="*/ 6899 h 18310"/>
                <a:gd name="T108" fmla="*/ 14144 w 17675"/>
                <a:gd name="T109" fmla="*/ 5052 h 18310"/>
                <a:gd name="T110" fmla="*/ 13172 w 17675"/>
                <a:gd name="T111" fmla="*/ 4299 h 18310"/>
                <a:gd name="T112" fmla="*/ 12177 w 17675"/>
                <a:gd name="T113" fmla="*/ 3589 h 18310"/>
                <a:gd name="T114" fmla="*/ 11125 w 17675"/>
                <a:gd name="T115" fmla="*/ 2920 h 18310"/>
                <a:gd name="T116" fmla="*/ 10015 w 17675"/>
                <a:gd name="T117" fmla="*/ 2305 h 18310"/>
                <a:gd name="T118" fmla="*/ 9091 w 17675"/>
                <a:gd name="T119" fmla="*/ 1855 h 18310"/>
                <a:gd name="T120" fmla="*/ 8300 w 17675"/>
                <a:gd name="T121" fmla="*/ 1511 h 18310"/>
              </a:gdLst>
              <a:ahLst/>
              <a:cxnLst/>
              <a:rect l="0" t="0" r="r" b="b"/>
              <a:pathLst>
                <a:path w="17675" h="18310">
                  <a:moveTo>
                    <a:pt x="8078" y="1426"/>
                  </a:moveTo>
                  <a:lnTo>
                    <a:pt x="8047" y="1409"/>
                  </a:lnTo>
                  <a:lnTo>
                    <a:pt x="8014" y="1392"/>
                  </a:lnTo>
                  <a:lnTo>
                    <a:pt x="7978" y="1376"/>
                  </a:lnTo>
                  <a:lnTo>
                    <a:pt x="7940" y="1360"/>
                  </a:lnTo>
                  <a:lnTo>
                    <a:pt x="7901" y="1345"/>
                  </a:lnTo>
                  <a:lnTo>
                    <a:pt x="7862" y="1330"/>
                  </a:lnTo>
                  <a:lnTo>
                    <a:pt x="7825" y="1315"/>
                  </a:lnTo>
                  <a:lnTo>
                    <a:pt x="7791" y="1301"/>
                  </a:lnTo>
                  <a:lnTo>
                    <a:pt x="7583" y="1213"/>
                  </a:lnTo>
                  <a:lnTo>
                    <a:pt x="7371" y="1125"/>
                  </a:lnTo>
                  <a:lnTo>
                    <a:pt x="7158" y="1038"/>
                  </a:lnTo>
                  <a:lnTo>
                    <a:pt x="6943" y="953"/>
                  </a:lnTo>
                  <a:lnTo>
                    <a:pt x="6836" y="911"/>
                  </a:lnTo>
                  <a:lnTo>
                    <a:pt x="6727" y="869"/>
                  </a:lnTo>
                  <a:lnTo>
                    <a:pt x="6618" y="827"/>
                  </a:lnTo>
                  <a:lnTo>
                    <a:pt x="6508" y="787"/>
                  </a:lnTo>
                  <a:lnTo>
                    <a:pt x="6400" y="747"/>
                  </a:lnTo>
                  <a:lnTo>
                    <a:pt x="6290" y="707"/>
                  </a:lnTo>
                  <a:lnTo>
                    <a:pt x="6180" y="668"/>
                  </a:lnTo>
                  <a:lnTo>
                    <a:pt x="6070" y="631"/>
                  </a:lnTo>
                  <a:lnTo>
                    <a:pt x="5959" y="593"/>
                  </a:lnTo>
                  <a:lnTo>
                    <a:pt x="5848" y="556"/>
                  </a:lnTo>
                  <a:lnTo>
                    <a:pt x="5737" y="521"/>
                  </a:lnTo>
                  <a:lnTo>
                    <a:pt x="5626" y="485"/>
                  </a:lnTo>
                  <a:lnTo>
                    <a:pt x="5515" y="451"/>
                  </a:lnTo>
                  <a:lnTo>
                    <a:pt x="5404" y="418"/>
                  </a:lnTo>
                  <a:lnTo>
                    <a:pt x="5292" y="386"/>
                  </a:lnTo>
                  <a:lnTo>
                    <a:pt x="5181" y="355"/>
                  </a:lnTo>
                  <a:lnTo>
                    <a:pt x="5069" y="324"/>
                  </a:lnTo>
                  <a:lnTo>
                    <a:pt x="4958" y="295"/>
                  </a:lnTo>
                  <a:lnTo>
                    <a:pt x="4846" y="267"/>
                  </a:lnTo>
                  <a:lnTo>
                    <a:pt x="4735" y="240"/>
                  </a:lnTo>
                  <a:lnTo>
                    <a:pt x="4623" y="215"/>
                  </a:lnTo>
                  <a:lnTo>
                    <a:pt x="4511" y="191"/>
                  </a:lnTo>
                  <a:lnTo>
                    <a:pt x="4400" y="168"/>
                  </a:lnTo>
                  <a:lnTo>
                    <a:pt x="4287" y="146"/>
                  </a:lnTo>
                  <a:lnTo>
                    <a:pt x="4234" y="136"/>
                  </a:lnTo>
                  <a:lnTo>
                    <a:pt x="4162" y="125"/>
                  </a:lnTo>
                  <a:lnTo>
                    <a:pt x="4075" y="112"/>
                  </a:lnTo>
                  <a:lnTo>
                    <a:pt x="3975" y="98"/>
                  </a:lnTo>
                  <a:lnTo>
                    <a:pt x="3865" y="84"/>
                  </a:lnTo>
                  <a:lnTo>
                    <a:pt x="3749" y="69"/>
                  </a:lnTo>
                  <a:lnTo>
                    <a:pt x="3627" y="54"/>
                  </a:lnTo>
                  <a:lnTo>
                    <a:pt x="3504" y="40"/>
                  </a:lnTo>
                  <a:lnTo>
                    <a:pt x="3381" y="27"/>
                  </a:lnTo>
                  <a:lnTo>
                    <a:pt x="3262" y="17"/>
                  </a:lnTo>
                  <a:lnTo>
                    <a:pt x="3148" y="8"/>
                  </a:lnTo>
                  <a:lnTo>
                    <a:pt x="3043" y="2"/>
                  </a:lnTo>
                  <a:lnTo>
                    <a:pt x="2994" y="1"/>
                  </a:lnTo>
                  <a:lnTo>
                    <a:pt x="2949" y="0"/>
                  </a:lnTo>
                  <a:lnTo>
                    <a:pt x="2908" y="0"/>
                  </a:lnTo>
                  <a:lnTo>
                    <a:pt x="2869" y="1"/>
                  </a:lnTo>
                  <a:lnTo>
                    <a:pt x="2834" y="3"/>
                  </a:lnTo>
                  <a:lnTo>
                    <a:pt x="2806" y="7"/>
                  </a:lnTo>
                  <a:lnTo>
                    <a:pt x="2780" y="11"/>
                  </a:lnTo>
                  <a:lnTo>
                    <a:pt x="2761" y="17"/>
                  </a:lnTo>
                  <a:lnTo>
                    <a:pt x="2724" y="19"/>
                  </a:lnTo>
                  <a:lnTo>
                    <a:pt x="2689" y="24"/>
                  </a:lnTo>
                  <a:lnTo>
                    <a:pt x="2655" y="29"/>
                  </a:lnTo>
                  <a:lnTo>
                    <a:pt x="2620" y="35"/>
                  </a:lnTo>
                  <a:lnTo>
                    <a:pt x="2586" y="43"/>
                  </a:lnTo>
                  <a:lnTo>
                    <a:pt x="2552" y="53"/>
                  </a:lnTo>
                  <a:lnTo>
                    <a:pt x="2518" y="63"/>
                  </a:lnTo>
                  <a:lnTo>
                    <a:pt x="2486" y="73"/>
                  </a:lnTo>
                  <a:lnTo>
                    <a:pt x="2454" y="85"/>
                  </a:lnTo>
                  <a:lnTo>
                    <a:pt x="2423" y="97"/>
                  </a:lnTo>
                  <a:lnTo>
                    <a:pt x="2393" y="111"/>
                  </a:lnTo>
                  <a:lnTo>
                    <a:pt x="2363" y="125"/>
                  </a:lnTo>
                  <a:lnTo>
                    <a:pt x="2333" y="138"/>
                  </a:lnTo>
                  <a:lnTo>
                    <a:pt x="2306" y="153"/>
                  </a:lnTo>
                  <a:lnTo>
                    <a:pt x="2278" y="169"/>
                  </a:lnTo>
                  <a:lnTo>
                    <a:pt x="2252" y="184"/>
                  </a:lnTo>
                  <a:lnTo>
                    <a:pt x="2218" y="205"/>
                  </a:lnTo>
                  <a:lnTo>
                    <a:pt x="2187" y="224"/>
                  </a:lnTo>
                  <a:lnTo>
                    <a:pt x="2158" y="244"/>
                  </a:lnTo>
                  <a:lnTo>
                    <a:pt x="2132" y="262"/>
                  </a:lnTo>
                  <a:lnTo>
                    <a:pt x="2108" y="280"/>
                  </a:lnTo>
                  <a:lnTo>
                    <a:pt x="2086" y="298"/>
                  </a:lnTo>
                  <a:lnTo>
                    <a:pt x="2065" y="315"/>
                  </a:lnTo>
                  <a:lnTo>
                    <a:pt x="2046" y="332"/>
                  </a:lnTo>
                  <a:lnTo>
                    <a:pt x="2007" y="367"/>
                  </a:lnTo>
                  <a:lnTo>
                    <a:pt x="1968" y="405"/>
                  </a:lnTo>
                  <a:lnTo>
                    <a:pt x="1927" y="446"/>
                  </a:lnTo>
                  <a:lnTo>
                    <a:pt x="1878" y="491"/>
                  </a:lnTo>
                  <a:lnTo>
                    <a:pt x="1866" y="504"/>
                  </a:lnTo>
                  <a:lnTo>
                    <a:pt x="1853" y="517"/>
                  </a:lnTo>
                  <a:lnTo>
                    <a:pt x="1838" y="533"/>
                  </a:lnTo>
                  <a:lnTo>
                    <a:pt x="1823" y="550"/>
                  </a:lnTo>
                  <a:lnTo>
                    <a:pt x="1790" y="592"/>
                  </a:lnTo>
                  <a:lnTo>
                    <a:pt x="1754" y="637"/>
                  </a:lnTo>
                  <a:lnTo>
                    <a:pt x="1717" y="689"/>
                  </a:lnTo>
                  <a:lnTo>
                    <a:pt x="1679" y="744"/>
                  </a:lnTo>
                  <a:lnTo>
                    <a:pt x="1639" y="802"/>
                  </a:lnTo>
                  <a:lnTo>
                    <a:pt x="1600" y="863"/>
                  </a:lnTo>
                  <a:lnTo>
                    <a:pt x="1561" y="926"/>
                  </a:lnTo>
                  <a:lnTo>
                    <a:pt x="1524" y="988"/>
                  </a:lnTo>
                  <a:lnTo>
                    <a:pt x="1488" y="1051"/>
                  </a:lnTo>
                  <a:lnTo>
                    <a:pt x="1454" y="1111"/>
                  </a:lnTo>
                  <a:lnTo>
                    <a:pt x="1425" y="1170"/>
                  </a:lnTo>
                  <a:lnTo>
                    <a:pt x="1398" y="1226"/>
                  </a:lnTo>
                  <a:lnTo>
                    <a:pt x="1387" y="1252"/>
                  </a:lnTo>
                  <a:lnTo>
                    <a:pt x="1377" y="1277"/>
                  </a:lnTo>
                  <a:lnTo>
                    <a:pt x="1367" y="1301"/>
                  </a:lnTo>
                  <a:lnTo>
                    <a:pt x="1359" y="1323"/>
                  </a:lnTo>
                  <a:lnTo>
                    <a:pt x="1340" y="1362"/>
                  </a:lnTo>
                  <a:lnTo>
                    <a:pt x="1320" y="1404"/>
                  </a:lnTo>
                  <a:lnTo>
                    <a:pt x="1300" y="1449"/>
                  </a:lnTo>
                  <a:lnTo>
                    <a:pt x="1280" y="1496"/>
                  </a:lnTo>
                  <a:lnTo>
                    <a:pt x="1261" y="1545"/>
                  </a:lnTo>
                  <a:lnTo>
                    <a:pt x="1241" y="1596"/>
                  </a:lnTo>
                  <a:lnTo>
                    <a:pt x="1222" y="1648"/>
                  </a:lnTo>
                  <a:lnTo>
                    <a:pt x="1204" y="1702"/>
                  </a:lnTo>
                  <a:lnTo>
                    <a:pt x="1167" y="1808"/>
                  </a:lnTo>
                  <a:lnTo>
                    <a:pt x="1133" y="1915"/>
                  </a:lnTo>
                  <a:lnTo>
                    <a:pt x="1101" y="2016"/>
                  </a:lnTo>
                  <a:lnTo>
                    <a:pt x="1071" y="2110"/>
                  </a:lnTo>
                  <a:lnTo>
                    <a:pt x="1055" y="2162"/>
                  </a:lnTo>
                  <a:lnTo>
                    <a:pt x="1039" y="2213"/>
                  </a:lnTo>
                  <a:lnTo>
                    <a:pt x="1023" y="2264"/>
                  </a:lnTo>
                  <a:lnTo>
                    <a:pt x="1008" y="2315"/>
                  </a:lnTo>
                  <a:lnTo>
                    <a:pt x="992" y="2367"/>
                  </a:lnTo>
                  <a:lnTo>
                    <a:pt x="976" y="2418"/>
                  </a:lnTo>
                  <a:lnTo>
                    <a:pt x="960" y="2471"/>
                  </a:lnTo>
                  <a:lnTo>
                    <a:pt x="944" y="2523"/>
                  </a:lnTo>
                  <a:lnTo>
                    <a:pt x="929" y="2573"/>
                  </a:lnTo>
                  <a:lnTo>
                    <a:pt x="913" y="2626"/>
                  </a:lnTo>
                  <a:lnTo>
                    <a:pt x="896" y="2682"/>
                  </a:lnTo>
                  <a:lnTo>
                    <a:pt x="880" y="2740"/>
                  </a:lnTo>
                  <a:lnTo>
                    <a:pt x="864" y="2797"/>
                  </a:lnTo>
                  <a:lnTo>
                    <a:pt x="849" y="2852"/>
                  </a:lnTo>
                  <a:lnTo>
                    <a:pt x="836" y="2906"/>
                  </a:lnTo>
                  <a:lnTo>
                    <a:pt x="827" y="2955"/>
                  </a:lnTo>
                  <a:lnTo>
                    <a:pt x="818" y="2977"/>
                  </a:lnTo>
                  <a:lnTo>
                    <a:pt x="809" y="3003"/>
                  </a:lnTo>
                  <a:lnTo>
                    <a:pt x="800" y="3033"/>
                  </a:lnTo>
                  <a:lnTo>
                    <a:pt x="790" y="3067"/>
                  </a:lnTo>
                  <a:lnTo>
                    <a:pt x="770" y="3142"/>
                  </a:lnTo>
                  <a:lnTo>
                    <a:pt x="749" y="3225"/>
                  </a:lnTo>
                  <a:lnTo>
                    <a:pt x="730" y="3310"/>
                  </a:lnTo>
                  <a:lnTo>
                    <a:pt x="712" y="3390"/>
                  </a:lnTo>
                  <a:lnTo>
                    <a:pt x="696" y="3461"/>
                  </a:lnTo>
                  <a:lnTo>
                    <a:pt x="683" y="3519"/>
                  </a:lnTo>
                  <a:lnTo>
                    <a:pt x="666" y="3593"/>
                  </a:lnTo>
                  <a:lnTo>
                    <a:pt x="649" y="3667"/>
                  </a:lnTo>
                  <a:lnTo>
                    <a:pt x="633" y="3740"/>
                  </a:lnTo>
                  <a:lnTo>
                    <a:pt x="617" y="3813"/>
                  </a:lnTo>
                  <a:lnTo>
                    <a:pt x="601" y="3886"/>
                  </a:lnTo>
                  <a:lnTo>
                    <a:pt x="585" y="3960"/>
                  </a:lnTo>
                  <a:lnTo>
                    <a:pt x="569" y="4033"/>
                  </a:lnTo>
                  <a:lnTo>
                    <a:pt x="553" y="4108"/>
                  </a:lnTo>
                  <a:lnTo>
                    <a:pt x="537" y="4182"/>
                  </a:lnTo>
                  <a:lnTo>
                    <a:pt x="522" y="4256"/>
                  </a:lnTo>
                  <a:lnTo>
                    <a:pt x="506" y="4330"/>
                  </a:lnTo>
                  <a:lnTo>
                    <a:pt x="491" y="4406"/>
                  </a:lnTo>
                  <a:lnTo>
                    <a:pt x="476" y="4483"/>
                  </a:lnTo>
                  <a:lnTo>
                    <a:pt x="461" y="4559"/>
                  </a:lnTo>
                  <a:lnTo>
                    <a:pt x="447" y="4636"/>
                  </a:lnTo>
                  <a:lnTo>
                    <a:pt x="433" y="4714"/>
                  </a:lnTo>
                  <a:lnTo>
                    <a:pt x="419" y="4791"/>
                  </a:lnTo>
                  <a:lnTo>
                    <a:pt x="405" y="4868"/>
                  </a:lnTo>
                  <a:lnTo>
                    <a:pt x="392" y="4946"/>
                  </a:lnTo>
                  <a:lnTo>
                    <a:pt x="380" y="5024"/>
                  </a:lnTo>
                  <a:lnTo>
                    <a:pt x="367" y="5100"/>
                  </a:lnTo>
                  <a:lnTo>
                    <a:pt x="356" y="5177"/>
                  </a:lnTo>
                  <a:lnTo>
                    <a:pt x="346" y="5253"/>
                  </a:lnTo>
                  <a:lnTo>
                    <a:pt x="335" y="5328"/>
                  </a:lnTo>
                  <a:lnTo>
                    <a:pt x="320" y="5442"/>
                  </a:lnTo>
                  <a:lnTo>
                    <a:pt x="304" y="5555"/>
                  </a:lnTo>
                  <a:lnTo>
                    <a:pt x="289" y="5668"/>
                  </a:lnTo>
                  <a:lnTo>
                    <a:pt x="275" y="5781"/>
                  </a:lnTo>
                  <a:lnTo>
                    <a:pt x="259" y="5896"/>
                  </a:lnTo>
                  <a:lnTo>
                    <a:pt x="244" y="6009"/>
                  </a:lnTo>
                  <a:lnTo>
                    <a:pt x="229" y="6124"/>
                  </a:lnTo>
                  <a:lnTo>
                    <a:pt x="214" y="6238"/>
                  </a:lnTo>
                  <a:lnTo>
                    <a:pt x="199" y="6352"/>
                  </a:lnTo>
                  <a:lnTo>
                    <a:pt x="185" y="6467"/>
                  </a:lnTo>
                  <a:lnTo>
                    <a:pt x="173" y="6581"/>
                  </a:lnTo>
                  <a:lnTo>
                    <a:pt x="160" y="6697"/>
                  </a:lnTo>
                  <a:lnTo>
                    <a:pt x="148" y="6811"/>
                  </a:lnTo>
                  <a:lnTo>
                    <a:pt x="137" y="6927"/>
                  </a:lnTo>
                  <a:lnTo>
                    <a:pt x="127" y="7042"/>
                  </a:lnTo>
                  <a:lnTo>
                    <a:pt x="119" y="7158"/>
                  </a:lnTo>
                  <a:lnTo>
                    <a:pt x="105" y="7319"/>
                  </a:lnTo>
                  <a:lnTo>
                    <a:pt x="92" y="7481"/>
                  </a:lnTo>
                  <a:lnTo>
                    <a:pt x="79" y="7643"/>
                  </a:lnTo>
                  <a:lnTo>
                    <a:pt x="65" y="7805"/>
                  </a:lnTo>
                  <a:lnTo>
                    <a:pt x="54" y="7967"/>
                  </a:lnTo>
                  <a:lnTo>
                    <a:pt x="42" y="8130"/>
                  </a:lnTo>
                  <a:lnTo>
                    <a:pt x="31" y="8293"/>
                  </a:lnTo>
                  <a:lnTo>
                    <a:pt x="22" y="8456"/>
                  </a:lnTo>
                  <a:lnTo>
                    <a:pt x="14" y="8619"/>
                  </a:lnTo>
                  <a:lnTo>
                    <a:pt x="8" y="8782"/>
                  </a:lnTo>
                  <a:lnTo>
                    <a:pt x="3" y="8946"/>
                  </a:lnTo>
                  <a:lnTo>
                    <a:pt x="0" y="9109"/>
                  </a:lnTo>
                  <a:lnTo>
                    <a:pt x="0" y="9190"/>
                  </a:lnTo>
                  <a:lnTo>
                    <a:pt x="0" y="9273"/>
                  </a:lnTo>
                  <a:lnTo>
                    <a:pt x="1" y="9354"/>
                  </a:lnTo>
                  <a:lnTo>
                    <a:pt x="2" y="9437"/>
                  </a:lnTo>
                  <a:lnTo>
                    <a:pt x="3" y="9518"/>
                  </a:lnTo>
                  <a:lnTo>
                    <a:pt x="7" y="9599"/>
                  </a:lnTo>
                  <a:lnTo>
                    <a:pt x="10" y="9681"/>
                  </a:lnTo>
                  <a:lnTo>
                    <a:pt x="14" y="9763"/>
                  </a:lnTo>
                  <a:lnTo>
                    <a:pt x="21" y="9885"/>
                  </a:lnTo>
                  <a:lnTo>
                    <a:pt x="27" y="10006"/>
                  </a:lnTo>
                  <a:lnTo>
                    <a:pt x="34" y="10128"/>
                  </a:lnTo>
                  <a:lnTo>
                    <a:pt x="41" y="10249"/>
                  </a:lnTo>
                  <a:lnTo>
                    <a:pt x="47" y="10369"/>
                  </a:lnTo>
                  <a:lnTo>
                    <a:pt x="54" y="10490"/>
                  </a:lnTo>
                  <a:lnTo>
                    <a:pt x="61" y="10611"/>
                  </a:lnTo>
                  <a:lnTo>
                    <a:pt x="68" y="10731"/>
                  </a:lnTo>
                  <a:lnTo>
                    <a:pt x="74" y="10851"/>
                  </a:lnTo>
                  <a:lnTo>
                    <a:pt x="82" y="10971"/>
                  </a:lnTo>
                  <a:lnTo>
                    <a:pt x="90" y="11091"/>
                  </a:lnTo>
                  <a:lnTo>
                    <a:pt x="98" y="11213"/>
                  </a:lnTo>
                  <a:lnTo>
                    <a:pt x="108" y="11333"/>
                  </a:lnTo>
                  <a:lnTo>
                    <a:pt x="117" y="11454"/>
                  </a:lnTo>
                  <a:lnTo>
                    <a:pt x="127" y="11575"/>
                  </a:lnTo>
                  <a:lnTo>
                    <a:pt x="138" y="11697"/>
                  </a:lnTo>
                  <a:lnTo>
                    <a:pt x="149" y="11811"/>
                  </a:lnTo>
                  <a:lnTo>
                    <a:pt x="160" y="11926"/>
                  </a:lnTo>
                  <a:lnTo>
                    <a:pt x="172" y="12040"/>
                  </a:lnTo>
                  <a:lnTo>
                    <a:pt x="184" y="12154"/>
                  </a:lnTo>
                  <a:lnTo>
                    <a:pt x="197" y="12269"/>
                  </a:lnTo>
                  <a:lnTo>
                    <a:pt x="209" y="12383"/>
                  </a:lnTo>
                  <a:lnTo>
                    <a:pt x="223" y="12498"/>
                  </a:lnTo>
                  <a:lnTo>
                    <a:pt x="237" y="12611"/>
                  </a:lnTo>
                  <a:lnTo>
                    <a:pt x="252" y="12725"/>
                  </a:lnTo>
                  <a:lnTo>
                    <a:pt x="267" y="12839"/>
                  </a:lnTo>
                  <a:lnTo>
                    <a:pt x="281" y="12953"/>
                  </a:lnTo>
                  <a:lnTo>
                    <a:pt x="298" y="13066"/>
                  </a:lnTo>
                  <a:lnTo>
                    <a:pt x="314" y="13180"/>
                  </a:lnTo>
                  <a:lnTo>
                    <a:pt x="331" y="13293"/>
                  </a:lnTo>
                  <a:lnTo>
                    <a:pt x="349" y="13406"/>
                  </a:lnTo>
                  <a:lnTo>
                    <a:pt x="366" y="13519"/>
                  </a:lnTo>
                  <a:lnTo>
                    <a:pt x="398" y="13707"/>
                  </a:lnTo>
                  <a:lnTo>
                    <a:pt x="433" y="13905"/>
                  </a:lnTo>
                  <a:lnTo>
                    <a:pt x="470" y="14110"/>
                  </a:lnTo>
                  <a:lnTo>
                    <a:pt x="511" y="14322"/>
                  </a:lnTo>
                  <a:lnTo>
                    <a:pt x="555" y="14538"/>
                  </a:lnTo>
                  <a:lnTo>
                    <a:pt x="602" y="14757"/>
                  </a:lnTo>
                  <a:lnTo>
                    <a:pt x="650" y="14979"/>
                  </a:lnTo>
                  <a:lnTo>
                    <a:pt x="701" y="15200"/>
                  </a:lnTo>
                  <a:lnTo>
                    <a:pt x="729" y="15311"/>
                  </a:lnTo>
                  <a:lnTo>
                    <a:pt x="755" y="15420"/>
                  </a:lnTo>
                  <a:lnTo>
                    <a:pt x="784" y="15530"/>
                  </a:lnTo>
                  <a:lnTo>
                    <a:pt x="811" y="15639"/>
                  </a:lnTo>
                  <a:lnTo>
                    <a:pt x="840" y="15747"/>
                  </a:lnTo>
                  <a:lnTo>
                    <a:pt x="870" y="15854"/>
                  </a:lnTo>
                  <a:lnTo>
                    <a:pt x="899" y="15959"/>
                  </a:lnTo>
                  <a:lnTo>
                    <a:pt x="929" y="16064"/>
                  </a:lnTo>
                  <a:lnTo>
                    <a:pt x="960" y="16165"/>
                  </a:lnTo>
                  <a:lnTo>
                    <a:pt x="991" y="16266"/>
                  </a:lnTo>
                  <a:lnTo>
                    <a:pt x="1022" y="16365"/>
                  </a:lnTo>
                  <a:lnTo>
                    <a:pt x="1054" y="16461"/>
                  </a:lnTo>
                  <a:lnTo>
                    <a:pt x="1086" y="16556"/>
                  </a:lnTo>
                  <a:lnTo>
                    <a:pt x="1119" y="16646"/>
                  </a:lnTo>
                  <a:lnTo>
                    <a:pt x="1152" y="16735"/>
                  </a:lnTo>
                  <a:lnTo>
                    <a:pt x="1185" y="16821"/>
                  </a:lnTo>
                  <a:lnTo>
                    <a:pt x="1225" y="16920"/>
                  </a:lnTo>
                  <a:lnTo>
                    <a:pt x="1267" y="17017"/>
                  </a:lnTo>
                  <a:lnTo>
                    <a:pt x="1288" y="17064"/>
                  </a:lnTo>
                  <a:lnTo>
                    <a:pt x="1310" y="17111"/>
                  </a:lnTo>
                  <a:lnTo>
                    <a:pt x="1332" y="17156"/>
                  </a:lnTo>
                  <a:lnTo>
                    <a:pt x="1354" y="17202"/>
                  </a:lnTo>
                  <a:lnTo>
                    <a:pt x="1377" y="17247"/>
                  </a:lnTo>
                  <a:lnTo>
                    <a:pt x="1399" y="17290"/>
                  </a:lnTo>
                  <a:lnTo>
                    <a:pt x="1423" y="17334"/>
                  </a:lnTo>
                  <a:lnTo>
                    <a:pt x="1447" y="17376"/>
                  </a:lnTo>
                  <a:lnTo>
                    <a:pt x="1471" y="17417"/>
                  </a:lnTo>
                  <a:lnTo>
                    <a:pt x="1496" y="17459"/>
                  </a:lnTo>
                  <a:lnTo>
                    <a:pt x="1521" y="17499"/>
                  </a:lnTo>
                  <a:lnTo>
                    <a:pt x="1546" y="17538"/>
                  </a:lnTo>
                  <a:lnTo>
                    <a:pt x="1572" y="17576"/>
                  </a:lnTo>
                  <a:lnTo>
                    <a:pt x="1598" y="17614"/>
                  </a:lnTo>
                  <a:lnTo>
                    <a:pt x="1625" y="17651"/>
                  </a:lnTo>
                  <a:lnTo>
                    <a:pt x="1652" y="17687"/>
                  </a:lnTo>
                  <a:lnTo>
                    <a:pt x="1680" y="17722"/>
                  </a:lnTo>
                  <a:lnTo>
                    <a:pt x="1707" y="17756"/>
                  </a:lnTo>
                  <a:lnTo>
                    <a:pt x="1736" y="17789"/>
                  </a:lnTo>
                  <a:lnTo>
                    <a:pt x="1764" y="17822"/>
                  </a:lnTo>
                  <a:lnTo>
                    <a:pt x="1794" y="17853"/>
                  </a:lnTo>
                  <a:lnTo>
                    <a:pt x="1824" y="17884"/>
                  </a:lnTo>
                  <a:lnTo>
                    <a:pt x="1854" y="17914"/>
                  </a:lnTo>
                  <a:lnTo>
                    <a:pt x="1885" y="17943"/>
                  </a:lnTo>
                  <a:lnTo>
                    <a:pt x="1917" y="17970"/>
                  </a:lnTo>
                  <a:lnTo>
                    <a:pt x="1947" y="17998"/>
                  </a:lnTo>
                  <a:lnTo>
                    <a:pt x="1980" y="18023"/>
                  </a:lnTo>
                  <a:lnTo>
                    <a:pt x="2013" y="18048"/>
                  </a:lnTo>
                  <a:lnTo>
                    <a:pt x="2052" y="18075"/>
                  </a:lnTo>
                  <a:lnTo>
                    <a:pt x="2091" y="18102"/>
                  </a:lnTo>
                  <a:lnTo>
                    <a:pt x="2132" y="18127"/>
                  </a:lnTo>
                  <a:lnTo>
                    <a:pt x="2173" y="18151"/>
                  </a:lnTo>
                  <a:lnTo>
                    <a:pt x="2215" y="18174"/>
                  </a:lnTo>
                  <a:lnTo>
                    <a:pt x="2259" y="18194"/>
                  </a:lnTo>
                  <a:lnTo>
                    <a:pt x="2303" y="18214"/>
                  </a:lnTo>
                  <a:lnTo>
                    <a:pt x="2349" y="18232"/>
                  </a:lnTo>
                  <a:lnTo>
                    <a:pt x="2397" y="18249"/>
                  </a:lnTo>
                  <a:lnTo>
                    <a:pt x="2446" y="18264"/>
                  </a:lnTo>
                  <a:lnTo>
                    <a:pt x="2497" y="18277"/>
                  </a:lnTo>
                  <a:lnTo>
                    <a:pt x="2549" y="18287"/>
                  </a:lnTo>
                  <a:lnTo>
                    <a:pt x="2576" y="18292"/>
                  </a:lnTo>
                  <a:lnTo>
                    <a:pt x="2603" y="18296"/>
                  </a:lnTo>
                  <a:lnTo>
                    <a:pt x="2631" y="18300"/>
                  </a:lnTo>
                  <a:lnTo>
                    <a:pt x="2658" y="18303"/>
                  </a:lnTo>
                  <a:lnTo>
                    <a:pt x="2687" y="18305"/>
                  </a:lnTo>
                  <a:lnTo>
                    <a:pt x="2716" y="18308"/>
                  </a:lnTo>
                  <a:lnTo>
                    <a:pt x="2745" y="18309"/>
                  </a:lnTo>
                  <a:lnTo>
                    <a:pt x="2776" y="18309"/>
                  </a:lnTo>
                  <a:lnTo>
                    <a:pt x="2835" y="18310"/>
                  </a:lnTo>
                  <a:lnTo>
                    <a:pt x="2896" y="18310"/>
                  </a:lnTo>
                  <a:lnTo>
                    <a:pt x="2957" y="18309"/>
                  </a:lnTo>
                  <a:lnTo>
                    <a:pt x="3017" y="18308"/>
                  </a:lnTo>
                  <a:lnTo>
                    <a:pt x="3079" y="18305"/>
                  </a:lnTo>
                  <a:lnTo>
                    <a:pt x="3140" y="18303"/>
                  </a:lnTo>
                  <a:lnTo>
                    <a:pt x="3200" y="18300"/>
                  </a:lnTo>
                  <a:lnTo>
                    <a:pt x="3262" y="18296"/>
                  </a:lnTo>
                  <a:lnTo>
                    <a:pt x="3323" y="18292"/>
                  </a:lnTo>
                  <a:lnTo>
                    <a:pt x="3384" y="18287"/>
                  </a:lnTo>
                  <a:lnTo>
                    <a:pt x="3444" y="18283"/>
                  </a:lnTo>
                  <a:lnTo>
                    <a:pt x="3505" y="18277"/>
                  </a:lnTo>
                  <a:lnTo>
                    <a:pt x="3565" y="18271"/>
                  </a:lnTo>
                  <a:lnTo>
                    <a:pt x="3625" y="18264"/>
                  </a:lnTo>
                  <a:lnTo>
                    <a:pt x="3686" y="18257"/>
                  </a:lnTo>
                  <a:lnTo>
                    <a:pt x="3745" y="18250"/>
                  </a:lnTo>
                  <a:lnTo>
                    <a:pt x="3829" y="18240"/>
                  </a:lnTo>
                  <a:lnTo>
                    <a:pt x="3912" y="18230"/>
                  </a:lnTo>
                  <a:lnTo>
                    <a:pt x="3995" y="18218"/>
                  </a:lnTo>
                  <a:lnTo>
                    <a:pt x="4076" y="18206"/>
                  </a:lnTo>
                  <a:lnTo>
                    <a:pt x="4157" y="18192"/>
                  </a:lnTo>
                  <a:lnTo>
                    <a:pt x="4236" y="18178"/>
                  </a:lnTo>
                  <a:lnTo>
                    <a:pt x="4316" y="18165"/>
                  </a:lnTo>
                  <a:lnTo>
                    <a:pt x="4395" y="18150"/>
                  </a:lnTo>
                  <a:lnTo>
                    <a:pt x="4473" y="18134"/>
                  </a:lnTo>
                  <a:lnTo>
                    <a:pt x="4549" y="18118"/>
                  </a:lnTo>
                  <a:lnTo>
                    <a:pt x="4627" y="18101"/>
                  </a:lnTo>
                  <a:lnTo>
                    <a:pt x="4704" y="18083"/>
                  </a:lnTo>
                  <a:lnTo>
                    <a:pt x="4779" y="18066"/>
                  </a:lnTo>
                  <a:lnTo>
                    <a:pt x="4855" y="18048"/>
                  </a:lnTo>
                  <a:lnTo>
                    <a:pt x="4931" y="18028"/>
                  </a:lnTo>
                  <a:lnTo>
                    <a:pt x="5006" y="18009"/>
                  </a:lnTo>
                  <a:lnTo>
                    <a:pt x="5156" y="17969"/>
                  </a:lnTo>
                  <a:lnTo>
                    <a:pt x="5305" y="17927"/>
                  </a:lnTo>
                  <a:lnTo>
                    <a:pt x="5455" y="17882"/>
                  </a:lnTo>
                  <a:lnTo>
                    <a:pt x="5603" y="17836"/>
                  </a:lnTo>
                  <a:lnTo>
                    <a:pt x="5753" y="17789"/>
                  </a:lnTo>
                  <a:lnTo>
                    <a:pt x="5904" y="17741"/>
                  </a:lnTo>
                  <a:lnTo>
                    <a:pt x="6056" y="17691"/>
                  </a:lnTo>
                  <a:lnTo>
                    <a:pt x="6211" y="17639"/>
                  </a:lnTo>
                  <a:lnTo>
                    <a:pt x="6273" y="17619"/>
                  </a:lnTo>
                  <a:lnTo>
                    <a:pt x="6368" y="17586"/>
                  </a:lnTo>
                  <a:lnTo>
                    <a:pt x="6483" y="17544"/>
                  </a:lnTo>
                  <a:lnTo>
                    <a:pt x="6608" y="17501"/>
                  </a:lnTo>
                  <a:lnTo>
                    <a:pt x="6729" y="17456"/>
                  </a:lnTo>
                  <a:lnTo>
                    <a:pt x="6837" y="17415"/>
                  </a:lnTo>
                  <a:lnTo>
                    <a:pt x="6881" y="17398"/>
                  </a:lnTo>
                  <a:lnTo>
                    <a:pt x="6917" y="17382"/>
                  </a:lnTo>
                  <a:lnTo>
                    <a:pt x="6943" y="17369"/>
                  </a:lnTo>
                  <a:lnTo>
                    <a:pt x="6959" y="17361"/>
                  </a:lnTo>
                  <a:lnTo>
                    <a:pt x="6994" y="17351"/>
                  </a:lnTo>
                  <a:lnTo>
                    <a:pt x="7046" y="17333"/>
                  </a:lnTo>
                  <a:lnTo>
                    <a:pt x="7116" y="17308"/>
                  </a:lnTo>
                  <a:lnTo>
                    <a:pt x="7200" y="17277"/>
                  </a:lnTo>
                  <a:lnTo>
                    <a:pt x="7294" y="17240"/>
                  </a:lnTo>
                  <a:lnTo>
                    <a:pt x="7397" y="17200"/>
                  </a:lnTo>
                  <a:lnTo>
                    <a:pt x="7507" y="17156"/>
                  </a:lnTo>
                  <a:lnTo>
                    <a:pt x="7621" y="17112"/>
                  </a:lnTo>
                  <a:lnTo>
                    <a:pt x="7734" y="17066"/>
                  </a:lnTo>
                  <a:lnTo>
                    <a:pt x="7846" y="17021"/>
                  </a:lnTo>
                  <a:lnTo>
                    <a:pt x="7955" y="16977"/>
                  </a:lnTo>
                  <a:lnTo>
                    <a:pt x="8057" y="16937"/>
                  </a:lnTo>
                  <a:lnTo>
                    <a:pt x="8148" y="16899"/>
                  </a:lnTo>
                  <a:lnTo>
                    <a:pt x="8228" y="16867"/>
                  </a:lnTo>
                  <a:lnTo>
                    <a:pt x="8295" y="16841"/>
                  </a:lnTo>
                  <a:lnTo>
                    <a:pt x="8344" y="16821"/>
                  </a:lnTo>
                  <a:lnTo>
                    <a:pt x="8396" y="16799"/>
                  </a:lnTo>
                  <a:lnTo>
                    <a:pt x="8454" y="16778"/>
                  </a:lnTo>
                  <a:lnTo>
                    <a:pt x="8513" y="16755"/>
                  </a:lnTo>
                  <a:lnTo>
                    <a:pt x="8574" y="16731"/>
                  </a:lnTo>
                  <a:lnTo>
                    <a:pt x="8633" y="16707"/>
                  </a:lnTo>
                  <a:lnTo>
                    <a:pt x="8690" y="16682"/>
                  </a:lnTo>
                  <a:lnTo>
                    <a:pt x="8744" y="16658"/>
                  </a:lnTo>
                  <a:lnTo>
                    <a:pt x="8792" y="16633"/>
                  </a:lnTo>
                  <a:lnTo>
                    <a:pt x="8829" y="16621"/>
                  </a:lnTo>
                  <a:lnTo>
                    <a:pt x="8872" y="16605"/>
                  </a:lnTo>
                  <a:lnTo>
                    <a:pt x="8918" y="16587"/>
                  </a:lnTo>
                  <a:lnTo>
                    <a:pt x="8965" y="16565"/>
                  </a:lnTo>
                  <a:lnTo>
                    <a:pt x="9013" y="16543"/>
                  </a:lnTo>
                  <a:lnTo>
                    <a:pt x="9059" y="16522"/>
                  </a:lnTo>
                  <a:lnTo>
                    <a:pt x="9100" y="16502"/>
                  </a:lnTo>
                  <a:lnTo>
                    <a:pt x="9137" y="16485"/>
                  </a:lnTo>
                  <a:lnTo>
                    <a:pt x="9178" y="16465"/>
                  </a:lnTo>
                  <a:lnTo>
                    <a:pt x="9220" y="16447"/>
                  </a:lnTo>
                  <a:lnTo>
                    <a:pt x="9263" y="16429"/>
                  </a:lnTo>
                  <a:lnTo>
                    <a:pt x="9304" y="16409"/>
                  </a:lnTo>
                  <a:lnTo>
                    <a:pt x="9346" y="16391"/>
                  </a:lnTo>
                  <a:lnTo>
                    <a:pt x="9388" y="16371"/>
                  </a:lnTo>
                  <a:lnTo>
                    <a:pt x="9430" y="16352"/>
                  </a:lnTo>
                  <a:lnTo>
                    <a:pt x="9471" y="16331"/>
                  </a:lnTo>
                  <a:lnTo>
                    <a:pt x="9550" y="16292"/>
                  </a:lnTo>
                  <a:lnTo>
                    <a:pt x="9633" y="16254"/>
                  </a:lnTo>
                  <a:lnTo>
                    <a:pt x="9720" y="16214"/>
                  </a:lnTo>
                  <a:lnTo>
                    <a:pt x="9807" y="16173"/>
                  </a:lnTo>
                  <a:lnTo>
                    <a:pt x="9894" y="16132"/>
                  </a:lnTo>
                  <a:lnTo>
                    <a:pt x="9978" y="16091"/>
                  </a:lnTo>
                  <a:lnTo>
                    <a:pt x="10018" y="16069"/>
                  </a:lnTo>
                  <a:lnTo>
                    <a:pt x="10057" y="16048"/>
                  </a:lnTo>
                  <a:lnTo>
                    <a:pt x="10093" y="16026"/>
                  </a:lnTo>
                  <a:lnTo>
                    <a:pt x="10129" y="16004"/>
                  </a:lnTo>
                  <a:lnTo>
                    <a:pt x="10153" y="15994"/>
                  </a:lnTo>
                  <a:lnTo>
                    <a:pt x="10184" y="15979"/>
                  </a:lnTo>
                  <a:lnTo>
                    <a:pt x="10220" y="15962"/>
                  </a:lnTo>
                  <a:lnTo>
                    <a:pt x="10263" y="15939"/>
                  </a:lnTo>
                  <a:lnTo>
                    <a:pt x="10363" y="15886"/>
                  </a:lnTo>
                  <a:lnTo>
                    <a:pt x="10482" y="15821"/>
                  </a:lnTo>
                  <a:lnTo>
                    <a:pt x="10614" y="15748"/>
                  </a:lnTo>
                  <a:lnTo>
                    <a:pt x="10756" y="15669"/>
                  </a:lnTo>
                  <a:lnTo>
                    <a:pt x="10903" y="15584"/>
                  </a:lnTo>
                  <a:lnTo>
                    <a:pt x="11053" y="15498"/>
                  </a:lnTo>
                  <a:lnTo>
                    <a:pt x="11202" y="15411"/>
                  </a:lnTo>
                  <a:lnTo>
                    <a:pt x="11344" y="15328"/>
                  </a:lnTo>
                  <a:lnTo>
                    <a:pt x="11477" y="15249"/>
                  </a:lnTo>
                  <a:lnTo>
                    <a:pt x="11597" y="15176"/>
                  </a:lnTo>
                  <a:lnTo>
                    <a:pt x="11700" y="15111"/>
                  </a:lnTo>
                  <a:lnTo>
                    <a:pt x="11781" y="15060"/>
                  </a:lnTo>
                  <a:lnTo>
                    <a:pt x="11813" y="15038"/>
                  </a:lnTo>
                  <a:lnTo>
                    <a:pt x="11838" y="15021"/>
                  </a:lnTo>
                  <a:lnTo>
                    <a:pt x="11857" y="15007"/>
                  </a:lnTo>
                  <a:lnTo>
                    <a:pt x="11867" y="14997"/>
                  </a:lnTo>
                  <a:lnTo>
                    <a:pt x="11879" y="14991"/>
                  </a:lnTo>
                  <a:lnTo>
                    <a:pt x="11898" y="14982"/>
                  </a:lnTo>
                  <a:lnTo>
                    <a:pt x="11919" y="14970"/>
                  </a:lnTo>
                  <a:lnTo>
                    <a:pt x="11947" y="14954"/>
                  </a:lnTo>
                  <a:lnTo>
                    <a:pt x="12012" y="14913"/>
                  </a:lnTo>
                  <a:lnTo>
                    <a:pt x="12090" y="14864"/>
                  </a:lnTo>
                  <a:lnTo>
                    <a:pt x="12179" y="14806"/>
                  </a:lnTo>
                  <a:lnTo>
                    <a:pt x="12276" y="14741"/>
                  </a:lnTo>
                  <a:lnTo>
                    <a:pt x="12379" y="14672"/>
                  </a:lnTo>
                  <a:lnTo>
                    <a:pt x="12485" y="14600"/>
                  </a:lnTo>
                  <a:lnTo>
                    <a:pt x="12590" y="14528"/>
                  </a:lnTo>
                  <a:lnTo>
                    <a:pt x="12694" y="14457"/>
                  </a:lnTo>
                  <a:lnTo>
                    <a:pt x="12791" y="14388"/>
                  </a:lnTo>
                  <a:lnTo>
                    <a:pt x="12883" y="14324"/>
                  </a:lnTo>
                  <a:lnTo>
                    <a:pt x="12963" y="14267"/>
                  </a:lnTo>
                  <a:lnTo>
                    <a:pt x="13031" y="14218"/>
                  </a:lnTo>
                  <a:lnTo>
                    <a:pt x="13083" y="14179"/>
                  </a:lnTo>
                  <a:lnTo>
                    <a:pt x="13116" y="14152"/>
                  </a:lnTo>
                  <a:lnTo>
                    <a:pt x="13131" y="14143"/>
                  </a:lnTo>
                  <a:lnTo>
                    <a:pt x="13152" y="14131"/>
                  </a:lnTo>
                  <a:lnTo>
                    <a:pt x="13179" y="14112"/>
                  </a:lnTo>
                  <a:lnTo>
                    <a:pt x="13212" y="14088"/>
                  </a:lnTo>
                  <a:lnTo>
                    <a:pt x="13294" y="14030"/>
                  </a:lnTo>
                  <a:lnTo>
                    <a:pt x="13392" y="13958"/>
                  </a:lnTo>
                  <a:lnTo>
                    <a:pt x="13505" y="13873"/>
                  </a:lnTo>
                  <a:lnTo>
                    <a:pt x="13628" y="13779"/>
                  </a:lnTo>
                  <a:lnTo>
                    <a:pt x="13758" y="13680"/>
                  </a:lnTo>
                  <a:lnTo>
                    <a:pt x="13891" y="13578"/>
                  </a:lnTo>
                  <a:lnTo>
                    <a:pt x="14024" y="13475"/>
                  </a:lnTo>
                  <a:lnTo>
                    <a:pt x="14153" y="13374"/>
                  </a:lnTo>
                  <a:lnTo>
                    <a:pt x="14274" y="13278"/>
                  </a:lnTo>
                  <a:lnTo>
                    <a:pt x="14385" y="13190"/>
                  </a:lnTo>
                  <a:lnTo>
                    <a:pt x="14481" y="13112"/>
                  </a:lnTo>
                  <a:lnTo>
                    <a:pt x="14559" y="13048"/>
                  </a:lnTo>
                  <a:lnTo>
                    <a:pt x="14590" y="13022"/>
                  </a:lnTo>
                  <a:lnTo>
                    <a:pt x="14615" y="13000"/>
                  </a:lnTo>
                  <a:lnTo>
                    <a:pt x="14634" y="12982"/>
                  </a:lnTo>
                  <a:lnTo>
                    <a:pt x="14645" y="12970"/>
                  </a:lnTo>
                  <a:lnTo>
                    <a:pt x="14658" y="12963"/>
                  </a:lnTo>
                  <a:lnTo>
                    <a:pt x="14673" y="12954"/>
                  </a:lnTo>
                  <a:lnTo>
                    <a:pt x="14690" y="12942"/>
                  </a:lnTo>
                  <a:lnTo>
                    <a:pt x="14708" y="12928"/>
                  </a:lnTo>
                  <a:lnTo>
                    <a:pt x="14751" y="12895"/>
                  </a:lnTo>
                  <a:lnTo>
                    <a:pt x="14802" y="12854"/>
                  </a:lnTo>
                  <a:lnTo>
                    <a:pt x="14857" y="12807"/>
                  </a:lnTo>
                  <a:lnTo>
                    <a:pt x="14917" y="12756"/>
                  </a:lnTo>
                  <a:lnTo>
                    <a:pt x="14979" y="12701"/>
                  </a:lnTo>
                  <a:lnTo>
                    <a:pt x="15044" y="12645"/>
                  </a:lnTo>
                  <a:lnTo>
                    <a:pt x="15110" y="12587"/>
                  </a:lnTo>
                  <a:lnTo>
                    <a:pt x="15175" y="12530"/>
                  </a:lnTo>
                  <a:lnTo>
                    <a:pt x="15238" y="12475"/>
                  </a:lnTo>
                  <a:lnTo>
                    <a:pt x="15298" y="12421"/>
                  </a:lnTo>
                  <a:lnTo>
                    <a:pt x="15354" y="12372"/>
                  </a:lnTo>
                  <a:lnTo>
                    <a:pt x="15405" y="12328"/>
                  </a:lnTo>
                  <a:lnTo>
                    <a:pt x="15451" y="12291"/>
                  </a:lnTo>
                  <a:lnTo>
                    <a:pt x="15487" y="12261"/>
                  </a:lnTo>
                  <a:lnTo>
                    <a:pt x="15508" y="12245"/>
                  </a:lnTo>
                  <a:lnTo>
                    <a:pt x="15520" y="12233"/>
                  </a:lnTo>
                  <a:lnTo>
                    <a:pt x="15534" y="12220"/>
                  </a:lnTo>
                  <a:lnTo>
                    <a:pt x="15555" y="12200"/>
                  </a:lnTo>
                  <a:lnTo>
                    <a:pt x="15765" y="12013"/>
                  </a:lnTo>
                  <a:lnTo>
                    <a:pt x="15798" y="11979"/>
                  </a:lnTo>
                  <a:lnTo>
                    <a:pt x="15830" y="11947"/>
                  </a:lnTo>
                  <a:lnTo>
                    <a:pt x="15863" y="11915"/>
                  </a:lnTo>
                  <a:lnTo>
                    <a:pt x="15895" y="11884"/>
                  </a:lnTo>
                  <a:lnTo>
                    <a:pt x="15927" y="11853"/>
                  </a:lnTo>
                  <a:lnTo>
                    <a:pt x="15959" y="11823"/>
                  </a:lnTo>
                  <a:lnTo>
                    <a:pt x="15992" y="11790"/>
                  </a:lnTo>
                  <a:lnTo>
                    <a:pt x="16025" y="11758"/>
                  </a:lnTo>
                  <a:lnTo>
                    <a:pt x="16052" y="11733"/>
                  </a:lnTo>
                  <a:lnTo>
                    <a:pt x="16089" y="11696"/>
                  </a:lnTo>
                  <a:lnTo>
                    <a:pt x="16136" y="11649"/>
                  </a:lnTo>
                  <a:lnTo>
                    <a:pt x="16190" y="11595"/>
                  </a:lnTo>
                  <a:lnTo>
                    <a:pt x="16248" y="11535"/>
                  </a:lnTo>
                  <a:lnTo>
                    <a:pt x="16311" y="11470"/>
                  </a:lnTo>
                  <a:lnTo>
                    <a:pt x="16377" y="11403"/>
                  </a:lnTo>
                  <a:lnTo>
                    <a:pt x="16443" y="11335"/>
                  </a:lnTo>
                  <a:lnTo>
                    <a:pt x="16508" y="11268"/>
                  </a:lnTo>
                  <a:lnTo>
                    <a:pt x="16571" y="11202"/>
                  </a:lnTo>
                  <a:lnTo>
                    <a:pt x="16629" y="11140"/>
                  </a:lnTo>
                  <a:lnTo>
                    <a:pt x="16681" y="11084"/>
                  </a:lnTo>
                  <a:lnTo>
                    <a:pt x="16726" y="11036"/>
                  </a:lnTo>
                  <a:lnTo>
                    <a:pt x="16761" y="10997"/>
                  </a:lnTo>
                  <a:lnTo>
                    <a:pt x="16786" y="10969"/>
                  </a:lnTo>
                  <a:lnTo>
                    <a:pt x="16797" y="10953"/>
                  </a:lnTo>
                  <a:lnTo>
                    <a:pt x="16818" y="10935"/>
                  </a:lnTo>
                  <a:lnTo>
                    <a:pt x="16837" y="10915"/>
                  </a:lnTo>
                  <a:lnTo>
                    <a:pt x="16856" y="10896"/>
                  </a:lnTo>
                  <a:lnTo>
                    <a:pt x="16874" y="10875"/>
                  </a:lnTo>
                  <a:lnTo>
                    <a:pt x="16908" y="10833"/>
                  </a:lnTo>
                  <a:lnTo>
                    <a:pt x="16943" y="10789"/>
                  </a:lnTo>
                  <a:lnTo>
                    <a:pt x="17006" y="10707"/>
                  </a:lnTo>
                  <a:lnTo>
                    <a:pt x="17067" y="10626"/>
                  </a:lnTo>
                  <a:lnTo>
                    <a:pt x="17128" y="10543"/>
                  </a:lnTo>
                  <a:lnTo>
                    <a:pt x="17185" y="10462"/>
                  </a:lnTo>
                  <a:lnTo>
                    <a:pt x="17214" y="10421"/>
                  </a:lnTo>
                  <a:lnTo>
                    <a:pt x="17241" y="10379"/>
                  </a:lnTo>
                  <a:lnTo>
                    <a:pt x="17269" y="10337"/>
                  </a:lnTo>
                  <a:lnTo>
                    <a:pt x="17295" y="10296"/>
                  </a:lnTo>
                  <a:lnTo>
                    <a:pt x="17321" y="10254"/>
                  </a:lnTo>
                  <a:lnTo>
                    <a:pt x="17347" y="10211"/>
                  </a:lnTo>
                  <a:lnTo>
                    <a:pt x="17372" y="10169"/>
                  </a:lnTo>
                  <a:lnTo>
                    <a:pt x="17396" y="10125"/>
                  </a:lnTo>
                  <a:lnTo>
                    <a:pt x="17419" y="10081"/>
                  </a:lnTo>
                  <a:lnTo>
                    <a:pt x="17442" y="10037"/>
                  </a:lnTo>
                  <a:lnTo>
                    <a:pt x="17463" y="9992"/>
                  </a:lnTo>
                  <a:lnTo>
                    <a:pt x="17485" y="9946"/>
                  </a:lnTo>
                  <a:lnTo>
                    <a:pt x="17505" y="9900"/>
                  </a:lnTo>
                  <a:lnTo>
                    <a:pt x="17524" y="9853"/>
                  </a:lnTo>
                  <a:lnTo>
                    <a:pt x="17543" y="9805"/>
                  </a:lnTo>
                  <a:lnTo>
                    <a:pt x="17561" y="9757"/>
                  </a:lnTo>
                  <a:lnTo>
                    <a:pt x="17578" y="9708"/>
                  </a:lnTo>
                  <a:lnTo>
                    <a:pt x="17594" y="9657"/>
                  </a:lnTo>
                  <a:lnTo>
                    <a:pt x="17609" y="9606"/>
                  </a:lnTo>
                  <a:lnTo>
                    <a:pt x="17622" y="9553"/>
                  </a:lnTo>
                  <a:lnTo>
                    <a:pt x="17636" y="9501"/>
                  </a:lnTo>
                  <a:lnTo>
                    <a:pt x="17648" y="9446"/>
                  </a:lnTo>
                  <a:lnTo>
                    <a:pt x="17659" y="9391"/>
                  </a:lnTo>
                  <a:lnTo>
                    <a:pt x="17669" y="9334"/>
                  </a:lnTo>
                  <a:lnTo>
                    <a:pt x="17673" y="9309"/>
                  </a:lnTo>
                  <a:lnTo>
                    <a:pt x="17675" y="9283"/>
                  </a:lnTo>
                  <a:lnTo>
                    <a:pt x="17675" y="9255"/>
                  </a:lnTo>
                  <a:lnTo>
                    <a:pt x="17674" y="9226"/>
                  </a:lnTo>
                  <a:lnTo>
                    <a:pt x="17672" y="9196"/>
                  </a:lnTo>
                  <a:lnTo>
                    <a:pt x="17669" y="9165"/>
                  </a:lnTo>
                  <a:lnTo>
                    <a:pt x="17665" y="9133"/>
                  </a:lnTo>
                  <a:lnTo>
                    <a:pt x="17659" y="9101"/>
                  </a:lnTo>
                  <a:lnTo>
                    <a:pt x="17653" y="9068"/>
                  </a:lnTo>
                  <a:lnTo>
                    <a:pt x="17645" y="9034"/>
                  </a:lnTo>
                  <a:lnTo>
                    <a:pt x="17637" y="8999"/>
                  </a:lnTo>
                  <a:lnTo>
                    <a:pt x="17629" y="8965"/>
                  </a:lnTo>
                  <a:lnTo>
                    <a:pt x="17609" y="8895"/>
                  </a:lnTo>
                  <a:lnTo>
                    <a:pt x="17587" y="8825"/>
                  </a:lnTo>
                  <a:lnTo>
                    <a:pt x="17563" y="8757"/>
                  </a:lnTo>
                  <a:lnTo>
                    <a:pt x="17539" y="8689"/>
                  </a:lnTo>
                  <a:lnTo>
                    <a:pt x="17513" y="8624"/>
                  </a:lnTo>
                  <a:lnTo>
                    <a:pt x="17487" y="8563"/>
                  </a:lnTo>
                  <a:lnTo>
                    <a:pt x="17462" y="8506"/>
                  </a:lnTo>
                  <a:lnTo>
                    <a:pt x="17437" y="8455"/>
                  </a:lnTo>
                  <a:lnTo>
                    <a:pt x="17415" y="8408"/>
                  </a:lnTo>
                  <a:lnTo>
                    <a:pt x="17394" y="8369"/>
                  </a:lnTo>
                  <a:lnTo>
                    <a:pt x="17360" y="8310"/>
                  </a:lnTo>
                  <a:lnTo>
                    <a:pt x="17328" y="8254"/>
                  </a:lnTo>
                  <a:lnTo>
                    <a:pt x="17297" y="8203"/>
                  </a:lnTo>
                  <a:lnTo>
                    <a:pt x="17268" y="8155"/>
                  </a:lnTo>
                  <a:lnTo>
                    <a:pt x="17239" y="8109"/>
                  </a:lnTo>
                  <a:lnTo>
                    <a:pt x="17210" y="8066"/>
                  </a:lnTo>
                  <a:lnTo>
                    <a:pt x="17182" y="8023"/>
                  </a:lnTo>
                  <a:lnTo>
                    <a:pt x="17153" y="7981"/>
                  </a:lnTo>
                  <a:lnTo>
                    <a:pt x="17123" y="7941"/>
                  </a:lnTo>
                  <a:lnTo>
                    <a:pt x="17093" y="7900"/>
                  </a:lnTo>
                  <a:lnTo>
                    <a:pt x="17062" y="7858"/>
                  </a:lnTo>
                  <a:lnTo>
                    <a:pt x="17029" y="7816"/>
                  </a:lnTo>
                  <a:lnTo>
                    <a:pt x="16958" y="7727"/>
                  </a:lnTo>
                  <a:lnTo>
                    <a:pt x="16877" y="7627"/>
                  </a:lnTo>
                  <a:lnTo>
                    <a:pt x="16843" y="7585"/>
                  </a:lnTo>
                  <a:lnTo>
                    <a:pt x="16805" y="7540"/>
                  </a:lnTo>
                  <a:lnTo>
                    <a:pt x="16766" y="7493"/>
                  </a:lnTo>
                  <a:lnTo>
                    <a:pt x="16725" y="7446"/>
                  </a:lnTo>
                  <a:lnTo>
                    <a:pt x="16641" y="7350"/>
                  </a:lnTo>
                  <a:lnTo>
                    <a:pt x="16551" y="7253"/>
                  </a:lnTo>
                  <a:lnTo>
                    <a:pt x="16462" y="7157"/>
                  </a:lnTo>
                  <a:lnTo>
                    <a:pt x="16373" y="7065"/>
                  </a:lnTo>
                  <a:lnTo>
                    <a:pt x="16287" y="6978"/>
                  </a:lnTo>
                  <a:lnTo>
                    <a:pt x="16207" y="6899"/>
                  </a:lnTo>
                  <a:lnTo>
                    <a:pt x="16179" y="6872"/>
                  </a:lnTo>
                  <a:lnTo>
                    <a:pt x="16153" y="6842"/>
                  </a:lnTo>
                  <a:lnTo>
                    <a:pt x="16127" y="6811"/>
                  </a:lnTo>
                  <a:lnTo>
                    <a:pt x="16099" y="6779"/>
                  </a:lnTo>
                  <a:lnTo>
                    <a:pt x="16071" y="6747"/>
                  </a:lnTo>
                  <a:lnTo>
                    <a:pt x="16042" y="6715"/>
                  </a:lnTo>
                  <a:lnTo>
                    <a:pt x="16011" y="6683"/>
                  </a:lnTo>
                  <a:lnTo>
                    <a:pt x="15979" y="6652"/>
                  </a:lnTo>
                  <a:lnTo>
                    <a:pt x="14313" y="5186"/>
                  </a:lnTo>
                  <a:lnTo>
                    <a:pt x="14230" y="5121"/>
                  </a:lnTo>
                  <a:lnTo>
                    <a:pt x="14144" y="5052"/>
                  </a:lnTo>
                  <a:lnTo>
                    <a:pt x="14058" y="4981"/>
                  </a:lnTo>
                  <a:lnTo>
                    <a:pt x="13972" y="4911"/>
                  </a:lnTo>
                  <a:lnTo>
                    <a:pt x="13885" y="4840"/>
                  </a:lnTo>
                  <a:lnTo>
                    <a:pt x="13797" y="4769"/>
                  </a:lnTo>
                  <a:lnTo>
                    <a:pt x="13709" y="4700"/>
                  </a:lnTo>
                  <a:lnTo>
                    <a:pt x="13622" y="4634"/>
                  </a:lnTo>
                  <a:lnTo>
                    <a:pt x="13528" y="4565"/>
                  </a:lnTo>
                  <a:lnTo>
                    <a:pt x="13437" y="4496"/>
                  </a:lnTo>
                  <a:lnTo>
                    <a:pt x="13348" y="4430"/>
                  </a:lnTo>
                  <a:lnTo>
                    <a:pt x="13259" y="4364"/>
                  </a:lnTo>
                  <a:lnTo>
                    <a:pt x="13172" y="4299"/>
                  </a:lnTo>
                  <a:lnTo>
                    <a:pt x="13085" y="4234"/>
                  </a:lnTo>
                  <a:lnTo>
                    <a:pt x="12999" y="4170"/>
                  </a:lnTo>
                  <a:lnTo>
                    <a:pt x="12913" y="4107"/>
                  </a:lnTo>
                  <a:lnTo>
                    <a:pt x="12826" y="4043"/>
                  </a:lnTo>
                  <a:lnTo>
                    <a:pt x="12738" y="3980"/>
                  </a:lnTo>
                  <a:lnTo>
                    <a:pt x="12650" y="3916"/>
                  </a:lnTo>
                  <a:lnTo>
                    <a:pt x="12559" y="3852"/>
                  </a:lnTo>
                  <a:lnTo>
                    <a:pt x="12468" y="3787"/>
                  </a:lnTo>
                  <a:lnTo>
                    <a:pt x="12373" y="3722"/>
                  </a:lnTo>
                  <a:lnTo>
                    <a:pt x="12276" y="3655"/>
                  </a:lnTo>
                  <a:lnTo>
                    <a:pt x="12177" y="3589"/>
                  </a:lnTo>
                  <a:lnTo>
                    <a:pt x="12083" y="3525"/>
                  </a:lnTo>
                  <a:lnTo>
                    <a:pt x="11988" y="3463"/>
                  </a:lnTo>
                  <a:lnTo>
                    <a:pt x="11893" y="3402"/>
                  </a:lnTo>
                  <a:lnTo>
                    <a:pt x="11798" y="3340"/>
                  </a:lnTo>
                  <a:lnTo>
                    <a:pt x="11702" y="3280"/>
                  </a:lnTo>
                  <a:lnTo>
                    <a:pt x="11606" y="3219"/>
                  </a:lnTo>
                  <a:lnTo>
                    <a:pt x="11509" y="3158"/>
                  </a:lnTo>
                  <a:lnTo>
                    <a:pt x="11411" y="3097"/>
                  </a:lnTo>
                  <a:lnTo>
                    <a:pt x="11318" y="3037"/>
                  </a:lnTo>
                  <a:lnTo>
                    <a:pt x="11222" y="2979"/>
                  </a:lnTo>
                  <a:lnTo>
                    <a:pt x="11125" y="2920"/>
                  </a:lnTo>
                  <a:lnTo>
                    <a:pt x="11028" y="2863"/>
                  </a:lnTo>
                  <a:lnTo>
                    <a:pt x="10930" y="2806"/>
                  </a:lnTo>
                  <a:lnTo>
                    <a:pt x="10831" y="2749"/>
                  </a:lnTo>
                  <a:lnTo>
                    <a:pt x="10732" y="2692"/>
                  </a:lnTo>
                  <a:lnTo>
                    <a:pt x="10631" y="2635"/>
                  </a:lnTo>
                  <a:lnTo>
                    <a:pt x="10529" y="2579"/>
                  </a:lnTo>
                  <a:lnTo>
                    <a:pt x="10427" y="2523"/>
                  </a:lnTo>
                  <a:lnTo>
                    <a:pt x="10326" y="2468"/>
                  </a:lnTo>
                  <a:lnTo>
                    <a:pt x="10223" y="2413"/>
                  </a:lnTo>
                  <a:lnTo>
                    <a:pt x="10120" y="2359"/>
                  </a:lnTo>
                  <a:lnTo>
                    <a:pt x="10015" y="2305"/>
                  </a:lnTo>
                  <a:lnTo>
                    <a:pt x="9911" y="2251"/>
                  </a:lnTo>
                  <a:lnTo>
                    <a:pt x="9807" y="2198"/>
                  </a:lnTo>
                  <a:lnTo>
                    <a:pt x="9735" y="2162"/>
                  </a:lnTo>
                  <a:lnTo>
                    <a:pt x="9660" y="2124"/>
                  </a:lnTo>
                  <a:lnTo>
                    <a:pt x="9583" y="2086"/>
                  </a:lnTo>
                  <a:lnTo>
                    <a:pt x="9504" y="2047"/>
                  </a:lnTo>
                  <a:lnTo>
                    <a:pt x="9423" y="2010"/>
                  </a:lnTo>
                  <a:lnTo>
                    <a:pt x="9340" y="1971"/>
                  </a:lnTo>
                  <a:lnTo>
                    <a:pt x="9258" y="1932"/>
                  </a:lnTo>
                  <a:lnTo>
                    <a:pt x="9174" y="1893"/>
                  </a:lnTo>
                  <a:lnTo>
                    <a:pt x="9091" y="1855"/>
                  </a:lnTo>
                  <a:lnTo>
                    <a:pt x="9006" y="1816"/>
                  </a:lnTo>
                  <a:lnTo>
                    <a:pt x="8923" y="1780"/>
                  </a:lnTo>
                  <a:lnTo>
                    <a:pt x="8840" y="1743"/>
                  </a:lnTo>
                  <a:lnTo>
                    <a:pt x="8759" y="1707"/>
                  </a:lnTo>
                  <a:lnTo>
                    <a:pt x="8679" y="1673"/>
                  </a:lnTo>
                  <a:lnTo>
                    <a:pt x="8600" y="1640"/>
                  </a:lnTo>
                  <a:lnTo>
                    <a:pt x="8523" y="1608"/>
                  </a:lnTo>
                  <a:lnTo>
                    <a:pt x="8472" y="1587"/>
                  </a:lnTo>
                  <a:lnTo>
                    <a:pt x="8417" y="1562"/>
                  </a:lnTo>
                  <a:lnTo>
                    <a:pt x="8360" y="1537"/>
                  </a:lnTo>
                  <a:lnTo>
                    <a:pt x="8300" y="1511"/>
                  </a:lnTo>
                  <a:lnTo>
                    <a:pt x="8242" y="1485"/>
                  </a:lnTo>
                  <a:lnTo>
                    <a:pt x="8184" y="1461"/>
                  </a:lnTo>
                  <a:lnTo>
                    <a:pt x="8156" y="1451"/>
                  </a:lnTo>
                  <a:lnTo>
                    <a:pt x="8129" y="1442"/>
                  </a:lnTo>
                  <a:lnTo>
                    <a:pt x="8102" y="1433"/>
                  </a:lnTo>
                  <a:lnTo>
                    <a:pt x="8078" y="14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cap="sq">
              <a:noFill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00000"/>
                </a:lnSpc>
              </a:pPr>
              <a:endParaRPr kumimoji="1" lang="zh-CN" altLang="en-US"/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4049598" y="2761625"/>
              <a:ext cx="126854" cy="131412"/>
            </a:xfrm>
            <a:custGeom>
              <a:avLst/>
              <a:gdLst>
                <a:gd name="T0" fmla="*/ 7371 w 17675"/>
                <a:gd name="T1" fmla="*/ 1125 h 18310"/>
                <a:gd name="T2" fmla="*/ 5959 w 17675"/>
                <a:gd name="T3" fmla="*/ 593 h 18310"/>
                <a:gd name="T4" fmla="*/ 4735 w 17675"/>
                <a:gd name="T5" fmla="*/ 240 h 18310"/>
                <a:gd name="T6" fmla="*/ 3627 w 17675"/>
                <a:gd name="T7" fmla="*/ 54 h 18310"/>
                <a:gd name="T8" fmla="*/ 2806 w 17675"/>
                <a:gd name="T9" fmla="*/ 7 h 18310"/>
                <a:gd name="T10" fmla="*/ 2454 w 17675"/>
                <a:gd name="T11" fmla="*/ 85 h 18310"/>
                <a:gd name="T12" fmla="*/ 2132 w 17675"/>
                <a:gd name="T13" fmla="*/ 262 h 18310"/>
                <a:gd name="T14" fmla="*/ 1838 w 17675"/>
                <a:gd name="T15" fmla="*/ 533 h 18310"/>
                <a:gd name="T16" fmla="*/ 1454 w 17675"/>
                <a:gd name="T17" fmla="*/ 1111 h 18310"/>
                <a:gd name="T18" fmla="*/ 1261 w 17675"/>
                <a:gd name="T19" fmla="*/ 1545 h 18310"/>
                <a:gd name="T20" fmla="*/ 1008 w 17675"/>
                <a:gd name="T21" fmla="*/ 2315 h 18310"/>
                <a:gd name="T22" fmla="*/ 836 w 17675"/>
                <a:gd name="T23" fmla="*/ 2906 h 18310"/>
                <a:gd name="T24" fmla="*/ 683 w 17675"/>
                <a:gd name="T25" fmla="*/ 3519 h 18310"/>
                <a:gd name="T26" fmla="*/ 506 w 17675"/>
                <a:gd name="T27" fmla="*/ 4330 h 18310"/>
                <a:gd name="T28" fmla="*/ 356 w 17675"/>
                <a:gd name="T29" fmla="*/ 5177 h 18310"/>
                <a:gd name="T30" fmla="*/ 199 w 17675"/>
                <a:gd name="T31" fmla="*/ 6352 h 18310"/>
                <a:gd name="T32" fmla="*/ 65 w 17675"/>
                <a:gd name="T33" fmla="*/ 7805 h 18310"/>
                <a:gd name="T34" fmla="*/ 1 w 17675"/>
                <a:gd name="T35" fmla="*/ 9354 h 18310"/>
                <a:gd name="T36" fmla="*/ 54 w 17675"/>
                <a:gd name="T37" fmla="*/ 10490 h 18310"/>
                <a:gd name="T38" fmla="*/ 149 w 17675"/>
                <a:gd name="T39" fmla="*/ 11811 h 18310"/>
                <a:gd name="T40" fmla="*/ 298 w 17675"/>
                <a:gd name="T41" fmla="*/ 13066 h 18310"/>
                <a:gd name="T42" fmla="*/ 650 w 17675"/>
                <a:gd name="T43" fmla="*/ 14979 h 18310"/>
                <a:gd name="T44" fmla="*/ 991 w 17675"/>
                <a:gd name="T45" fmla="*/ 16266 h 18310"/>
                <a:gd name="T46" fmla="*/ 1332 w 17675"/>
                <a:gd name="T47" fmla="*/ 17156 h 18310"/>
                <a:gd name="T48" fmla="*/ 1598 w 17675"/>
                <a:gd name="T49" fmla="*/ 17614 h 18310"/>
                <a:gd name="T50" fmla="*/ 1917 w 17675"/>
                <a:gd name="T51" fmla="*/ 17970 h 18310"/>
                <a:gd name="T52" fmla="*/ 2349 w 17675"/>
                <a:gd name="T53" fmla="*/ 18232 h 18310"/>
                <a:gd name="T54" fmla="*/ 2745 w 17675"/>
                <a:gd name="T55" fmla="*/ 18309 h 18310"/>
                <a:gd name="T56" fmla="*/ 3384 w 17675"/>
                <a:gd name="T57" fmla="*/ 18287 h 18310"/>
                <a:gd name="T58" fmla="*/ 4157 w 17675"/>
                <a:gd name="T59" fmla="*/ 18192 h 18310"/>
                <a:gd name="T60" fmla="*/ 5006 w 17675"/>
                <a:gd name="T61" fmla="*/ 18009 h 18310"/>
                <a:gd name="T62" fmla="*/ 6483 w 17675"/>
                <a:gd name="T63" fmla="*/ 17544 h 18310"/>
                <a:gd name="T64" fmla="*/ 7200 w 17675"/>
                <a:gd name="T65" fmla="*/ 17277 h 18310"/>
                <a:gd name="T66" fmla="*/ 8295 w 17675"/>
                <a:gd name="T67" fmla="*/ 16841 h 18310"/>
                <a:gd name="T68" fmla="*/ 8872 w 17675"/>
                <a:gd name="T69" fmla="*/ 16605 h 18310"/>
                <a:gd name="T70" fmla="*/ 9346 w 17675"/>
                <a:gd name="T71" fmla="*/ 16391 h 18310"/>
                <a:gd name="T72" fmla="*/ 10057 w 17675"/>
                <a:gd name="T73" fmla="*/ 16048 h 18310"/>
                <a:gd name="T74" fmla="*/ 10903 w 17675"/>
                <a:gd name="T75" fmla="*/ 15584 h 18310"/>
                <a:gd name="T76" fmla="*/ 11867 w 17675"/>
                <a:gd name="T77" fmla="*/ 14997 h 18310"/>
                <a:gd name="T78" fmla="*/ 12590 w 17675"/>
                <a:gd name="T79" fmla="*/ 14528 h 18310"/>
                <a:gd name="T80" fmla="*/ 13212 w 17675"/>
                <a:gd name="T81" fmla="*/ 14088 h 18310"/>
                <a:gd name="T82" fmla="*/ 14481 w 17675"/>
                <a:gd name="T83" fmla="*/ 13112 h 18310"/>
                <a:gd name="T84" fmla="*/ 14802 w 17675"/>
                <a:gd name="T85" fmla="*/ 12854 h 18310"/>
                <a:gd name="T86" fmla="*/ 15451 w 17675"/>
                <a:gd name="T87" fmla="*/ 12291 h 18310"/>
                <a:gd name="T88" fmla="*/ 15927 w 17675"/>
                <a:gd name="T89" fmla="*/ 11853 h 18310"/>
                <a:gd name="T90" fmla="*/ 16443 w 17675"/>
                <a:gd name="T91" fmla="*/ 11335 h 18310"/>
                <a:gd name="T92" fmla="*/ 16856 w 17675"/>
                <a:gd name="T93" fmla="*/ 10896 h 18310"/>
                <a:gd name="T94" fmla="*/ 17295 w 17675"/>
                <a:gd name="T95" fmla="*/ 10296 h 18310"/>
                <a:gd name="T96" fmla="*/ 17543 w 17675"/>
                <a:gd name="T97" fmla="*/ 9805 h 18310"/>
                <a:gd name="T98" fmla="*/ 17675 w 17675"/>
                <a:gd name="T99" fmla="*/ 9283 h 18310"/>
                <a:gd name="T100" fmla="*/ 17609 w 17675"/>
                <a:gd name="T101" fmla="*/ 8895 h 18310"/>
                <a:gd name="T102" fmla="*/ 17328 w 17675"/>
                <a:gd name="T103" fmla="*/ 8254 h 18310"/>
                <a:gd name="T104" fmla="*/ 16958 w 17675"/>
                <a:gd name="T105" fmla="*/ 7727 h 18310"/>
                <a:gd name="T106" fmla="*/ 16207 w 17675"/>
                <a:gd name="T107" fmla="*/ 6899 h 18310"/>
                <a:gd name="T108" fmla="*/ 14144 w 17675"/>
                <a:gd name="T109" fmla="*/ 5052 h 18310"/>
                <a:gd name="T110" fmla="*/ 13172 w 17675"/>
                <a:gd name="T111" fmla="*/ 4299 h 18310"/>
                <a:gd name="T112" fmla="*/ 12177 w 17675"/>
                <a:gd name="T113" fmla="*/ 3589 h 18310"/>
                <a:gd name="T114" fmla="*/ 11125 w 17675"/>
                <a:gd name="T115" fmla="*/ 2920 h 18310"/>
                <a:gd name="T116" fmla="*/ 10015 w 17675"/>
                <a:gd name="T117" fmla="*/ 2305 h 18310"/>
                <a:gd name="T118" fmla="*/ 9091 w 17675"/>
                <a:gd name="T119" fmla="*/ 1855 h 18310"/>
                <a:gd name="T120" fmla="*/ 8300 w 17675"/>
                <a:gd name="T121" fmla="*/ 1511 h 18310"/>
              </a:gdLst>
              <a:ahLst/>
              <a:cxnLst/>
              <a:rect l="0" t="0" r="r" b="b"/>
              <a:pathLst>
                <a:path w="17675" h="18310">
                  <a:moveTo>
                    <a:pt x="8078" y="1426"/>
                  </a:moveTo>
                  <a:lnTo>
                    <a:pt x="8047" y="1409"/>
                  </a:lnTo>
                  <a:lnTo>
                    <a:pt x="8014" y="1392"/>
                  </a:lnTo>
                  <a:lnTo>
                    <a:pt x="7978" y="1376"/>
                  </a:lnTo>
                  <a:lnTo>
                    <a:pt x="7940" y="1360"/>
                  </a:lnTo>
                  <a:lnTo>
                    <a:pt x="7901" y="1345"/>
                  </a:lnTo>
                  <a:lnTo>
                    <a:pt x="7862" y="1330"/>
                  </a:lnTo>
                  <a:lnTo>
                    <a:pt x="7825" y="1315"/>
                  </a:lnTo>
                  <a:lnTo>
                    <a:pt x="7791" y="1301"/>
                  </a:lnTo>
                  <a:lnTo>
                    <a:pt x="7583" y="1213"/>
                  </a:lnTo>
                  <a:lnTo>
                    <a:pt x="7371" y="1125"/>
                  </a:lnTo>
                  <a:lnTo>
                    <a:pt x="7158" y="1038"/>
                  </a:lnTo>
                  <a:lnTo>
                    <a:pt x="6943" y="953"/>
                  </a:lnTo>
                  <a:lnTo>
                    <a:pt x="6836" y="911"/>
                  </a:lnTo>
                  <a:lnTo>
                    <a:pt x="6727" y="869"/>
                  </a:lnTo>
                  <a:lnTo>
                    <a:pt x="6618" y="827"/>
                  </a:lnTo>
                  <a:lnTo>
                    <a:pt x="6508" y="787"/>
                  </a:lnTo>
                  <a:lnTo>
                    <a:pt x="6400" y="747"/>
                  </a:lnTo>
                  <a:lnTo>
                    <a:pt x="6290" y="707"/>
                  </a:lnTo>
                  <a:lnTo>
                    <a:pt x="6180" y="668"/>
                  </a:lnTo>
                  <a:lnTo>
                    <a:pt x="6070" y="631"/>
                  </a:lnTo>
                  <a:lnTo>
                    <a:pt x="5959" y="593"/>
                  </a:lnTo>
                  <a:lnTo>
                    <a:pt x="5848" y="556"/>
                  </a:lnTo>
                  <a:lnTo>
                    <a:pt x="5737" y="521"/>
                  </a:lnTo>
                  <a:lnTo>
                    <a:pt x="5626" y="485"/>
                  </a:lnTo>
                  <a:lnTo>
                    <a:pt x="5515" y="451"/>
                  </a:lnTo>
                  <a:lnTo>
                    <a:pt x="5404" y="418"/>
                  </a:lnTo>
                  <a:lnTo>
                    <a:pt x="5292" y="386"/>
                  </a:lnTo>
                  <a:lnTo>
                    <a:pt x="5181" y="355"/>
                  </a:lnTo>
                  <a:lnTo>
                    <a:pt x="5069" y="324"/>
                  </a:lnTo>
                  <a:lnTo>
                    <a:pt x="4958" y="295"/>
                  </a:lnTo>
                  <a:lnTo>
                    <a:pt x="4846" y="267"/>
                  </a:lnTo>
                  <a:lnTo>
                    <a:pt x="4735" y="240"/>
                  </a:lnTo>
                  <a:lnTo>
                    <a:pt x="4623" y="215"/>
                  </a:lnTo>
                  <a:lnTo>
                    <a:pt x="4511" y="191"/>
                  </a:lnTo>
                  <a:lnTo>
                    <a:pt x="4400" y="168"/>
                  </a:lnTo>
                  <a:lnTo>
                    <a:pt x="4287" y="146"/>
                  </a:lnTo>
                  <a:lnTo>
                    <a:pt x="4234" y="136"/>
                  </a:lnTo>
                  <a:lnTo>
                    <a:pt x="4162" y="125"/>
                  </a:lnTo>
                  <a:lnTo>
                    <a:pt x="4075" y="112"/>
                  </a:lnTo>
                  <a:lnTo>
                    <a:pt x="3975" y="98"/>
                  </a:lnTo>
                  <a:lnTo>
                    <a:pt x="3865" y="84"/>
                  </a:lnTo>
                  <a:lnTo>
                    <a:pt x="3749" y="69"/>
                  </a:lnTo>
                  <a:lnTo>
                    <a:pt x="3627" y="54"/>
                  </a:lnTo>
                  <a:lnTo>
                    <a:pt x="3504" y="40"/>
                  </a:lnTo>
                  <a:lnTo>
                    <a:pt x="3381" y="27"/>
                  </a:lnTo>
                  <a:lnTo>
                    <a:pt x="3262" y="17"/>
                  </a:lnTo>
                  <a:lnTo>
                    <a:pt x="3148" y="8"/>
                  </a:lnTo>
                  <a:lnTo>
                    <a:pt x="3043" y="2"/>
                  </a:lnTo>
                  <a:lnTo>
                    <a:pt x="2994" y="1"/>
                  </a:lnTo>
                  <a:lnTo>
                    <a:pt x="2949" y="0"/>
                  </a:lnTo>
                  <a:lnTo>
                    <a:pt x="2908" y="0"/>
                  </a:lnTo>
                  <a:lnTo>
                    <a:pt x="2869" y="1"/>
                  </a:lnTo>
                  <a:lnTo>
                    <a:pt x="2834" y="3"/>
                  </a:lnTo>
                  <a:lnTo>
                    <a:pt x="2806" y="7"/>
                  </a:lnTo>
                  <a:lnTo>
                    <a:pt x="2780" y="11"/>
                  </a:lnTo>
                  <a:lnTo>
                    <a:pt x="2761" y="17"/>
                  </a:lnTo>
                  <a:lnTo>
                    <a:pt x="2724" y="19"/>
                  </a:lnTo>
                  <a:lnTo>
                    <a:pt x="2689" y="24"/>
                  </a:lnTo>
                  <a:lnTo>
                    <a:pt x="2655" y="29"/>
                  </a:lnTo>
                  <a:lnTo>
                    <a:pt x="2620" y="35"/>
                  </a:lnTo>
                  <a:lnTo>
                    <a:pt x="2586" y="43"/>
                  </a:lnTo>
                  <a:lnTo>
                    <a:pt x="2552" y="53"/>
                  </a:lnTo>
                  <a:lnTo>
                    <a:pt x="2518" y="63"/>
                  </a:lnTo>
                  <a:lnTo>
                    <a:pt x="2486" y="73"/>
                  </a:lnTo>
                  <a:lnTo>
                    <a:pt x="2454" y="85"/>
                  </a:lnTo>
                  <a:lnTo>
                    <a:pt x="2423" y="97"/>
                  </a:lnTo>
                  <a:lnTo>
                    <a:pt x="2393" y="111"/>
                  </a:lnTo>
                  <a:lnTo>
                    <a:pt x="2363" y="125"/>
                  </a:lnTo>
                  <a:lnTo>
                    <a:pt x="2333" y="138"/>
                  </a:lnTo>
                  <a:lnTo>
                    <a:pt x="2306" y="153"/>
                  </a:lnTo>
                  <a:lnTo>
                    <a:pt x="2278" y="169"/>
                  </a:lnTo>
                  <a:lnTo>
                    <a:pt x="2252" y="184"/>
                  </a:lnTo>
                  <a:lnTo>
                    <a:pt x="2218" y="205"/>
                  </a:lnTo>
                  <a:lnTo>
                    <a:pt x="2187" y="224"/>
                  </a:lnTo>
                  <a:lnTo>
                    <a:pt x="2158" y="244"/>
                  </a:lnTo>
                  <a:lnTo>
                    <a:pt x="2132" y="262"/>
                  </a:lnTo>
                  <a:lnTo>
                    <a:pt x="2108" y="280"/>
                  </a:lnTo>
                  <a:lnTo>
                    <a:pt x="2086" y="298"/>
                  </a:lnTo>
                  <a:lnTo>
                    <a:pt x="2065" y="315"/>
                  </a:lnTo>
                  <a:lnTo>
                    <a:pt x="2046" y="332"/>
                  </a:lnTo>
                  <a:lnTo>
                    <a:pt x="2007" y="367"/>
                  </a:lnTo>
                  <a:lnTo>
                    <a:pt x="1968" y="405"/>
                  </a:lnTo>
                  <a:lnTo>
                    <a:pt x="1927" y="446"/>
                  </a:lnTo>
                  <a:lnTo>
                    <a:pt x="1878" y="491"/>
                  </a:lnTo>
                  <a:lnTo>
                    <a:pt x="1866" y="504"/>
                  </a:lnTo>
                  <a:lnTo>
                    <a:pt x="1853" y="517"/>
                  </a:lnTo>
                  <a:lnTo>
                    <a:pt x="1838" y="533"/>
                  </a:lnTo>
                  <a:lnTo>
                    <a:pt x="1823" y="550"/>
                  </a:lnTo>
                  <a:lnTo>
                    <a:pt x="1790" y="592"/>
                  </a:lnTo>
                  <a:lnTo>
                    <a:pt x="1754" y="637"/>
                  </a:lnTo>
                  <a:lnTo>
                    <a:pt x="1717" y="689"/>
                  </a:lnTo>
                  <a:lnTo>
                    <a:pt x="1679" y="744"/>
                  </a:lnTo>
                  <a:lnTo>
                    <a:pt x="1639" y="802"/>
                  </a:lnTo>
                  <a:lnTo>
                    <a:pt x="1600" y="863"/>
                  </a:lnTo>
                  <a:lnTo>
                    <a:pt x="1561" y="926"/>
                  </a:lnTo>
                  <a:lnTo>
                    <a:pt x="1524" y="988"/>
                  </a:lnTo>
                  <a:lnTo>
                    <a:pt x="1488" y="1051"/>
                  </a:lnTo>
                  <a:lnTo>
                    <a:pt x="1454" y="1111"/>
                  </a:lnTo>
                  <a:lnTo>
                    <a:pt x="1425" y="1170"/>
                  </a:lnTo>
                  <a:lnTo>
                    <a:pt x="1398" y="1226"/>
                  </a:lnTo>
                  <a:lnTo>
                    <a:pt x="1387" y="1252"/>
                  </a:lnTo>
                  <a:lnTo>
                    <a:pt x="1377" y="1277"/>
                  </a:lnTo>
                  <a:lnTo>
                    <a:pt x="1367" y="1301"/>
                  </a:lnTo>
                  <a:lnTo>
                    <a:pt x="1359" y="1323"/>
                  </a:lnTo>
                  <a:lnTo>
                    <a:pt x="1340" y="1362"/>
                  </a:lnTo>
                  <a:lnTo>
                    <a:pt x="1320" y="1404"/>
                  </a:lnTo>
                  <a:lnTo>
                    <a:pt x="1300" y="1449"/>
                  </a:lnTo>
                  <a:lnTo>
                    <a:pt x="1280" y="1496"/>
                  </a:lnTo>
                  <a:lnTo>
                    <a:pt x="1261" y="1545"/>
                  </a:lnTo>
                  <a:lnTo>
                    <a:pt x="1241" y="1596"/>
                  </a:lnTo>
                  <a:lnTo>
                    <a:pt x="1222" y="1648"/>
                  </a:lnTo>
                  <a:lnTo>
                    <a:pt x="1204" y="1702"/>
                  </a:lnTo>
                  <a:lnTo>
                    <a:pt x="1167" y="1808"/>
                  </a:lnTo>
                  <a:lnTo>
                    <a:pt x="1133" y="1915"/>
                  </a:lnTo>
                  <a:lnTo>
                    <a:pt x="1101" y="2016"/>
                  </a:lnTo>
                  <a:lnTo>
                    <a:pt x="1071" y="2110"/>
                  </a:lnTo>
                  <a:lnTo>
                    <a:pt x="1055" y="2162"/>
                  </a:lnTo>
                  <a:lnTo>
                    <a:pt x="1039" y="2213"/>
                  </a:lnTo>
                  <a:lnTo>
                    <a:pt x="1023" y="2264"/>
                  </a:lnTo>
                  <a:lnTo>
                    <a:pt x="1008" y="2315"/>
                  </a:lnTo>
                  <a:lnTo>
                    <a:pt x="992" y="2367"/>
                  </a:lnTo>
                  <a:lnTo>
                    <a:pt x="976" y="2418"/>
                  </a:lnTo>
                  <a:lnTo>
                    <a:pt x="960" y="2471"/>
                  </a:lnTo>
                  <a:lnTo>
                    <a:pt x="944" y="2523"/>
                  </a:lnTo>
                  <a:lnTo>
                    <a:pt x="929" y="2573"/>
                  </a:lnTo>
                  <a:lnTo>
                    <a:pt x="913" y="2626"/>
                  </a:lnTo>
                  <a:lnTo>
                    <a:pt x="896" y="2682"/>
                  </a:lnTo>
                  <a:lnTo>
                    <a:pt x="880" y="2740"/>
                  </a:lnTo>
                  <a:lnTo>
                    <a:pt x="864" y="2797"/>
                  </a:lnTo>
                  <a:lnTo>
                    <a:pt x="849" y="2852"/>
                  </a:lnTo>
                  <a:lnTo>
                    <a:pt x="836" y="2906"/>
                  </a:lnTo>
                  <a:lnTo>
                    <a:pt x="827" y="2955"/>
                  </a:lnTo>
                  <a:lnTo>
                    <a:pt x="818" y="2977"/>
                  </a:lnTo>
                  <a:lnTo>
                    <a:pt x="809" y="3003"/>
                  </a:lnTo>
                  <a:lnTo>
                    <a:pt x="800" y="3033"/>
                  </a:lnTo>
                  <a:lnTo>
                    <a:pt x="790" y="3067"/>
                  </a:lnTo>
                  <a:lnTo>
                    <a:pt x="770" y="3142"/>
                  </a:lnTo>
                  <a:lnTo>
                    <a:pt x="749" y="3225"/>
                  </a:lnTo>
                  <a:lnTo>
                    <a:pt x="730" y="3310"/>
                  </a:lnTo>
                  <a:lnTo>
                    <a:pt x="712" y="3390"/>
                  </a:lnTo>
                  <a:lnTo>
                    <a:pt x="696" y="3461"/>
                  </a:lnTo>
                  <a:lnTo>
                    <a:pt x="683" y="3519"/>
                  </a:lnTo>
                  <a:lnTo>
                    <a:pt x="666" y="3593"/>
                  </a:lnTo>
                  <a:lnTo>
                    <a:pt x="649" y="3667"/>
                  </a:lnTo>
                  <a:lnTo>
                    <a:pt x="633" y="3740"/>
                  </a:lnTo>
                  <a:lnTo>
                    <a:pt x="617" y="3813"/>
                  </a:lnTo>
                  <a:lnTo>
                    <a:pt x="601" y="3886"/>
                  </a:lnTo>
                  <a:lnTo>
                    <a:pt x="585" y="3960"/>
                  </a:lnTo>
                  <a:lnTo>
                    <a:pt x="569" y="4033"/>
                  </a:lnTo>
                  <a:lnTo>
                    <a:pt x="553" y="4108"/>
                  </a:lnTo>
                  <a:lnTo>
                    <a:pt x="537" y="4182"/>
                  </a:lnTo>
                  <a:lnTo>
                    <a:pt x="522" y="4256"/>
                  </a:lnTo>
                  <a:lnTo>
                    <a:pt x="506" y="4330"/>
                  </a:lnTo>
                  <a:lnTo>
                    <a:pt x="491" y="4406"/>
                  </a:lnTo>
                  <a:lnTo>
                    <a:pt x="476" y="4483"/>
                  </a:lnTo>
                  <a:lnTo>
                    <a:pt x="461" y="4559"/>
                  </a:lnTo>
                  <a:lnTo>
                    <a:pt x="447" y="4636"/>
                  </a:lnTo>
                  <a:lnTo>
                    <a:pt x="433" y="4714"/>
                  </a:lnTo>
                  <a:lnTo>
                    <a:pt x="419" y="4791"/>
                  </a:lnTo>
                  <a:lnTo>
                    <a:pt x="405" y="4868"/>
                  </a:lnTo>
                  <a:lnTo>
                    <a:pt x="392" y="4946"/>
                  </a:lnTo>
                  <a:lnTo>
                    <a:pt x="380" y="5024"/>
                  </a:lnTo>
                  <a:lnTo>
                    <a:pt x="367" y="5100"/>
                  </a:lnTo>
                  <a:lnTo>
                    <a:pt x="356" y="5177"/>
                  </a:lnTo>
                  <a:lnTo>
                    <a:pt x="346" y="5253"/>
                  </a:lnTo>
                  <a:lnTo>
                    <a:pt x="335" y="5328"/>
                  </a:lnTo>
                  <a:lnTo>
                    <a:pt x="320" y="5442"/>
                  </a:lnTo>
                  <a:lnTo>
                    <a:pt x="304" y="5555"/>
                  </a:lnTo>
                  <a:lnTo>
                    <a:pt x="289" y="5668"/>
                  </a:lnTo>
                  <a:lnTo>
                    <a:pt x="275" y="5781"/>
                  </a:lnTo>
                  <a:lnTo>
                    <a:pt x="259" y="5896"/>
                  </a:lnTo>
                  <a:lnTo>
                    <a:pt x="244" y="6009"/>
                  </a:lnTo>
                  <a:lnTo>
                    <a:pt x="229" y="6124"/>
                  </a:lnTo>
                  <a:lnTo>
                    <a:pt x="214" y="6238"/>
                  </a:lnTo>
                  <a:lnTo>
                    <a:pt x="199" y="6352"/>
                  </a:lnTo>
                  <a:lnTo>
                    <a:pt x="185" y="6467"/>
                  </a:lnTo>
                  <a:lnTo>
                    <a:pt x="173" y="6581"/>
                  </a:lnTo>
                  <a:lnTo>
                    <a:pt x="160" y="6697"/>
                  </a:lnTo>
                  <a:lnTo>
                    <a:pt x="148" y="6811"/>
                  </a:lnTo>
                  <a:lnTo>
                    <a:pt x="137" y="6927"/>
                  </a:lnTo>
                  <a:lnTo>
                    <a:pt x="127" y="7042"/>
                  </a:lnTo>
                  <a:lnTo>
                    <a:pt x="119" y="7158"/>
                  </a:lnTo>
                  <a:lnTo>
                    <a:pt x="105" y="7319"/>
                  </a:lnTo>
                  <a:lnTo>
                    <a:pt x="92" y="7481"/>
                  </a:lnTo>
                  <a:lnTo>
                    <a:pt x="79" y="7643"/>
                  </a:lnTo>
                  <a:lnTo>
                    <a:pt x="65" y="7805"/>
                  </a:lnTo>
                  <a:lnTo>
                    <a:pt x="54" y="7967"/>
                  </a:lnTo>
                  <a:lnTo>
                    <a:pt x="42" y="8130"/>
                  </a:lnTo>
                  <a:lnTo>
                    <a:pt x="31" y="8293"/>
                  </a:lnTo>
                  <a:lnTo>
                    <a:pt x="22" y="8456"/>
                  </a:lnTo>
                  <a:lnTo>
                    <a:pt x="14" y="8619"/>
                  </a:lnTo>
                  <a:lnTo>
                    <a:pt x="8" y="8782"/>
                  </a:lnTo>
                  <a:lnTo>
                    <a:pt x="3" y="8946"/>
                  </a:lnTo>
                  <a:lnTo>
                    <a:pt x="0" y="9109"/>
                  </a:lnTo>
                  <a:lnTo>
                    <a:pt x="0" y="9190"/>
                  </a:lnTo>
                  <a:lnTo>
                    <a:pt x="0" y="9273"/>
                  </a:lnTo>
                  <a:lnTo>
                    <a:pt x="1" y="9354"/>
                  </a:lnTo>
                  <a:lnTo>
                    <a:pt x="2" y="9437"/>
                  </a:lnTo>
                  <a:lnTo>
                    <a:pt x="3" y="9518"/>
                  </a:lnTo>
                  <a:lnTo>
                    <a:pt x="7" y="9599"/>
                  </a:lnTo>
                  <a:lnTo>
                    <a:pt x="10" y="9681"/>
                  </a:lnTo>
                  <a:lnTo>
                    <a:pt x="14" y="9763"/>
                  </a:lnTo>
                  <a:lnTo>
                    <a:pt x="21" y="9885"/>
                  </a:lnTo>
                  <a:lnTo>
                    <a:pt x="27" y="10006"/>
                  </a:lnTo>
                  <a:lnTo>
                    <a:pt x="34" y="10128"/>
                  </a:lnTo>
                  <a:lnTo>
                    <a:pt x="41" y="10249"/>
                  </a:lnTo>
                  <a:lnTo>
                    <a:pt x="47" y="10369"/>
                  </a:lnTo>
                  <a:lnTo>
                    <a:pt x="54" y="10490"/>
                  </a:lnTo>
                  <a:lnTo>
                    <a:pt x="61" y="10611"/>
                  </a:lnTo>
                  <a:lnTo>
                    <a:pt x="68" y="10731"/>
                  </a:lnTo>
                  <a:lnTo>
                    <a:pt x="74" y="10851"/>
                  </a:lnTo>
                  <a:lnTo>
                    <a:pt x="82" y="10971"/>
                  </a:lnTo>
                  <a:lnTo>
                    <a:pt x="90" y="11091"/>
                  </a:lnTo>
                  <a:lnTo>
                    <a:pt x="98" y="11213"/>
                  </a:lnTo>
                  <a:lnTo>
                    <a:pt x="108" y="11333"/>
                  </a:lnTo>
                  <a:lnTo>
                    <a:pt x="117" y="11454"/>
                  </a:lnTo>
                  <a:lnTo>
                    <a:pt x="127" y="11575"/>
                  </a:lnTo>
                  <a:lnTo>
                    <a:pt x="138" y="11697"/>
                  </a:lnTo>
                  <a:lnTo>
                    <a:pt x="149" y="11811"/>
                  </a:lnTo>
                  <a:lnTo>
                    <a:pt x="160" y="11926"/>
                  </a:lnTo>
                  <a:lnTo>
                    <a:pt x="172" y="12040"/>
                  </a:lnTo>
                  <a:lnTo>
                    <a:pt x="184" y="12154"/>
                  </a:lnTo>
                  <a:lnTo>
                    <a:pt x="197" y="12269"/>
                  </a:lnTo>
                  <a:lnTo>
                    <a:pt x="209" y="12383"/>
                  </a:lnTo>
                  <a:lnTo>
                    <a:pt x="223" y="12498"/>
                  </a:lnTo>
                  <a:lnTo>
                    <a:pt x="237" y="12611"/>
                  </a:lnTo>
                  <a:lnTo>
                    <a:pt x="252" y="12725"/>
                  </a:lnTo>
                  <a:lnTo>
                    <a:pt x="267" y="12839"/>
                  </a:lnTo>
                  <a:lnTo>
                    <a:pt x="281" y="12953"/>
                  </a:lnTo>
                  <a:lnTo>
                    <a:pt x="298" y="13066"/>
                  </a:lnTo>
                  <a:lnTo>
                    <a:pt x="314" y="13180"/>
                  </a:lnTo>
                  <a:lnTo>
                    <a:pt x="331" y="13293"/>
                  </a:lnTo>
                  <a:lnTo>
                    <a:pt x="349" y="13406"/>
                  </a:lnTo>
                  <a:lnTo>
                    <a:pt x="366" y="13519"/>
                  </a:lnTo>
                  <a:lnTo>
                    <a:pt x="398" y="13707"/>
                  </a:lnTo>
                  <a:lnTo>
                    <a:pt x="433" y="13905"/>
                  </a:lnTo>
                  <a:lnTo>
                    <a:pt x="470" y="14110"/>
                  </a:lnTo>
                  <a:lnTo>
                    <a:pt x="511" y="14322"/>
                  </a:lnTo>
                  <a:lnTo>
                    <a:pt x="555" y="14538"/>
                  </a:lnTo>
                  <a:lnTo>
                    <a:pt x="602" y="14757"/>
                  </a:lnTo>
                  <a:lnTo>
                    <a:pt x="650" y="14979"/>
                  </a:lnTo>
                  <a:lnTo>
                    <a:pt x="701" y="15200"/>
                  </a:lnTo>
                  <a:lnTo>
                    <a:pt x="729" y="15311"/>
                  </a:lnTo>
                  <a:lnTo>
                    <a:pt x="755" y="15420"/>
                  </a:lnTo>
                  <a:lnTo>
                    <a:pt x="784" y="15530"/>
                  </a:lnTo>
                  <a:lnTo>
                    <a:pt x="811" y="15639"/>
                  </a:lnTo>
                  <a:lnTo>
                    <a:pt x="840" y="15747"/>
                  </a:lnTo>
                  <a:lnTo>
                    <a:pt x="870" y="15854"/>
                  </a:lnTo>
                  <a:lnTo>
                    <a:pt x="899" y="15959"/>
                  </a:lnTo>
                  <a:lnTo>
                    <a:pt x="929" y="16064"/>
                  </a:lnTo>
                  <a:lnTo>
                    <a:pt x="960" y="16165"/>
                  </a:lnTo>
                  <a:lnTo>
                    <a:pt x="991" y="16266"/>
                  </a:lnTo>
                  <a:lnTo>
                    <a:pt x="1022" y="16365"/>
                  </a:lnTo>
                  <a:lnTo>
                    <a:pt x="1054" y="16461"/>
                  </a:lnTo>
                  <a:lnTo>
                    <a:pt x="1086" y="16556"/>
                  </a:lnTo>
                  <a:lnTo>
                    <a:pt x="1119" y="16646"/>
                  </a:lnTo>
                  <a:lnTo>
                    <a:pt x="1152" y="16735"/>
                  </a:lnTo>
                  <a:lnTo>
                    <a:pt x="1185" y="16821"/>
                  </a:lnTo>
                  <a:lnTo>
                    <a:pt x="1225" y="16920"/>
                  </a:lnTo>
                  <a:lnTo>
                    <a:pt x="1267" y="17017"/>
                  </a:lnTo>
                  <a:lnTo>
                    <a:pt x="1288" y="17064"/>
                  </a:lnTo>
                  <a:lnTo>
                    <a:pt x="1310" y="17111"/>
                  </a:lnTo>
                  <a:lnTo>
                    <a:pt x="1332" y="17156"/>
                  </a:lnTo>
                  <a:lnTo>
                    <a:pt x="1354" y="17202"/>
                  </a:lnTo>
                  <a:lnTo>
                    <a:pt x="1377" y="17247"/>
                  </a:lnTo>
                  <a:lnTo>
                    <a:pt x="1399" y="17290"/>
                  </a:lnTo>
                  <a:lnTo>
                    <a:pt x="1423" y="17334"/>
                  </a:lnTo>
                  <a:lnTo>
                    <a:pt x="1447" y="17376"/>
                  </a:lnTo>
                  <a:lnTo>
                    <a:pt x="1471" y="17417"/>
                  </a:lnTo>
                  <a:lnTo>
                    <a:pt x="1496" y="17459"/>
                  </a:lnTo>
                  <a:lnTo>
                    <a:pt x="1521" y="17499"/>
                  </a:lnTo>
                  <a:lnTo>
                    <a:pt x="1546" y="17538"/>
                  </a:lnTo>
                  <a:lnTo>
                    <a:pt x="1572" y="17576"/>
                  </a:lnTo>
                  <a:lnTo>
                    <a:pt x="1598" y="17614"/>
                  </a:lnTo>
                  <a:lnTo>
                    <a:pt x="1625" y="17651"/>
                  </a:lnTo>
                  <a:lnTo>
                    <a:pt x="1652" y="17687"/>
                  </a:lnTo>
                  <a:lnTo>
                    <a:pt x="1680" y="17722"/>
                  </a:lnTo>
                  <a:lnTo>
                    <a:pt x="1707" y="17756"/>
                  </a:lnTo>
                  <a:lnTo>
                    <a:pt x="1736" y="17789"/>
                  </a:lnTo>
                  <a:lnTo>
                    <a:pt x="1764" y="17822"/>
                  </a:lnTo>
                  <a:lnTo>
                    <a:pt x="1794" y="17853"/>
                  </a:lnTo>
                  <a:lnTo>
                    <a:pt x="1824" y="17884"/>
                  </a:lnTo>
                  <a:lnTo>
                    <a:pt x="1854" y="17914"/>
                  </a:lnTo>
                  <a:lnTo>
                    <a:pt x="1885" y="17943"/>
                  </a:lnTo>
                  <a:lnTo>
                    <a:pt x="1917" y="17970"/>
                  </a:lnTo>
                  <a:lnTo>
                    <a:pt x="1947" y="17998"/>
                  </a:lnTo>
                  <a:lnTo>
                    <a:pt x="1980" y="18023"/>
                  </a:lnTo>
                  <a:lnTo>
                    <a:pt x="2013" y="18048"/>
                  </a:lnTo>
                  <a:lnTo>
                    <a:pt x="2052" y="18075"/>
                  </a:lnTo>
                  <a:lnTo>
                    <a:pt x="2091" y="18102"/>
                  </a:lnTo>
                  <a:lnTo>
                    <a:pt x="2132" y="18127"/>
                  </a:lnTo>
                  <a:lnTo>
                    <a:pt x="2173" y="18151"/>
                  </a:lnTo>
                  <a:lnTo>
                    <a:pt x="2215" y="18174"/>
                  </a:lnTo>
                  <a:lnTo>
                    <a:pt x="2259" y="18194"/>
                  </a:lnTo>
                  <a:lnTo>
                    <a:pt x="2303" y="18214"/>
                  </a:lnTo>
                  <a:lnTo>
                    <a:pt x="2349" y="18232"/>
                  </a:lnTo>
                  <a:lnTo>
                    <a:pt x="2397" y="18249"/>
                  </a:lnTo>
                  <a:lnTo>
                    <a:pt x="2446" y="18264"/>
                  </a:lnTo>
                  <a:lnTo>
                    <a:pt x="2497" y="18277"/>
                  </a:lnTo>
                  <a:lnTo>
                    <a:pt x="2549" y="18287"/>
                  </a:lnTo>
                  <a:lnTo>
                    <a:pt x="2576" y="18292"/>
                  </a:lnTo>
                  <a:lnTo>
                    <a:pt x="2603" y="18296"/>
                  </a:lnTo>
                  <a:lnTo>
                    <a:pt x="2631" y="18300"/>
                  </a:lnTo>
                  <a:lnTo>
                    <a:pt x="2658" y="18303"/>
                  </a:lnTo>
                  <a:lnTo>
                    <a:pt x="2687" y="18305"/>
                  </a:lnTo>
                  <a:lnTo>
                    <a:pt x="2716" y="18308"/>
                  </a:lnTo>
                  <a:lnTo>
                    <a:pt x="2745" y="18309"/>
                  </a:lnTo>
                  <a:lnTo>
                    <a:pt x="2776" y="18309"/>
                  </a:lnTo>
                  <a:lnTo>
                    <a:pt x="2835" y="18310"/>
                  </a:lnTo>
                  <a:lnTo>
                    <a:pt x="2896" y="18310"/>
                  </a:lnTo>
                  <a:lnTo>
                    <a:pt x="2957" y="18309"/>
                  </a:lnTo>
                  <a:lnTo>
                    <a:pt x="3017" y="18308"/>
                  </a:lnTo>
                  <a:lnTo>
                    <a:pt x="3079" y="18305"/>
                  </a:lnTo>
                  <a:lnTo>
                    <a:pt x="3140" y="18303"/>
                  </a:lnTo>
                  <a:lnTo>
                    <a:pt x="3200" y="18300"/>
                  </a:lnTo>
                  <a:lnTo>
                    <a:pt x="3262" y="18296"/>
                  </a:lnTo>
                  <a:lnTo>
                    <a:pt x="3323" y="18292"/>
                  </a:lnTo>
                  <a:lnTo>
                    <a:pt x="3384" y="18287"/>
                  </a:lnTo>
                  <a:lnTo>
                    <a:pt x="3444" y="18283"/>
                  </a:lnTo>
                  <a:lnTo>
                    <a:pt x="3505" y="18277"/>
                  </a:lnTo>
                  <a:lnTo>
                    <a:pt x="3565" y="18271"/>
                  </a:lnTo>
                  <a:lnTo>
                    <a:pt x="3625" y="18264"/>
                  </a:lnTo>
                  <a:lnTo>
                    <a:pt x="3686" y="18257"/>
                  </a:lnTo>
                  <a:lnTo>
                    <a:pt x="3745" y="18250"/>
                  </a:lnTo>
                  <a:lnTo>
                    <a:pt x="3829" y="18240"/>
                  </a:lnTo>
                  <a:lnTo>
                    <a:pt x="3912" y="18230"/>
                  </a:lnTo>
                  <a:lnTo>
                    <a:pt x="3995" y="18218"/>
                  </a:lnTo>
                  <a:lnTo>
                    <a:pt x="4076" y="18206"/>
                  </a:lnTo>
                  <a:lnTo>
                    <a:pt x="4157" y="18192"/>
                  </a:lnTo>
                  <a:lnTo>
                    <a:pt x="4236" y="18178"/>
                  </a:lnTo>
                  <a:lnTo>
                    <a:pt x="4316" y="18165"/>
                  </a:lnTo>
                  <a:lnTo>
                    <a:pt x="4395" y="18150"/>
                  </a:lnTo>
                  <a:lnTo>
                    <a:pt x="4473" y="18134"/>
                  </a:lnTo>
                  <a:lnTo>
                    <a:pt x="4549" y="18118"/>
                  </a:lnTo>
                  <a:lnTo>
                    <a:pt x="4627" y="18101"/>
                  </a:lnTo>
                  <a:lnTo>
                    <a:pt x="4704" y="18083"/>
                  </a:lnTo>
                  <a:lnTo>
                    <a:pt x="4779" y="18066"/>
                  </a:lnTo>
                  <a:lnTo>
                    <a:pt x="4855" y="18048"/>
                  </a:lnTo>
                  <a:lnTo>
                    <a:pt x="4931" y="18028"/>
                  </a:lnTo>
                  <a:lnTo>
                    <a:pt x="5006" y="18009"/>
                  </a:lnTo>
                  <a:lnTo>
                    <a:pt x="5156" y="17969"/>
                  </a:lnTo>
                  <a:lnTo>
                    <a:pt x="5305" y="17927"/>
                  </a:lnTo>
                  <a:lnTo>
                    <a:pt x="5455" y="17882"/>
                  </a:lnTo>
                  <a:lnTo>
                    <a:pt x="5603" y="17836"/>
                  </a:lnTo>
                  <a:lnTo>
                    <a:pt x="5753" y="17789"/>
                  </a:lnTo>
                  <a:lnTo>
                    <a:pt x="5904" y="17741"/>
                  </a:lnTo>
                  <a:lnTo>
                    <a:pt x="6056" y="17691"/>
                  </a:lnTo>
                  <a:lnTo>
                    <a:pt x="6211" y="17639"/>
                  </a:lnTo>
                  <a:lnTo>
                    <a:pt x="6273" y="17619"/>
                  </a:lnTo>
                  <a:lnTo>
                    <a:pt x="6368" y="17586"/>
                  </a:lnTo>
                  <a:lnTo>
                    <a:pt x="6483" y="17544"/>
                  </a:lnTo>
                  <a:lnTo>
                    <a:pt x="6608" y="17501"/>
                  </a:lnTo>
                  <a:lnTo>
                    <a:pt x="6729" y="17456"/>
                  </a:lnTo>
                  <a:lnTo>
                    <a:pt x="6837" y="17415"/>
                  </a:lnTo>
                  <a:lnTo>
                    <a:pt x="6881" y="17398"/>
                  </a:lnTo>
                  <a:lnTo>
                    <a:pt x="6917" y="17382"/>
                  </a:lnTo>
                  <a:lnTo>
                    <a:pt x="6943" y="17369"/>
                  </a:lnTo>
                  <a:lnTo>
                    <a:pt x="6959" y="17361"/>
                  </a:lnTo>
                  <a:lnTo>
                    <a:pt x="6994" y="17351"/>
                  </a:lnTo>
                  <a:lnTo>
                    <a:pt x="7046" y="17333"/>
                  </a:lnTo>
                  <a:lnTo>
                    <a:pt x="7116" y="17308"/>
                  </a:lnTo>
                  <a:lnTo>
                    <a:pt x="7200" y="17277"/>
                  </a:lnTo>
                  <a:lnTo>
                    <a:pt x="7294" y="17240"/>
                  </a:lnTo>
                  <a:lnTo>
                    <a:pt x="7397" y="17200"/>
                  </a:lnTo>
                  <a:lnTo>
                    <a:pt x="7507" y="17156"/>
                  </a:lnTo>
                  <a:lnTo>
                    <a:pt x="7621" y="17112"/>
                  </a:lnTo>
                  <a:lnTo>
                    <a:pt x="7734" y="17066"/>
                  </a:lnTo>
                  <a:lnTo>
                    <a:pt x="7846" y="17021"/>
                  </a:lnTo>
                  <a:lnTo>
                    <a:pt x="7955" y="16977"/>
                  </a:lnTo>
                  <a:lnTo>
                    <a:pt x="8057" y="16937"/>
                  </a:lnTo>
                  <a:lnTo>
                    <a:pt x="8148" y="16899"/>
                  </a:lnTo>
                  <a:lnTo>
                    <a:pt x="8228" y="16867"/>
                  </a:lnTo>
                  <a:lnTo>
                    <a:pt x="8295" y="16841"/>
                  </a:lnTo>
                  <a:lnTo>
                    <a:pt x="8344" y="16821"/>
                  </a:lnTo>
                  <a:lnTo>
                    <a:pt x="8396" y="16799"/>
                  </a:lnTo>
                  <a:lnTo>
                    <a:pt x="8454" y="16778"/>
                  </a:lnTo>
                  <a:lnTo>
                    <a:pt x="8513" y="16755"/>
                  </a:lnTo>
                  <a:lnTo>
                    <a:pt x="8574" y="16731"/>
                  </a:lnTo>
                  <a:lnTo>
                    <a:pt x="8633" y="16707"/>
                  </a:lnTo>
                  <a:lnTo>
                    <a:pt x="8690" y="16682"/>
                  </a:lnTo>
                  <a:lnTo>
                    <a:pt x="8744" y="16658"/>
                  </a:lnTo>
                  <a:lnTo>
                    <a:pt x="8792" y="16633"/>
                  </a:lnTo>
                  <a:lnTo>
                    <a:pt x="8829" y="16621"/>
                  </a:lnTo>
                  <a:lnTo>
                    <a:pt x="8872" y="16605"/>
                  </a:lnTo>
                  <a:lnTo>
                    <a:pt x="8918" y="16587"/>
                  </a:lnTo>
                  <a:lnTo>
                    <a:pt x="8965" y="16565"/>
                  </a:lnTo>
                  <a:lnTo>
                    <a:pt x="9013" y="16543"/>
                  </a:lnTo>
                  <a:lnTo>
                    <a:pt x="9059" y="16522"/>
                  </a:lnTo>
                  <a:lnTo>
                    <a:pt x="9100" y="16502"/>
                  </a:lnTo>
                  <a:lnTo>
                    <a:pt x="9137" y="16485"/>
                  </a:lnTo>
                  <a:lnTo>
                    <a:pt x="9178" y="16465"/>
                  </a:lnTo>
                  <a:lnTo>
                    <a:pt x="9220" y="16447"/>
                  </a:lnTo>
                  <a:lnTo>
                    <a:pt x="9263" y="16429"/>
                  </a:lnTo>
                  <a:lnTo>
                    <a:pt x="9304" y="16409"/>
                  </a:lnTo>
                  <a:lnTo>
                    <a:pt x="9346" y="16391"/>
                  </a:lnTo>
                  <a:lnTo>
                    <a:pt x="9388" y="16371"/>
                  </a:lnTo>
                  <a:lnTo>
                    <a:pt x="9430" y="16352"/>
                  </a:lnTo>
                  <a:lnTo>
                    <a:pt x="9471" y="16331"/>
                  </a:lnTo>
                  <a:lnTo>
                    <a:pt x="9550" y="16292"/>
                  </a:lnTo>
                  <a:lnTo>
                    <a:pt x="9633" y="16254"/>
                  </a:lnTo>
                  <a:lnTo>
                    <a:pt x="9720" y="16214"/>
                  </a:lnTo>
                  <a:lnTo>
                    <a:pt x="9807" y="16173"/>
                  </a:lnTo>
                  <a:lnTo>
                    <a:pt x="9894" y="16132"/>
                  </a:lnTo>
                  <a:lnTo>
                    <a:pt x="9978" y="16091"/>
                  </a:lnTo>
                  <a:lnTo>
                    <a:pt x="10018" y="16069"/>
                  </a:lnTo>
                  <a:lnTo>
                    <a:pt x="10057" y="16048"/>
                  </a:lnTo>
                  <a:lnTo>
                    <a:pt x="10093" y="16026"/>
                  </a:lnTo>
                  <a:lnTo>
                    <a:pt x="10129" y="16004"/>
                  </a:lnTo>
                  <a:lnTo>
                    <a:pt x="10153" y="15994"/>
                  </a:lnTo>
                  <a:lnTo>
                    <a:pt x="10184" y="15979"/>
                  </a:lnTo>
                  <a:lnTo>
                    <a:pt x="10220" y="15962"/>
                  </a:lnTo>
                  <a:lnTo>
                    <a:pt x="10263" y="15939"/>
                  </a:lnTo>
                  <a:lnTo>
                    <a:pt x="10363" y="15886"/>
                  </a:lnTo>
                  <a:lnTo>
                    <a:pt x="10482" y="15821"/>
                  </a:lnTo>
                  <a:lnTo>
                    <a:pt x="10614" y="15748"/>
                  </a:lnTo>
                  <a:lnTo>
                    <a:pt x="10756" y="15669"/>
                  </a:lnTo>
                  <a:lnTo>
                    <a:pt x="10903" y="15584"/>
                  </a:lnTo>
                  <a:lnTo>
                    <a:pt x="11053" y="15498"/>
                  </a:lnTo>
                  <a:lnTo>
                    <a:pt x="11202" y="15411"/>
                  </a:lnTo>
                  <a:lnTo>
                    <a:pt x="11344" y="15328"/>
                  </a:lnTo>
                  <a:lnTo>
                    <a:pt x="11477" y="15249"/>
                  </a:lnTo>
                  <a:lnTo>
                    <a:pt x="11597" y="15176"/>
                  </a:lnTo>
                  <a:lnTo>
                    <a:pt x="11700" y="15111"/>
                  </a:lnTo>
                  <a:lnTo>
                    <a:pt x="11781" y="15060"/>
                  </a:lnTo>
                  <a:lnTo>
                    <a:pt x="11813" y="15038"/>
                  </a:lnTo>
                  <a:lnTo>
                    <a:pt x="11838" y="15021"/>
                  </a:lnTo>
                  <a:lnTo>
                    <a:pt x="11857" y="15007"/>
                  </a:lnTo>
                  <a:lnTo>
                    <a:pt x="11867" y="14997"/>
                  </a:lnTo>
                  <a:lnTo>
                    <a:pt x="11879" y="14991"/>
                  </a:lnTo>
                  <a:lnTo>
                    <a:pt x="11898" y="14982"/>
                  </a:lnTo>
                  <a:lnTo>
                    <a:pt x="11919" y="14970"/>
                  </a:lnTo>
                  <a:lnTo>
                    <a:pt x="11947" y="14954"/>
                  </a:lnTo>
                  <a:lnTo>
                    <a:pt x="12012" y="14913"/>
                  </a:lnTo>
                  <a:lnTo>
                    <a:pt x="12090" y="14864"/>
                  </a:lnTo>
                  <a:lnTo>
                    <a:pt x="12179" y="14806"/>
                  </a:lnTo>
                  <a:lnTo>
                    <a:pt x="12276" y="14741"/>
                  </a:lnTo>
                  <a:lnTo>
                    <a:pt x="12379" y="14672"/>
                  </a:lnTo>
                  <a:lnTo>
                    <a:pt x="12485" y="14600"/>
                  </a:lnTo>
                  <a:lnTo>
                    <a:pt x="12590" y="14528"/>
                  </a:lnTo>
                  <a:lnTo>
                    <a:pt x="12694" y="14457"/>
                  </a:lnTo>
                  <a:lnTo>
                    <a:pt x="12791" y="14388"/>
                  </a:lnTo>
                  <a:lnTo>
                    <a:pt x="12883" y="14324"/>
                  </a:lnTo>
                  <a:lnTo>
                    <a:pt x="12963" y="14267"/>
                  </a:lnTo>
                  <a:lnTo>
                    <a:pt x="13031" y="14218"/>
                  </a:lnTo>
                  <a:lnTo>
                    <a:pt x="13083" y="14179"/>
                  </a:lnTo>
                  <a:lnTo>
                    <a:pt x="13116" y="14152"/>
                  </a:lnTo>
                  <a:lnTo>
                    <a:pt x="13131" y="14143"/>
                  </a:lnTo>
                  <a:lnTo>
                    <a:pt x="13152" y="14131"/>
                  </a:lnTo>
                  <a:lnTo>
                    <a:pt x="13179" y="14112"/>
                  </a:lnTo>
                  <a:lnTo>
                    <a:pt x="13212" y="14088"/>
                  </a:lnTo>
                  <a:lnTo>
                    <a:pt x="13294" y="14030"/>
                  </a:lnTo>
                  <a:lnTo>
                    <a:pt x="13392" y="13958"/>
                  </a:lnTo>
                  <a:lnTo>
                    <a:pt x="13505" y="13873"/>
                  </a:lnTo>
                  <a:lnTo>
                    <a:pt x="13628" y="13779"/>
                  </a:lnTo>
                  <a:lnTo>
                    <a:pt x="13758" y="13680"/>
                  </a:lnTo>
                  <a:lnTo>
                    <a:pt x="13891" y="13578"/>
                  </a:lnTo>
                  <a:lnTo>
                    <a:pt x="14024" y="13475"/>
                  </a:lnTo>
                  <a:lnTo>
                    <a:pt x="14153" y="13374"/>
                  </a:lnTo>
                  <a:lnTo>
                    <a:pt x="14274" y="13278"/>
                  </a:lnTo>
                  <a:lnTo>
                    <a:pt x="14385" y="13190"/>
                  </a:lnTo>
                  <a:lnTo>
                    <a:pt x="14481" y="13112"/>
                  </a:lnTo>
                  <a:lnTo>
                    <a:pt x="14559" y="13048"/>
                  </a:lnTo>
                  <a:lnTo>
                    <a:pt x="14590" y="13022"/>
                  </a:lnTo>
                  <a:lnTo>
                    <a:pt x="14615" y="13000"/>
                  </a:lnTo>
                  <a:lnTo>
                    <a:pt x="14634" y="12982"/>
                  </a:lnTo>
                  <a:lnTo>
                    <a:pt x="14645" y="12970"/>
                  </a:lnTo>
                  <a:lnTo>
                    <a:pt x="14658" y="12963"/>
                  </a:lnTo>
                  <a:lnTo>
                    <a:pt x="14673" y="12954"/>
                  </a:lnTo>
                  <a:lnTo>
                    <a:pt x="14690" y="12942"/>
                  </a:lnTo>
                  <a:lnTo>
                    <a:pt x="14708" y="12928"/>
                  </a:lnTo>
                  <a:lnTo>
                    <a:pt x="14751" y="12895"/>
                  </a:lnTo>
                  <a:lnTo>
                    <a:pt x="14802" y="12854"/>
                  </a:lnTo>
                  <a:lnTo>
                    <a:pt x="14857" y="12807"/>
                  </a:lnTo>
                  <a:lnTo>
                    <a:pt x="14917" y="12756"/>
                  </a:lnTo>
                  <a:lnTo>
                    <a:pt x="14979" y="12701"/>
                  </a:lnTo>
                  <a:lnTo>
                    <a:pt x="15044" y="12645"/>
                  </a:lnTo>
                  <a:lnTo>
                    <a:pt x="15110" y="12587"/>
                  </a:lnTo>
                  <a:lnTo>
                    <a:pt x="15175" y="12530"/>
                  </a:lnTo>
                  <a:lnTo>
                    <a:pt x="15238" y="12475"/>
                  </a:lnTo>
                  <a:lnTo>
                    <a:pt x="15298" y="12421"/>
                  </a:lnTo>
                  <a:lnTo>
                    <a:pt x="15354" y="12372"/>
                  </a:lnTo>
                  <a:lnTo>
                    <a:pt x="15405" y="12328"/>
                  </a:lnTo>
                  <a:lnTo>
                    <a:pt x="15451" y="12291"/>
                  </a:lnTo>
                  <a:lnTo>
                    <a:pt x="15487" y="12261"/>
                  </a:lnTo>
                  <a:lnTo>
                    <a:pt x="15508" y="12245"/>
                  </a:lnTo>
                  <a:lnTo>
                    <a:pt x="15520" y="12233"/>
                  </a:lnTo>
                  <a:lnTo>
                    <a:pt x="15534" y="12220"/>
                  </a:lnTo>
                  <a:lnTo>
                    <a:pt x="15555" y="12200"/>
                  </a:lnTo>
                  <a:lnTo>
                    <a:pt x="15765" y="12013"/>
                  </a:lnTo>
                  <a:lnTo>
                    <a:pt x="15798" y="11979"/>
                  </a:lnTo>
                  <a:lnTo>
                    <a:pt x="15830" y="11947"/>
                  </a:lnTo>
                  <a:lnTo>
                    <a:pt x="15863" y="11915"/>
                  </a:lnTo>
                  <a:lnTo>
                    <a:pt x="15895" y="11884"/>
                  </a:lnTo>
                  <a:lnTo>
                    <a:pt x="15927" y="11853"/>
                  </a:lnTo>
                  <a:lnTo>
                    <a:pt x="15959" y="11823"/>
                  </a:lnTo>
                  <a:lnTo>
                    <a:pt x="15992" y="11790"/>
                  </a:lnTo>
                  <a:lnTo>
                    <a:pt x="16025" y="11758"/>
                  </a:lnTo>
                  <a:lnTo>
                    <a:pt x="16052" y="11733"/>
                  </a:lnTo>
                  <a:lnTo>
                    <a:pt x="16089" y="11696"/>
                  </a:lnTo>
                  <a:lnTo>
                    <a:pt x="16136" y="11649"/>
                  </a:lnTo>
                  <a:lnTo>
                    <a:pt x="16190" y="11595"/>
                  </a:lnTo>
                  <a:lnTo>
                    <a:pt x="16248" y="11535"/>
                  </a:lnTo>
                  <a:lnTo>
                    <a:pt x="16311" y="11470"/>
                  </a:lnTo>
                  <a:lnTo>
                    <a:pt x="16377" y="11403"/>
                  </a:lnTo>
                  <a:lnTo>
                    <a:pt x="16443" y="11335"/>
                  </a:lnTo>
                  <a:lnTo>
                    <a:pt x="16508" y="11268"/>
                  </a:lnTo>
                  <a:lnTo>
                    <a:pt x="16571" y="11202"/>
                  </a:lnTo>
                  <a:lnTo>
                    <a:pt x="16629" y="11140"/>
                  </a:lnTo>
                  <a:lnTo>
                    <a:pt x="16681" y="11084"/>
                  </a:lnTo>
                  <a:lnTo>
                    <a:pt x="16726" y="11036"/>
                  </a:lnTo>
                  <a:lnTo>
                    <a:pt x="16761" y="10997"/>
                  </a:lnTo>
                  <a:lnTo>
                    <a:pt x="16786" y="10969"/>
                  </a:lnTo>
                  <a:lnTo>
                    <a:pt x="16797" y="10953"/>
                  </a:lnTo>
                  <a:lnTo>
                    <a:pt x="16818" y="10935"/>
                  </a:lnTo>
                  <a:lnTo>
                    <a:pt x="16837" y="10915"/>
                  </a:lnTo>
                  <a:lnTo>
                    <a:pt x="16856" y="10896"/>
                  </a:lnTo>
                  <a:lnTo>
                    <a:pt x="16874" y="10875"/>
                  </a:lnTo>
                  <a:lnTo>
                    <a:pt x="16908" y="10833"/>
                  </a:lnTo>
                  <a:lnTo>
                    <a:pt x="16943" y="10789"/>
                  </a:lnTo>
                  <a:lnTo>
                    <a:pt x="17006" y="10707"/>
                  </a:lnTo>
                  <a:lnTo>
                    <a:pt x="17067" y="10626"/>
                  </a:lnTo>
                  <a:lnTo>
                    <a:pt x="17128" y="10543"/>
                  </a:lnTo>
                  <a:lnTo>
                    <a:pt x="17185" y="10462"/>
                  </a:lnTo>
                  <a:lnTo>
                    <a:pt x="17214" y="10421"/>
                  </a:lnTo>
                  <a:lnTo>
                    <a:pt x="17241" y="10379"/>
                  </a:lnTo>
                  <a:lnTo>
                    <a:pt x="17269" y="10337"/>
                  </a:lnTo>
                  <a:lnTo>
                    <a:pt x="17295" y="10296"/>
                  </a:lnTo>
                  <a:lnTo>
                    <a:pt x="17321" y="10254"/>
                  </a:lnTo>
                  <a:lnTo>
                    <a:pt x="17347" y="10211"/>
                  </a:lnTo>
                  <a:lnTo>
                    <a:pt x="17372" y="10169"/>
                  </a:lnTo>
                  <a:lnTo>
                    <a:pt x="17396" y="10125"/>
                  </a:lnTo>
                  <a:lnTo>
                    <a:pt x="17419" y="10081"/>
                  </a:lnTo>
                  <a:lnTo>
                    <a:pt x="17442" y="10037"/>
                  </a:lnTo>
                  <a:lnTo>
                    <a:pt x="17463" y="9992"/>
                  </a:lnTo>
                  <a:lnTo>
                    <a:pt x="17485" y="9946"/>
                  </a:lnTo>
                  <a:lnTo>
                    <a:pt x="17505" y="9900"/>
                  </a:lnTo>
                  <a:lnTo>
                    <a:pt x="17524" y="9853"/>
                  </a:lnTo>
                  <a:lnTo>
                    <a:pt x="17543" y="9805"/>
                  </a:lnTo>
                  <a:lnTo>
                    <a:pt x="17561" y="9757"/>
                  </a:lnTo>
                  <a:lnTo>
                    <a:pt x="17578" y="9708"/>
                  </a:lnTo>
                  <a:lnTo>
                    <a:pt x="17594" y="9657"/>
                  </a:lnTo>
                  <a:lnTo>
                    <a:pt x="17609" y="9606"/>
                  </a:lnTo>
                  <a:lnTo>
                    <a:pt x="17622" y="9553"/>
                  </a:lnTo>
                  <a:lnTo>
                    <a:pt x="17636" y="9501"/>
                  </a:lnTo>
                  <a:lnTo>
                    <a:pt x="17648" y="9446"/>
                  </a:lnTo>
                  <a:lnTo>
                    <a:pt x="17659" y="9391"/>
                  </a:lnTo>
                  <a:lnTo>
                    <a:pt x="17669" y="9334"/>
                  </a:lnTo>
                  <a:lnTo>
                    <a:pt x="17673" y="9309"/>
                  </a:lnTo>
                  <a:lnTo>
                    <a:pt x="17675" y="9283"/>
                  </a:lnTo>
                  <a:lnTo>
                    <a:pt x="17675" y="9255"/>
                  </a:lnTo>
                  <a:lnTo>
                    <a:pt x="17674" y="9226"/>
                  </a:lnTo>
                  <a:lnTo>
                    <a:pt x="17672" y="9196"/>
                  </a:lnTo>
                  <a:lnTo>
                    <a:pt x="17669" y="9165"/>
                  </a:lnTo>
                  <a:lnTo>
                    <a:pt x="17665" y="9133"/>
                  </a:lnTo>
                  <a:lnTo>
                    <a:pt x="17659" y="9101"/>
                  </a:lnTo>
                  <a:lnTo>
                    <a:pt x="17653" y="9068"/>
                  </a:lnTo>
                  <a:lnTo>
                    <a:pt x="17645" y="9034"/>
                  </a:lnTo>
                  <a:lnTo>
                    <a:pt x="17637" y="8999"/>
                  </a:lnTo>
                  <a:lnTo>
                    <a:pt x="17629" y="8965"/>
                  </a:lnTo>
                  <a:lnTo>
                    <a:pt x="17609" y="8895"/>
                  </a:lnTo>
                  <a:lnTo>
                    <a:pt x="17587" y="8825"/>
                  </a:lnTo>
                  <a:lnTo>
                    <a:pt x="17563" y="8757"/>
                  </a:lnTo>
                  <a:lnTo>
                    <a:pt x="17539" y="8689"/>
                  </a:lnTo>
                  <a:lnTo>
                    <a:pt x="17513" y="8624"/>
                  </a:lnTo>
                  <a:lnTo>
                    <a:pt x="17487" y="8563"/>
                  </a:lnTo>
                  <a:lnTo>
                    <a:pt x="17462" y="8506"/>
                  </a:lnTo>
                  <a:lnTo>
                    <a:pt x="17437" y="8455"/>
                  </a:lnTo>
                  <a:lnTo>
                    <a:pt x="17415" y="8408"/>
                  </a:lnTo>
                  <a:lnTo>
                    <a:pt x="17394" y="8369"/>
                  </a:lnTo>
                  <a:lnTo>
                    <a:pt x="17360" y="8310"/>
                  </a:lnTo>
                  <a:lnTo>
                    <a:pt x="17328" y="8254"/>
                  </a:lnTo>
                  <a:lnTo>
                    <a:pt x="17297" y="8203"/>
                  </a:lnTo>
                  <a:lnTo>
                    <a:pt x="17268" y="8155"/>
                  </a:lnTo>
                  <a:lnTo>
                    <a:pt x="17239" y="8109"/>
                  </a:lnTo>
                  <a:lnTo>
                    <a:pt x="17210" y="8066"/>
                  </a:lnTo>
                  <a:lnTo>
                    <a:pt x="17182" y="8023"/>
                  </a:lnTo>
                  <a:lnTo>
                    <a:pt x="17153" y="7981"/>
                  </a:lnTo>
                  <a:lnTo>
                    <a:pt x="17123" y="7941"/>
                  </a:lnTo>
                  <a:lnTo>
                    <a:pt x="17093" y="7900"/>
                  </a:lnTo>
                  <a:lnTo>
                    <a:pt x="17062" y="7858"/>
                  </a:lnTo>
                  <a:lnTo>
                    <a:pt x="17029" y="7816"/>
                  </a:lnTo>
                  <a:lnTo>
                    <a:pt x="16958" y="7727"/>
                  </a:lnTo>
                  <a:lnTo>
                    <a:pt x="16877" y="7627"/>
                  </a:lnTo>
                  <a:lnTo>
                    <a:pt x="16843" y="7585"/>
                  </a:lnTo>
                  <a:lnTo>
                    <a:pt x="16805" y="7540"/>
                  </a:lnTo>
                  <a:lnTo>
                    <a:pt x="16766" y="7493"/>
                  </a:lnTo>
                  <a:lnTo>
                    <a:pt x="16725" y="7446"/>
                  </a:lnTo>
                  <a:lnTo>
                    <a:pt x="16641" y="7350"/>
                  </a:lnTo>
                  <a:lnTo>
                    <a:pt x="16551" y="7253"/>
                  </a:lnTo>
                  <a:lnTo>
                    <a:pt x="16462" y="7157"/>
                  </a:lnTo>
                  <a:lnTo>
                    <a:pt x="16373" y="7065"/>
                  </a:lnTo>
                  <a:lnTo>
                    <a:pt x="16287" y="6978"/>
                  </a:lnTo>
                  <a:lnTo>
                    <a:pt x="16207" y="6899"/>
                  </a:lnTo>
                  <a:lnTo>
                    <a:pt x="16179" y="6872"/>
                  </a:lnTo>
                  <a:lnTo>
                    <a:pt x="16153" y="6842"/>
                  </a:lnTo>
                  <a:lnTo>
                    <a:pt x="16127" y="6811"/>
                  </a:lnTo>
                  <a:lnTo>
                    <a:pt x="16099" y="6779"/>
                  </a:lnTo>
                  <a:lnTo>
                    <a:pt x="16071" y="6747"/>
                  </a:lnTo>
                  <a:lnTo>
                    <a:pt x="16042" y="6715"/>
                  </a:lnTo>
                  <a:lnTo>
                    <a:pt x="16011" y="6683"/>
                  </a:lnTo>
                  <a:lnTo>
                    <a:pt x="15979" y="6652"/>
                  </a:lnTo>
                  <a:lnTo>
                    <a:pt x="14313" y="5186"/>
                  </a:lnTo>
                  <a:lnTo>
                    <a:pt x="14230" y="5121"/>
                  </a:lnTo>
                  <a:lnTo>
                    <a:pt x="14144" y="5052"/>
                  </a:lnTo>
                  <a:lnTo>
                    <a:pt x="14058" y="4981"/>
                  </a:lnTo>
                  <a:lnTo>
                    <a:pt x="13972" y="4911"/>
                  </a:lnTo>
                  <a:lnTo>
                    <a:pt x="13885" y="4840"/>
                  </a:lnTo>
                  <a:lnTo>
                    <a:pt x="13797" y="4769"/>
                  </a:lnTo>
                  <a:lnTo>
                    <a:pt x="13709" y="4700"/>
                  </a:lnTo>
                  <a:lnTo>
                    <a:pt x="13622" y="4634"/>
                  </a:lnTo>
                  <a:lnTo>
                    <a:pt x="13528" y="4565"/>
                  </a:lnTo>
                  <a:lnTo>
                    <a:pt x="13437" y="4496"/>
                  </a:lnTo>
                  <a:lnTo>
                    <a:pt x="13348" y="4430"/>
                  </a:lnTo>
                  <a:lnTo>
                    <a:pt x="13259" y="4364"/>
                  </a:lnTo>
                  <a:lnTo>
                    <a:pt x="13172" y="4299"/>
                  </a:lnTo>
                  <a:lnTo>
                    <a:pt x="13085" y="4234"/>
                  </a:lnTo>
                  <a:lnTo>
                    <a:pt x="12999" y="4170"/>
                  </a:lnTo>
                  <a:lnTo>
                    <a:pt x="12913" y="4107"/>
                  </a:lnTo>
                  <a:lnTo>
                    <a:pt x="12826" y="4043"/>
                  </a:lnTo>
                  <a:lnTo>
                    <a:pt x="12738" y="3980"/>
                  </a:lnTo>
                  <a:lnTo>
                    <a:pt x="12650" y="3916"/>
                  </a:lnTo>
                  <a:lnTo>
                    <a:pt x="12559" y="3852"/>
                  </a:lnTo>
                  <a:lnTo>
                    <a:pt x="12468" y="3787"/>
                  </a:lnTo>
                  <a:lnTo>
                    <a:pt x="12373" y="3722"/>
                  </a:lnTo>
                  <a:lnTo>
                    <a:pt x="12276" y="3655"/>
                  </a:lnTo>
                  <a:lnTo>
                    <a:pt x="12177" y="3589"/>
                  </a:lnTo>
                  <a:lnTo>
                    <a:pt x="12083" y="3525"/>
                  </a:lnTo>
                  <a:lnTo>
                    <a:pt x="11988" y="3463"/>
                  </a:lnTo>
                  <a:lnTo>
                    <a:pt x="11893" y="3402"/>
                  </a:lnTo>
                  <a:lnTo>
                    <a:pt x="11798" y="3340"/>
                  </a:lnTo>
                  <a:lnTo>
                    <a:pt x="11702" y="3280"/>
                  </a:lnTo>
                  <a:lnTo>
                    <a:pt x="11606" y="3219"/>
                  </a:lnTo>
                  <a:lnTo>
                    <a:pt x="11509" y="3158"/>
                  </a:lnTo>
                  <a:lnTo>
                    <a:pt x="11411" y="3097"/>
                  </a:lnTo>
                  <a:lnTo>
                    <a:pt x="11318" y="3037"/>
                  </a:lnTo>
                  <a:lnTo>
                    <a:pt x="11222" y="2979"/>
                  </a:lnTo>
                  <a:lnTo>
                    <a:pt x="11125" y="2920"/>
                  </a:lnTo>
                  <a:lnTo>
                    <a:pt x="11028" y="2863"/>
                  </a:lnTo>
                  <a:lnTo>
                    <a:pt x="10930" y="2806"/>
                  </a:lnTo>
                  <a:lnTo>
                    <a:pt x="10831" y="2749"/>
                  </a:lnTo>
                  <a:lnTo>
                    <a:pt x="10732" y="2692"/>
                  </a:lnTo>
                  <a:lnTo>
                    <a:pt x="10631" y="2635"/>
                  </a:lnTo>
                  <a:lnTo>
                    <a:pt x="10529" y="2579"/>
                  </a:lnTo>
                  <a:lnTo>
                    <a:pt x="10427" y="2523"/>
                  </a:lnTo>
                  <a:lnTo>
                    <a:pt x="10326" y="2468"/>
                  </a:lnTo>
                  <a:lnTo>
                    <a:pt x="10223" y="2413"/>
                  </a:lnTo>
                  <a:lnTo>
                    <a:pt x="10120" y="2359"/>
                  </a:lnTo>
                  <a:lnTo>
                    <a:pt x="10015" y="2305"/>
                  </a:lnTo>
                  <a:lnTo>
                    <a:pt x="9911" y="2251"/>
                  </a:lnTo>
                  <a:lnTo>
                    <a:pt x="9807" y="2198"/>
                  </a:lnTo>
                  <a:lnTo>
                    <a:pt x="9735" y="2162"/>
                  </a:lnTo>
                  <a:lnTo>
                    <a:pt x="9660" y="2124"/>
                  </a:lnTo>
                  <a:lnTo>
                    <a:pt x="9583" y="2086"/>
                  </a:lnTo>
                  <a:lnTo>
                    <a:pt x="9504" y="2047"/>
                  </a:lnTo>
                  <a:lnTo>
                    <a:pt x="9423" y="2010"/>
                  </a:lnTo>
                  <a:lnTo>
                    <a:pt x="9340" y="1971"/>
                  </a:lnTo>
                  <a:lnTo>
                    <a:pt x="9258" y="1932"/>
                  </a:lnTo>
                  <a:lnTo>
                    <a:pt x="9174" y="1893"/>
                  </a:lnTo>
                  <a:lnTo>
                    <a:pt x="9091" y="1855"/>
                  </a:lnTo>
                  <a:lnTo>
                    <a:pt x="9006" y="1816"/>
                  </a:lnTo>
                  <a:lnTo>
                    <a:pt x="8923" y="1780"/>
                  </a:lnTo>
                  <a:lnTo>
                    <a:pt x="8840" y="1743"/>
                  </a:lnTo>
                  <a:lnTo>
                    <a:pt x="8759" y="1707"/>
                  </a:lnTo>
                  <a:lnTo>
                    <a:pt x="8679" y="1673"/>
                  </a:lnTo>
                  <a:lnTo>
                    <a:pt x="8600" y="1640"/>
                  </a:lnTo>
                  <a:lnTo>
                    <a:pt x="8523" y="1608"/>
                  </a:lnTo>
                  <a:lnTo>
                    <a:pt x="8472" y="1587"/>
                  </a:lnTo>
                  <a:lnTo>
                    <a:pt x="8417" y="1562"/>
                  </a:lnTo>
                  <a:lnTo>
                    <a:pt x="8360" y="1537"/>
                  </a:lnTo>
                  <a:lnTo>
                    <a:pt x="8300" y="1511"/>
                  </a:lnTo>
                  <a:lnTo>
                    <a:pt x="8242" y="1485"/>
                  </a:lnTo>
                  <a:lnTo>
                    <a:pt x="8184" y="1461"/>
                  </a:lnTo>
                  <a:lnTo>
                    <a:pt x="8156" y="1451"/>
                  </a:lnTo>
                  <a:lnTo>
                    <a:pt x="8129" y="1442"/>
                  </a:lnTo>
                  <a:lnTo>
                    <a:pt x="8102" y="1433"/>
                  </a:lnTo>
                  <a:lnTo>
                    <a:pt x="8078" y="14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cap="sq">
              <a:noFill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00000"/>
                </a:lnSpc>
              </a:pPr>
              <a:endParaRPr kumimoji="1" lang="zh-CN" altLang="en-US"/>
            </a:p>
          </p:txBody>
        </p:sp>
        <p:sp>
          <p:nvSpPr>
            <p:cNvPr id="7" name="标题 1"/>
            <p:cNvSpPr txBox="1"/>
            <p:nvPr/>
          </p:nvSpPr>
          <p:spPr>
            <a:xfrm>
              <a:off x="4243202" y="2761625"/>
              <a:ext cx="126854" cy="131412"/>
            </a:xfrm>
            <a:custGeom>
              <a:avLst/>
              <a:gdLst>
                <a:gd name="T0" fmla="*/ 7371 w 17675"/>
                <a:gd name="T1" fmla="*/ 1125 h 18310"/>
                <a:gd name="T2" fmla="*/ 5959 w 17675"/>
                <a:gd name="T3" fmla="*/ 593 h 18310"/>
                <a:gd name="T4" fmla="*/ 4735 w 17675"/>
                <a:gd name="T5" fmla="*/ 240 h 18310"/>
                <a:gd name="T6" fmla="*/ 3627 w 17675"/>
                <a:gd name="T7" fmla="*/ 54 h 18310"/>
                <a:gd name="T8" fmla="*/ 2806 w 17675"/>
                <a:gd name="T9" fmla="*/ 7 h 18310"/>
                <a:gd name="T10" fmla="*/ 2454 w 17675"/>
                <a:gd name="T11" fmla="*/ 85 h 18310"/>
                <a:gd name="T12" fmla="*/ 2132 w 17675"/>
                <a:gd name="T13" fmla="*/ 262 h 18310"/>
                <a:gd name="T14" fmla="*/ 1838 w 17675"/>
                <a:gd name="T15" fmla="*/ 533 h 18310"/>
                <a:gd name="T16" fmla="*/ 1454 w 17675"/>
                <a:gd name="T17" fmla="*/ 1111 h 18310"/>
                <a:gd name="T18" fmla="*/ 1261 w 17675"/>
                <a:gd name="T19" fmla="*/ 1545 h 18310"/>
                <a:gd name="T20" fmla="*/ 1008 w 17675"/>
                <a:gd name="T21" fmla="*/ 2315 h 18310"/>
                <a:gd name="T22" fmla="*/ 836 w 17675"/>
                <a:gd name="T23" fmla="*/ 2906 h 18310"/>
                <a:gd name="T24" fmla="*/ 683 w 17675"/>
                <a:gd name="T25" fmla="*/ 3519 h 18310"/>
                <a:gd name="T26" fmla="*/ 506 w 17675"/>
                <a:gd name="T27" fmla="*/ 4330 h 18310"/>
                <a:gd name="T28" fmla="*/ 356 w 17675"/>
                <a:gd name="T29" fmla="*/ 5177 h 18310"/>
                <a:gd name="T30" fmla="*/ 199 w 17675"/>
                <a:gd name="T31" fmla="*/ 6352 h 18310"/>
                <a:gd name="T32" fmla="*/ 65 w 17675"/>
                <a:gd name="T33" fmla="*/ 7805 h 18310"/>
                <a:gd name="T34" fmla="*/ 1 w 17675"/>
                <a:gd name="T35" fmla="*/ 9354 h 18310"/>
                <a:gd name="T36" fmla="*/ 54 w 17675"/>
                <a:gd name="T37" fmla="*/ 10490 h 18310"/>
                <a:gd name="T38" fmla="*/ 149 w 17675"/>
                <a:gd name="T39" fmla="*/ 11811 h 18310"/>
                <a:gd name="T40" fmla="*/ 298 w 17675"/>
                <a:gd name="T41" fmla="*/ 13066 h 18310"/>
                <a:gd name="T42" fmla="*/ 650 w 17675"/>
                <a:gd name="T43" fmla="*/ 14979 h 18310"/>
                <a:gd name="T44" fmla="*/ 991 w 17675"/>
                <a:gd name="T45" fmla="*/ 16266 h 18310"/>
                <a:gd name="T46" fmla="*/ 1332 w 17675"/>
                <a:gd name="T47" fmla="*/ 17156 h 18310"/>
                <a:gd name="T48" fmla="*/ 1598 w 17675"/>
                <a:gd name="T49" fmla="*/ 17614 h 18310"/>
                <a:gd name="T50" fmla="*/ 1917 w 17675"/>
                <a:gd name="T51" fmla="*/ 17970 h 18310"/>
                <a:gd name="T52" fmla="*/ 2349 w 17675"/>
                <a:gd name="T53" fmla="*/ 18232 h 18310"/>
                <a:gd name="T54" fmla="*/ 2745 w 17675"/>
                <a:gd name="T55" fmla="*/ 18309 h 18310"/>
                <a:gd name="T56" fmla="*/ 3384 w 17675"/>
                <a:gd name="T57" fmla="*/ 18287 h 18310"/>
                <a:gd name="T58" fmla="*/ 4157 w 17675"/>
                <a:gd name="T59" fmla="*/ 18192 h 18310"/>
                <a:gd name="T60" fmla="*/ 5006 w 17675"/>
                <a:gd name="T61" fmla="*/ 18009 h 18310"/>
                <a:gd name="T62" fmla="*/ 6483 w 17675"/>
                <a:gd name="T63" fmla="*/ 17544 h 18310"/>
                <a:gd name="T64" fmla="*/ 7200 w 17675"/>
                <a:gd name="T65" fmla="*/ 17277 h 18310"/>
                <a:gd name="T66" fmla="*/ 8295 w 17675"/>
                <a:gd name="T67" fmla="*/ 16841 h 18310"/>
                <a:gd name="T68" fmla="*/ 8872 w 17675"/>
                <a:gd name="T69" fmla="*/ 16605 h 18310"/>
                <a:gd name="T70" fmla="*/ 9346 w 17675"/>
                <a:gd name="T71" fmla="*/ 16391 h 18310"/>
                <a:gd name="T72" fmla="*/ 10057 w 17675"/>
                <a:gd name="T73" fmla="*/ 16048 h 18310"/>
                <a:gd name="T74" fmla="*/ 10903 w 17675"/>
                <a:gd name="T75" fmla="*/ 15584 h 18310"/>
                <a:gd name="T76" fmla="*/ 11867 w 17675"/>
                <a:gd name="T77" fmla="*/ 14997 h 18310"/>
                <a:gd name="T78" fmla="*/ 12590 w 17675"/>
                <a:gd name="T79" fmla="*/ 14528 h 18310"/>
                <a:gd name="T80" fmla="*/ 13212 w 17675"/>
                <a:gd name="T81" fmla="*/ 14088 h 18310"/>
                <a:gd name="T82" fmla="*/ 14481 w 17675"/>
                <a:gd name="T83" fmla="*/ 13112 h 18310"/>
                <a:gd name="T84" fmla="*/ 14802 w 17675"/>
                <a:gd name="T85" fmla="*/ 12854 h 18310"/>
                <a:gd name="T86" fmla="*/ 15451 w 17675"/>
                <a:gd name="T87" fmla="*/ 12291 h 18310"/>
                <a:gd name="T88" fmla="*/ 15927 w 17675"/>
                <a:gd name="T89" fmla="*/ 11853 h 18310"/>
                <a:gd name="T90" fmla="*/ 16443 w 17675"/>
                <a:gd name="T91" fmla="*/ 11335 h 18310"/>
                <a:gd name="T92" fmla="*/ 16856 w 17675"/>
                <a:gd name="T93" fmla="*/ 10896 h 18310"/>
                <a:gd name="T94" fmla="*/ 17295 w 17675"/>
                <a:gd name="T95" fmla="*/ 10296 h 18310"/>
                <a:gd name="T96" fmla="*/ 17543 w 17675"/>
                <a:gd name="T97" fmla="*/ 9805 h 18310"/>
                <a:gd name="T98" fmla="*/ 17675 w 17675"/>
                <a:gd name="T99" fmla="*/ 9283 h 18310"/>
                <a:gd name="T100" fmla="*/ 17609 w 17675"/>
                <a:gd name="T101" fmla="*/ 8895 h 18310"/>
                <a:gd name="T102" fmla="*/ 17328 w 17675"/>
                <a:gd name="T103" fmla="*/ 8254 h 18310"/>
                <a:gd name="T104" fmla="*/ 16958 w 17675"/>
                <a:gd name="T105" fmla="*/ 7727 h 18310"/>
                <a:gd name="T106" fmla="*/ 16207 w 17675"/>
                <a:gd name="T107" fmla="*/ 6899 h 18310"/>
                <a:gd name="T108" fmla="*/ 14144 w 17675"/>
                <a:gd name="T109" fmla="*/ 5052 h 18310"/>
                <a:gd name="T110" fmla="*/ 13172 w 17675"/>
                <a:gd name="T111" fmla="*/ 4299 h 18310"/>
                <a:gd name="T112" fmla="*/ 12177 w 17675"/>
                <a:gd name="T113" fmla="*/ 3589 h 18310"/>
                <a:gd name="T114" fmla="*/ 11125 w 17675"/>
                <a:gd name="T115" fmla="*/ 2920 h 18310"/>
                <a:gd name="T116" fmla="*/ 10015 w 17675"/>
                <a:gd name="T117" fmla="*/ 2305 h 18310"/>
                <a:gd name="T118" fmla="*/ 9091 w 17675"/>
                <a:gd name="T119" fmla="*/ 1855 h 18310"/>
                <a:gd name="T120" fmla="*/ 8300 w 17675"/>
                <a:gd name="T121" fmla="*/ 1511 h 18310"/>
              </a:gdLst>
              <a:ahLst/>
              <a:cxnLst/>
              <a:rect l="0" t="0" r="r" b="b"/>
              <a:pathLst>
                <a:path w="17675" h="18310">
                  <a:moveTo>
                    <a:pt x="8078" y="1426"/>
                  </a:moveTo>
                  <a:lnTo>
                    <a:pt x="8047" y="1409"/>
                  </a:lnTo>
                  <a:lnTo>
                    <a:pt x="8014" y="1392"/>
                  </a:lnTo>
                  <a:lnTo>
                    <a:pt x="7978" y="1376"/>
                  </a:lnTo>
                  <a:lnTo>
                    <a:pt x="7940" y="1360"/>
                  </a:lnTo>
                  <a:lnTo>
                    <a:pt x="7901" y="1345"/>
                  </a:lnTo>
                  <a:lnTo>
                    <a:pt x="7862" y="1330"/>
                  </a:lnTo>
                  <a:lnTo>
                    <a:pt x="7825" y="1315"/>
                  </a:lnTo>
                  <a:lnTo>
                    <a:pt x="7791" y="1301"/>
                  </a:lnTo>
                  <a:lnTo>
                    <a:pt x="7583" y="1213"/>
                  </a:lnTo>
                  <a:lnTo>
                    <a:pt x="7371" y="1125"/>
                  </a:lnTo>
                  <a:lnTo>
                    <a:pt x="7158" y="1038"/>
                  </a:lnTo>
                  <a:lnTo>
                    <a:pt x="6943" y="953"/>
                  </a:lnTo>
                  <a:lnTo>
                    <a:pt x="6836" y="911"/>
                  </a:lnTo>
                  <a:lnTo>
                    <a:pt x="6727" y="869"/>
                  </a:lnTo>
                  <a:lnTo>
                    <a:pt x="6618" y="827"/>
                  </a:lnTo>
                  <a:lnTo>
                    <a:pt x="6508" y="787"/>
                  </a:lnTo>
                  <a:lnTo>
                    <a:pt x="6400" y="747"/>
                  </a:lnTo>
                  <a:lnTo>
                    <a:pt x="6290" y="707"/>
                  </a:lnTo>
                  <a:lnTo>
                    <a:pt x="6180" y="668"/>
                  </a:lnTo>
                  <a:lnTo>
                    <a:pt x="6070" y="631"/>
                  </a:lnTo>
                  <a:lnTo>
                    <a:pt x="5959" y="593"/>
                  </a:lnTo>
                  <a:lnTo>
                    <a:pt x="5848" y="556"/>
                  </a:lnTo>
                  <a:lnTo>
                    <a:pt x="5737" y="521"/>
                  </a:lnTo>
                  <a:lnTo>
                    <a:pt x="5626" y="485"/>
                  </a:lnTo>
                  <a:lnTo>
                    <a:pt x="5515" y="451"/>
                  </a:lnTo>
                  <a:lnTo>
                    <a:pt x="5404" y="418"/>
                  </a:lnTo>
                  <a:lnTo>
                    <a:pt x="5292" y="386"/>
                  </a:lnTo>
                  <a:lnTo>
                    <a:pt x="5181" y="355"/>
                  </a:lnTo>
                  <a:lnTo>
                    <a:pt x="5069" y="324"/>
                  </a:lnTo>
                  <a:lnTo>
                    <a:pt x="4958" y="295"/>
                  </a:lnTo>
                  <a:lnTo>
                    <a:pt x="4846" y="267"/>
                  </a:lnTo>
                  <a:lnTo>
                    <a:pt x="4735" y="240"/>
                  </a:lnTo>
                  <a:lnTo>
                    <a:pt x="4623" y="215"/>
                  </a:lnTo>
                  <a:lnTo>
                    <a:pt x="4511" y="191"/>
                  </a:lnTo>
                  <a:lnTo>
                    <a:pt x="4400" y="168"/>
                  </a:lnTo>
                  <a:lnTo>
                    <a:pt x="4287" y="146"/>
                  </a:lnTo>
                  <a:lnTo>
                    <a:pt x="4234" y="136"/>
                  </a:lnTo>
                  <a:lnTo>
                    <a:pt x="4162" y="125"/>
                  </a:lnTo>
                  <a:lnTo>
                    <a:pt x="4075" y="112"/>
                  </a:lnTo>
                  <a:lnTo>
                    <a:pt x="3975" y="98"/>
                  </a:lnTo>
                  <a:lnTo>
                    <a:pt x="3865" y="84"/>
                  </a:lnTo>
                  <a:lnTo>
                    <a:pt x="3749" y="69"/>
                  </a:lnTo>
                  <a:lnTo>
                    <a:pt x="3627" y="54"/>
                  </a:lnTo>
                  <a:lnTo>
                    <a:pt x="3504" y="40"/>
                  </a:lnTo>
                  <a:lnTo>
                    <a:pt x="3381" y="27"/>
                  </a:lnTo>
                  <a:lnTo>
                    <a:pt x="3262" y="17"/>
                  </a:lnTo>
                  <a:lnTo>
                    <a:pt x="3148" y="8"/>
                  </a:lnTo>
                  <a:lnTo>
                    <a:pt x="3043" y="2"/>
                  </a:lnTo>
                  <a:lnTo>
                    <a:pt x="2994" y="1"/>
                  </a:lnTo>
                  <a:lnTo>
                    <a:pt x="2949" y="0"/>
                  </a:lnTo>
                  <a:lnTo>
                    <a:pt x="2908" y="0"/>
                  </a:lnTo>
                  <a:lnTo>
                    <a:pt x="2869" y="1"/>
                  </a:lnTo>
                  <a:lnTo>
                    <a:pt x="2834" y="3"/>
                  </a:lnTo>
                  <a:lnTo>
                    <a:pt x="2806" y="7"/>
                  </a:lnTo>
                  <a:lnTo>
                    <a:pt x="2780" y="11"/>
                  </a:lnTo>
                  <a:lnTo>
                    <a:pt x="2761" y="17"/>
                  </a:lnTo>
                  <a:lnTo>
                    <a:pt x="2724" y="19"/>
                  </a:lnTo>
                  <a:lnTo>
                    <a:pt x="2689" y="24"/>
                  </a:lnTo>
                  <a:lnTo>
                    <a:pt x="2655" y="29"/>
                  </a:lnTo>
                  <a:lnTo>
                    <a:pt x="2620" y="35"/>
                  </a:lnTo>
                  <a:lnTo>
                    <a:pt x="2586" y="43"/>
                  </a:lnTo>
                  <a:lnTo>
                    <a:pt x="2552" y="53"/>
                  </a:lnTo>
                  <a:lnTo>
                    <a:pt x="2518" y="63"/>
                  </a:lnTo>
                  <a:lnTo>
                    <a:pt x="2486" y="73"/>
                  </a:lnTo>
                  <a:lnTo>
                    <a:pt x="2454" y="85"/>
                  </a:lnTo>
                  <a:lnTo>
                    <a:pt x="2423" y="97"/>
                  </a:lnTo>
                  <a:lnTo>
                    <a:pt x="2393" y="111"/>
                  </a:lnTo>
                  <a:lnTo>
                    <a:pt x="2363" y="125"/>
                  </a:lnTo>
                  <a:lnTo>
                    <a:pt x="2333" y="138"/>
                  </a:lnTo>
                  <a:lnTo>
                    <a:pt x="2306" y="153"/>
                  </a:lnTo>
                  <a:lnTo>
                    <a:pt x="2278" y="169"/>
                  </a:lnTo>
                  <a:lnTo>
                    <a:pt x="2252" y="184"/>
                  </a:lnTo>
                  <a:lnTo>
                    <a:pt x="2218" y="205"/>
                  </a:lnTo>
                  <a:lnTo>
                    <a:pt x="2187" y="224"/>
                  </a:lnTo>
                  <a:lnTo>
                    <a:pt x="2158" y="244"/>
                  </a:lnTo>
                  <a:lnTo>
                    <a:pt x="2132" y="262"/>
                  </a:lnTo>
                  <a:lnTo>
                    <a:pt x="2108" y="280"/>
                  </a:lnTo>
                  <a:lnTo>
                    <a:pt x="2086" y="298"/>
                  </a:lnTo>
                  <a:lnTo>
                    <a:pt x="2065" y="315"/>
                  </a:lnTo>
                  <a:lnTo>
                    <a:pt x="2046" y="332"/>
                  </a:lnTo>
                  <a:lnTo>
                    <a:pt x="2007" y="367"/>
                  </a:lnTo>
                  <a:lnTo>
                    <a:pt x="1968" y="405"/>
                  </a:lnTo>
                  <a:lnTo>
                    <a:pt x="1927" y="446"/>
                  </a:lnTo>
                  <a:lnTo>
                    <a:pt x="1878" y="491"/>
                  </a:lnTo>
                  <a:lnTo>
                    <a:pt x="1866" y="504"/>
                  </a:lnTo>
                  <a:lnTo>
                    <a:pt x="1853" y="517"/>
                  </a:lnTo>
                  <a:lnTo>
                    <a:pt x="1838" y="533"/>
                  </a:lnTo>
                  <a:lnTo>
                    <a:pt x="1823" y="550"/>
                  </a:lnTo>
                  <a:lnTo>
                    <a:pt x="1790" y="592"/>
                  </a:lnTo>
                  <a:lnTo>
                    <a:pt x="1754" y="637"/>
                  </a:lnTo>
                  <a:lnTo>
                    <a:pt x="1717" y="689"/>
                  </a:lnTo>
                  <a:lnTo>
                    <a:pt x="1679" y="744"/>
                  </a:lnTo>
                  <a:lnTo>
                    <a:pt x="1639" y="802"/>
                  </a:lnTo>
                  <a:lnTo>
                    <a:pt x="1600" y="863"/>
                  </a:lnTo>
                  <a:lnTo>
                    <a:pt x="1561" y="926"/>
                  </a:lnTo>
                  <a:lnTo>
                    <a:pt x="1524" y="988"/>
                  </a:lnTo>
                  <a:lnTo>
                    <a:pt x="1488" y="1051"/>
                  </a:lnTo>
                  <a:lnTo>
                    <a:pt x="1454" y="1111"/>
                  </a:lnTo>
                  <a:lnTo>
                    <a:pt x="1425" y="1170"/>
                  </a:lnTo>
                  <a:lnTo>
                    <a:pt x="1398" y="1226"/>
                  </a:lnTo>
                  <a:lnTo>
                    <a:pt x="1387" y="1252"/>
                  </a:lnTo>
                  <a:lnTo>
                    <a:pt x="1377" y="1277"/>
                  </a:lnTo>
                  <a:lnTo>
                    <a:pt x="1367" y="1301"/>
                  </a:lnTo>
                  <a:lnTo>
                    <a:pt x="1359" y="1323"/>
                  </a:lnTo>
                  <a:lnTo>
                    <a:pt x="1340" y="1362"/>
                  </a:lnTo>
                  <a:lnTo>
                    <a:pt x="1320" y="1404"/>
                  </a:lnTo>
                  <a:lnTo>
                    <a:pt x="1300" y="1449"/>
                  </a:lnTo>
                  <a:lnTo>
                    <a:pt x="1280" y="1496"/>
                  </a:lnTo>
                  <a:lnTo>
                    <a:pt x="1261" y="1545"/>
                  </a:lnTo>
                  <a:lnTo>
                    <a:pt x="1241" y="1596"/>
                  </a:lnTo>
                  <a:lnTo>
                    <a:pt x="1222" y="1648"/>
                  </a:lnTo>
                  <a:lnTo>
                    <a:pt x="1204" y="1702"/>
                  </a:lnTo>
                  <a:lnTo>
                    <a:pt x="1167" y="1808"/>
                  </a:lnTo>
                  <a:lnTo>
                    <a:pt x="1133" y="1915"/>
                  </a:lnTo>
                  <a:lnTo>
                    <a:pt x="1101" y="2016"/>
                  </a:lnTo>
                  <a:lnTo>
                    <a:pt x="1071" y="2110"/>
                  </a:lnTo>
                  <a:lnTo>
                    <a:pt x="1055" y="2162"/>
                  </a:lnTo>
                  <a:lnTo>
                    <a:pt x="1039" y="2213"/>
                  </a:lnTo>
                  <a:lnTo>
                    <a:pt x="1023" y="2264"/>
                  </a:lnTo>
                  <a:lnTo>
                    <a:pt x="1008" y="2315"/>
                  </a:lnTo>
                  <a:lnTo>
                    <a:pt x="992" y="2367"/>
                  </a:lnTo>
                  <a:lnTo>
                    <a:pt x="976" y="2418"/>
                  </a:lnTo>
                  <a:lnTo>
                    <a:pt x="960" y="2471"/>
                  </a:lnTo>
                  <a:lnTo>
                    <a:pt x="944" y="2523"/>
                  </a:lnTo>
                  <a:lnTo>
                    <a:pt x="929" y="2573"/>
                  </a:lnTo>
                  <a:lnTo>
                    <a:pt x="913" y="2626"/>
                  </a:lnTo>
                  <a:lnTo>
                    <a:pt x="896" y="2682"/>
                  </a:lnTo>
                  <a:lnTo>
                    <a:pt x="880" y="2740"/>
                  </a:lnTo>
                  <a:lnTo>
                    <a:pt x="864" y="2797"/>
                  </a:lnTo>
                  <a:lnTo>
                    <a:pt x="849" y="2852"/>
                  </a:lnTo>
                  <a:lnTo>
                    <a:pt x="836" y="2906"/>
                  </a:lnTo>
                  <a:lnTo>
                    <a:pt x="827" y="2955"/>
                  </a:lnTo>
                  <a:lnTo>
                    <a:pt x="818" y="2977"/>
                  </a:lnTo>
                  <a:lnTo>
                    <a:pt x="809" y="3003"/>
                  </a:lnTo>
                  <a:lnTo>
                    <a:pt x="800" y="3033"/>
                  </a:lnTo>
                  <a:lnTo>
                    <a:pt x="790" y="3067"/>
                  </a:lnTo>
                  <a:lnTo>
                    <a:pt x="770" y="3142"/>
                  </a:lnTo>
                  <a:lnTo>
                    <a:pt x="749" y="3225"/>
                  </a:lnTo>
                  <a:lnTo>
                    <a:pt x="730" y="3310"/>
                  </a:lnTo>
                  <a:lnTo>
                    <a:pt x="712" y="3390"/>
                  </a:lnTo>
                  <a:lnTo>
                    <a:pt x="696" y="3461"/>
                  </a:lnTo>
                  <a:lnTo>
                    <a:pt x="683" y="3519"/>
                  </a:lnTo>
                  <a:lnTo>
                    <a:pt x="666" y="3593"/>
                  </a:lnTo>
                  <a:lnTo>
                    <a:pt x="649" y="3667"/>
                  </a:lnTo>
                  <a:lnTo>
                    <a:pt x="633" y="3740"/>
                  </a:lnTo>
                  <a:lnTo>
                    <a:pt x="617" y="3813"/>
                  </a:lnTo>
                  <a:lnTo>
                    <a:pt x="601" y="3886"/>
                  </a:lnTo>
                  <a:lnTo>
                    <a:pt x="585" y="3960"/>
                  </a:lnTo>
                  <a:lnTo>
                    <a:pt x="569" y="4033"/>
                  </a:lnTo>
                  <a:lnTo>
                    <a:pt x="553" y="4108"/>
                  </a:lnTo>
                  <a:lnTo>
                    <a:pt x="537" y="4182"/>
                  </a:lnTo>
                  <a:lnTo>
                    <a:pt x="522" y="4256"/>
                  </a:lnTo>
                  <a:lnTo>
                    <a:pt x="506" y="4330"/>
                  </a:lnTo>
                  <a:lnTo>
                    <a:pt x="491" y="4406"/>
                  </a:lnTo>
                  <a:lnTo>
                    <a:pt x="476" y="4483"/>
                  </a:lnTo>
                  <a:lnTo>
                    <a:pt x="461" y="4559"/>
                  </a:lnTo>
                  <a:lnTo>
                    <a:pt x="447" y="4636"/>
                  </a:lnTo>
                  <a:lnTo>
                    <a:pt x="433" y="4714"/>
                  </a:lnTo>
                  <a:lnTo>
                    <a:pt x="419" y="4791"/>
                  </a:lnTo>
                  <a:lnTo>
                    <a:pt x="405" y="4868"/>
                  </a:lnTo>
                  <a:lnTo>
                    <a:pt x="392" y="4946"/>
                  </a:lnTo>
                  <a:lnTo>
                    <a:pt x="380" y="5024"/>
                  </a:lnTo>
                  <a:lnTo>
                    <a:pt x="367" y="5100"/>
                  </a:lnTo>
                  <a:lnTo>
                    <a:pt x="356" y="5177"/>
                  </a:lnTo>
                  <a:lnTo>
                    <a:pt x="346" y="5253"/>
                  </a:lnTo>
                  <a:lnTo>
                    <a:pt x="335" y="5328"/>
                  </a:lnTo>
                  <a:lnTo>
                    <a:pt x="320" y="5442"/>
                  </a:lnTo>
                  <a:lnTo>
                    <a:pt x="304" y="5555"/>
                  </a:lnTo>
                  <a:lnTo>
                    <a:pt x="289" y="5668"/>
                  </a:lnTo>
                  <a:lnTo>
                    <a:pt x="275" y="5781"/>
                  </a:lnTo>
                  <a:lnTo>
                    <a:pt x="259" y="5896"/>
                  </a:lnTo>
                  <a:lnTo>
                    <a:pt x="244" y="6009"/>
                  </a:lnTo>
                  <a:lnTo>
                    <a:pt x="229" y="6124"/>
                  </a:lnTo>
                  <a:lnTo>
                    <a:pt x="214" y="6238"/>
                  </a:lnTo>
                  <a:lnTo>
                    <a:pt x="199" y="6352"/>
                  </a:lnTo>
                  <a:lnTo>
                    <a:pt x="185" y="6467"/>
                  </a:lnTo>
                  <a:lnTo>
                    <a:pt x="173" y="6581"/>
                  </a:lnTo>
                  <a:lnTo>
                    <a:pt x="160" y="6697"/>
                  </a:lnTo>
                  <a:lnTo>
                    <a:pt x="148" y="6811"/>
                  </a:lnTo>
                  <a:lnTo>
                    <a:pt x="137" y="6927"/>
                  </a:lnTo>
                  <a:lnTo>
                    <a:pt x="127" y="7042"/>
                  </a:lnTo>
                  <a:lnTo>
                    <a:pt x="119" y="7158"/>
                  </a:lnTo>
                  <a:lnTo>
                    <a:pt x="105" y="7319"/>
                  </a:lnTo>
                  <a:lnTo>
                    <a:pt x="92" y="7481"/>
                  </a:lnTo>
                  <a:lnTo>
                    <a:pt x="79" y="7643"/>
                  </a:lnTo>
                  <a:lnTo>
                    <a:pt x="65" y="7805"/>
                  </a:lnTo>
                  <a:lnTo>
                    <a:pt x="54" y="7967"/>
                  </a:lnTo>
                  <a:lnTo>
                    <a:pt x="42" y="8130"/>
                  </a:lnTo>
                  <a:lnTo>
                    <a:pt x="31" y="8293"/>
                  </a:lnTo>
                  <a:lnTo>
                    <a:pt x="22" y="8456"/>
                  </a:lnTo>
                  <a:lnTo>
                    <a:pt x="14" y="8619"/>
                  </a:lnTo>
                  <a:lnTo>
                    <a:pt x="8" y="8782"/>
                  </a:lnTo>
                  <a:lnTo>
                    <a:pt x="3" y="8946"/>
                  </a:lnTo>
                  <a:lnTo>
                    <a:pt x="0" y="9109"/>
                  </a:lnTo>
                  <a:lnTo>
                    <a:pt x="0" y="9190"/>
                  </a:lnTo>
                  <a:lnTo>
                    <a:pt x="0" y="9273"/>
                  </a:lnTo>
                  <a:lnTo>
                    <a:pt x="1" y="9354"/>
                  </a:lnTo>
                  <a:lnTo>
                    <a:pt x="2" y="9437"/>
                  </a:lnTo>
                  <a:lnTo>
                    <a:pt x="3" y="9518"/>
                  </a:lnTo>
                  <a:lnTo>
                    <a:pt x="7" y="9599"/>
                  </a:lnTo>
                  <a:lnTo>
                    <a:pt x="10" y="9681"/>
                  </a:lnTo>
                  <a:lnTo>
                    <a:pt x="14" y="9763"/>
                  </a:lnTo>
                  <a:lnTo>
                    <a:pt x="21" y="9885"/>
                  </a:lnTo>
                  <a:lnTo>
                    <a:pt x="27" y="10006"/>
                  </a:lnTo>
                  <a:lnTo>
                    <a:pt x="34" y="10128"/>
                  </a:lnTo>
                  <a:lnTo>
                    <a:pt x="41" y="10249"/>
                  </a:lnTo>
                  <a:lnTo>
                    <a:pt x="47" y="10369"/>
                  </a:lnTo>
                  <a:lnTo>
                    <a:pt x="54" y="10490"/>
                  </a:lnTo>
                  <a:lnTo>
                    <a:pt x="61" y="10611"/>
                  </a:lnTo>
                  <a:lnTo>
                    <a:pt x="68" y="10731"/>
                  </a:lnTo>
                  <a:lnTo>
                    <a:pt x="74" y="10851"/>
                  </a:lnTo>
                  <a:lnTo>
                    <a:pt x="82" y="10971"/>
                  </a:lnTo>
                  <a:lnTo>
                    <a:pt x="90" y="11091"/>
                  </a:lnTo>
                  <a:lnTo>
                    <a:pt x="98" y="11213"/>
                  </a:lnTo>
                  <a:lnTo>
                    <a:pt x="108" y="11333"/>
                  </a:lnTo>
                  <a:lnTo>
                    <a:pt x="117" y="11454"/>
                  </a:lnTo>
                  <a:lnTo>
                    <a:pt x="127" y="11575"/>
                  </a:lnTo>
                  <a:lnTo>
                    <a:pt x="138" y="11697"/>
                  </a:lnTo>
                  <a:lnTo>
                    <a:pt x="149" y="11811"/>
                  </a:lnTo>
                  <a:lnTo>
                    <a:pt x="160" y="11926"/>
                  </a:lnTo>
                  <a:lnTo>
                    <a:pt x="172" y="12040"/>
                  </a:lnTo>
                  <a:lnTo>
                    <a:pt x="184" y="12154"/>
                  </a:lnTo>
                  <a:lnTo>
                    <a:pt x="197" y="12269"/>
                  </a:lnTo>
                  <a:lnTo>
                    <a:pt x="209" y="12383"/>
                  </a:lnTo>
                  <a:lnTo>
                    <a:pt x="223" y="12498"/>
                  </a:lnTo>
                  <a:lnTo>
                    <a:pt x="237" y="12611"/>
                  </a:lnTo>
                  <a:lnTo>
                    <a:pt x="252" y="12725"/>
                  </a:lnTo>
                  <a:lnTo>
                    <a:pt x="267" y="12839"/>
                  </a:lnTo>
                  <a:lnTo>
                    <a:pt x="281" y="12953"/>
                  </a:lnTo>
                  <a:lnTo>
                    <a:pt x="298" y="13066"/>
                  </a:lnTo>
                  <a:lnTo>
                    <a:pt x="314" y="13180"/>
                  </a:lnTo>
                  <a:lnTo>
                    <a:pt x="331" y="13293"/>
                  </a:lnTo>
                  <a:lnTo>
                    <a:pt x="349" y="13406"/>
                  </a:lnTo>
                  <a:lnTo>
                    <a:pt x="366" y="13519"/>
                  </a:lnTo>
                  <a:lnTo>
                    <a:pt x="398" y="13707"/>
                  </a:lnTo>
                  <a:lnTo>
                    <a:pt x="433" y="13905"/>
                  </a:lnTo>
                  <a:lnTo>
                    <a:pt x="470" y="14110"/>
                  </a:lnTo>
                  <a:lnTo>
                    <a:pt x="511" y="14322"/>
                  </a:lnTo>
                  <a:lnTo>
                    <a:pt x="555" y="14538"/>
                  </a:lnTo>
                  <a:lnTo>
                    <a:pt x="602" y="14757"/>
                  </a:lnTo>
                  <a:lnTo>
                    <a:pt x="650" y="14979"/>
                  </a:lnTo>
                  <a:lnTo>
                    <a:pt x="701" y="15200"/>
                  </a:lnTo>
                  <a:lnTo>
                    <a:pt x="729" y="15311"/>
                  </a:lnTo>
                  <a:lnTo>
                    <a:pt x="755" y="15420"/>
                  </a:lnTo>
                  <a:lnTo>
                    <a:pt x="784" y="15530"/>
                  </a:lnTo>
                  <a:lnTo>
                    <a:pt x="811" y="15639"/>
                  </a:lnTo>
                  <a:lnTo>
                    <a:pt x="840" y="15747"/>
                  </a:lnTo>
                  <a:lnTo>
                    <a:pt x="870" y="15854"/>
                  </a:lnTo>
                  <a:lnTo>
                    <a:pt x="899" y="15959"/>
                  </a:lnTo>
                  <a:lnTo>
                    <a:pt x="929" y="16064"/>
                  </a:lnTo>
                  <a:lnTo>
                    <a:pt x="960" y="16165"/>
                  </a:lnTo>
                  <a:lnTo>
                    <a:pt x="991" y="16266"/>
                  </a:lnTo>
                  <a:lnTo>
                    <a:pt x="1022" y="16365"/>
                  </a:lnTo>
                  <a:lnTo>
                    <a:pt x="1054" y="16461"/>
                  </a:lnTo>
                  <a:lnTo>
                    <a:pt x="1086" y="16556"/>
                  </a:lnTo>
                  <a:lnTo>
                    <a:pt x="1119" y="16646"/>
                  </a:lnTo>
                  <a:lnTo>
                    <a:pt x="1152" y="16735"/>
                  </a:lnTo>
                  <a:lnTo>
                    <a:pt x="1185" y="16821"/>
                  </a:lnTo>
                  <a:lnTo>
                    <a:pt x="1225" y="16920"/>
                  </a:lnTo>
                  <a:lnTo>
                    <a:pt x="1267" y="17017"/>
                  </a:lnTo>
                  <a:lnTo>
                    <a:pt x="1288" y="17064"/>
                  </a:lnTo>
                  <a:lnTo>
                    <a:pt x="1310" y="17111"/>
                  </a:lnTo>
                  <a:lnTo>
                    <a:pt x="1332" y="17156"/>
                  </a:lnTo>
                  <a:lnTo>
                    <a:pt x="1354" y="17202"/>
                  </a:lnTo>
                  <a:lnTo>
                    <a:pt x="1377" y="17247"/>
                  </a:lnTo>
                  <a:lnTo>
                    <a:pt x="1399" y="17290"/>
                  </a:lnTo>
                  <a:lnTo>
                    <a:pt x="1423" y="17334"/>
                  </a:lnTo>
                  <a:lnTo>
                    <a:pt x="1447" y="17376"/>
                  </a:lnTo>
                  <a:lnTo>
                    <a:pt x="1471" y="17417"/>
                  </a:lnTo>
                  <a:lnTo>
                    <a:pt x="1496" y="17459"/>
                  </a:lnTo>
                  <a:lnTo>
                    <a:pt x="1521" y="17499"/>
                  </a:lnTo>
                  <a:lnTo>
                    <a:pt x="1546" y="17538"/>
                  </a:lnTo>
                  <a:lnTo>
                    <a:pt x="1572" y="17576"/>
                  </a:lnTo>
                  <a:lnTo>
                    <a:pt x="1598" y="17614"/>
                  </a:lnTo>
                  <a:lnTo>
                    <a:pt x="1625" y="17651"/>
                  </a:lnTo>
                  <a:lnTo>
                    <a:pt x="1652" y="17687"/>
                  </a:lnTo>
                  <a:lnTo>
                    <a:pt x="1680" y="17722"/>
                  </a:lnTo>
                  <a:lnTo>
                    <a:pt x="1707" y="17756"/>
                  </a:lnTo>
                  <a:lnTo>
                    <a:pt x="1736" y="17789"/>
                  </a:lnTo>
                  <a:lnTo>
                    <a:pt x="1764" y="17822"/>
                  </a:lnTo>
                  <a:lnTo>
                    <a:pt x="1794" y="17853"/>
                  </a:lnTo>
                  <a:lnTo>
                    <a:pt x="1824" y="17884"/>
                  </a:lnTo>
                  <a:lnTo>
                    <a:pt x="1854" y="17914"/>
                  </a:lnTo>
                  <a:lnTo>
                    <a:pt x="1885" y="17943"/>
                  </a:lnTo>
                  <a:lnTo>
                    <a:pt x="1917" y="17970"/>
                  </a:lnTo>
                  <a:lnTo>
                    <a:pt x="1947" y="17998"/>
                  </a:lnTo>
                  <a:lnTo>
                    <a:pt x="1980" y="18023"/>
                  </a:lnTo>
                  <a:lnTo>
                    <a:pt x="2013" y="18048"/>
                  </a:lnTo>
                  <a:lnTo>
                    <a:pt x="2052" y="18075"/>
                  </a:lnTo>
                  <a:lnTo>
                    <a:pt x="2091" y="18102"/>
                  </a:lnTo>
                  <a:lnTo>
                    <a:pt x="2132" y="18127"/>
                  </a:lnTo>
                  <a:lnTo>
                    <a:pt x="2173" y="18151"/>
                  </a:lnTo>
                  <a:lnTo>
                    <a:pt x="2215" y="18174"/>
                  </a:lnTo>
                  <a:lnTo>
                    <a:pt x="2259" y="18194"/>
                  </a:lnTo>
                  <a:lnTo>
                    <a:pt x="2303" y="18214"/>
                  </a:lnTo>
                  <a:lnTo>
                    <a:pt x="2349" y="18232"/>
                  </a:lnTo>
                  <a:lnTo>
                    <a:pt x="2397" y="18249"/>
                  </a:lnTo>
                  <a:lnTo>
                    <a:pt x="2446" y="18264"/>
                  </a:lnTo>
                  <a:lnTo>
                    <a:pt x="2497" y="18277"/>
                  </a:lnTo>
                  <a:lnTo>
                    <a:pt x="2549" y="18287"/>
                  </a:lnTo>
                  <a:lnTo>
                    <a:pt x="2576" y="18292"/>
                  </a:lnTo>
                  <a:lnTo>
                    <a:pt x="2603" y="18296"/>
                  </a:lnTo>
                  <a:lnTo>
                    <a:pt x="2631" y="18300"/>
                  </a:lnTo>
                  <a:lnTo>
                    <a:pt x="2658" y="18303"/>
                  </a:lnTo>
                  <a:lnTo>
                    <a:pt x="2687" y="18305"/>
                  </a:lnTo>
                  <a:lnTo>
                    <a:pt x="2716" y="18308"/>
                  </a:lnTo>
                  <a:lnTo>
                    <a:pt x="2745" y="18309"/>
                  </a:lnTo>
                  <a:lnTo>
                    <a:pt x="2776" y="18309"/>
                  </a:lnTo>
                  <a:lnTo>
                    <a:pt x="2835" y="18310"/>
                  </a:lnTo>
                  <a:lnTo>
                    <a:pt x="2896" y="18310"/>
                  </a:lnTo>
                  <a:lnTo>
                    <a:pt x="2957" y="18309"/>
                  </a:lnTo>
                  <a:lnTo>
                    <a:pt x="3017" y="18308"/>
                  </a:lnTo>
                  <a:lnTo>
                    <a:pt x="3079" y="18305"/>
                  </a:lnTo>
                  <a:lnTo>
                    <a:pt x="3140" y="18303"/>
                  </a:lnTo>
                  <a:lnTo>
                    <a:pt x="3200" y="18300"/>
                  </a:lnTo>
                  <a:lnTo>
                    <a:pt x="3262" y="18296"/>
                  </a:lnTo>
                  <a:lnTo>
                    <a:pt x="3323" y="18292"/>
                  </a:lnTo>
                  <a:lnTo>
                    <a:pt x="3384" y="18287"/>
                  </a:lnTo>
                  <a:lnTo>
                    <a:pt x="3444" y="18283"/>
                  </a:lnTo>
                  <a:lnTo>
                    <a:pt x="3505" y="18277"/>
                  </a:lnTo>
                  <a:lnTo>
                    <a:pt x="3565" y="18271"/>
                  </a:lnTo>
                  <a:lnTo>
                    <a:pt x="3625" y="18264"/>
                  </a:lnTo>
                  <a:lnTo>
                    <a:pt x="3686" y="18257"/>
                  </a:lnTo>
                  <a:lnTo>
                    <a:pt x="3745" y="18250"/>
                  </a:lnTo>
                  <a:lnTo>
                    <a:pt x="3829" y="18240"/>
                  </a:lnTo>
                  <a:lnTo>
                    <a:pt x="3912" y="18230"/>
                  </a:lnTo>
                  <a:lnTo>
                    <a:pt x="3995" y="18218"/>
                  </a:lnTo>
                  <a:lnTo>
                    <a:pt x="4076" y="18206"/>
                  </a:lnTo>
                  <a:lnTo>
                    <a:pt x="4157" y="18192"/>
                  </a:lnTo>
                  <a:lnTo>
                    <a:pt x="4236" y="18178"/>
                  </a:lnTo>
                  <a:lnTo>
                    <a:pt x="4316" y="18165"/>
                  </a:lnTo>
                  <a:lnTo>
                    <a:pt x="4395" y="18150"/>
                  </a:lnTo>
                  <a:lnTo>
                    <a:pt x="4473" y="18134"/>
                  </a:lnTo>
                  <a:lnTo>
                    <a:pt x="4549" y="18118"/>
                  </a:lnTo>
                  <a:lnTo>
                    <a:pt x="4627" y="18101"/>
                  </a:lnTo>
                  <a:lnTo>
                    <a:pt x="4704" y="18083"/>
                  </a:lnTo>
                  <a:lnTo>
                    <a:pt x="4779" y="18066"/>
                  </a:lnTo>
                  <a:lnTo>
                    <a:pt x="4855" y="18048"/>
                  </a:lnTo>
                  <a:lnTo>
                    <a:pt x="4931" y="18028"/>
                  </a:lnTo>
                  <a:lnTo>
                    <a:pt x="5006" y="18009"/>
                  </a:lnTo>
                  <a:lnTo>
                    <a:pt x="5156" y="17969"/>
                  </a:lnTo>
                  <a:lnTo>
                    <a:pt x="5305" y="17927"/>
                  </a:lnTo>
                  <a:lnTo>
                    <a:pt x="5455" y="17882"/>
                  </a:lnTo>
                  <a:lnTo>
                    <a:pt x="5603" y="17836"/>
                  </a:lnTo>
                  <a:lnTo>
                    <a:pt x="5753" y="17789"/>
                  </a:lnTo>
                  <a:lnTo>
                    <a:pt x="5904" y="17741"/>
                  </a:lnTo>
                  <a:lnTo>
                    <a:pt x="6056" y="17691"/>
                  </a:lnTo>
                  <a:lnTo>
                    <a:pt x="6211" y="17639"/>
                  </a:lnTo>
                  <a:lnTo>
                    <a:pt x="6273" y="17619"/>
                  </a:lnTo>
                  <a:lnTo>
                    <a:pt x="6368" y="17586"/>
                  </a:lnTo>
                  <a:lnTo>
                    <a:pt x="6483" y="17544"/>
                  </a:lnTo>
                  <a:lnTo>
                    <a:pt x="6608" y="17501"/>
                  </a:lnTo>
                  <a:lnTo>
                    <a:pt x="6729" y="17456"/>
                  </a:lnTo>
                  <a:lnTo>
                    <a:pt x="6837" y="17415"/>
                  </a:lnTo>
                  <a:lnTo>
                    <a:pt x="6881" y="17398"/>
                  </a:lnTo>
                  <a:lnTo>
                    <a:pt x="6917" y="17382"/>
                  </a:lnTo>
                  <a:lnTo>
                    <a:pt x="6943" y="17369"/>
                  </a:lnTo>
                  <a:lnTo>
                    <a:pt x="6959" y="17361"/>
                  </a:lnTo>
                  <a:lnTo>
                    <a:pt x="6994" y="17351"/>
                  </a:lnTo>
                  <a:lnTo>
                    <a:pt x="7046" y="17333"/>
                  </a:lnTo>
                  <a:lnTo>
                    <a:pt x="7116" y="17308"/>
                  </a:lnTo>
                  <a:lnTo>
                    <a:pt x="7200" y="17277"/>
                  </a:lnTo>
                  <a:lnTo>
                    <a:pt x="7294" y="17240"/>
                  </a:lnTo>
                  <a:lnTo>
                    <a:pt x="7397" y="17200"/>
                  </a:lnTo>
                  <a:lnTo>
                    <a:pt x="7507" y="17156"/>
                  </a:lnTo>
                  <a:lnTo>
                    <a:pt x="7621" y="17112"/>
                  </a:lnTo>
                  <a:lnTo>
                    <a:pt x="7734" y="17066"/>
                  </a:lnTo>
                  <a:lnTo>
                    <a:pt x="7846" y="17021"/>
                  </a:lnTo>
                  <a:lnTo>
                    <a:pt x="7955" y="16977"/>
                  </a:lnTo>
                  <a:lnTo>
                    <a:pt x="8057" y="16937"/>
                  </a:lnTo>
                  <a:lnTo>
                    <a:pt x="8148" y="16899"/>
                  </a:lnTo>
                  <a:lnTo>
                    <a:pt x="8228" y="16867"/>
                  </a:lnTo>
                  <a:lnTo>
                    <a:pt x="8295" y="16841"/>
                  </a:lnTo>
                  <a:lnTo>
                    <a:pt x="8344" y="16821"/>
                  </a:lnTo>
                  <a:lnTo>
                    <a:pt x="8396" y="16799"/>
                  </a:lnTo>
                  <a:lnTo>
                    <a:pt x="8454" y="16778"/>
                  </a:lnTo>
                  <a:lnTo>
                    <a:pt x="8513" y="16755"/>
                  </a:lnTo>
                  <a:lnTo>
                    <a:pt x="8574" y="16731"/>
                  </a:lnTo>
                  <a:lnTo>
                    <a:pt x="8633" y="16707"/>
                  </a:lnTo>
                  <a:lnTo>
                    <a:pt x="8690" y="16682"/>
                  </a:lnTo>
                  <a:lnTo>
                    <a:pt x="8744" y="16658"/>
                  </a:lnTo>
                  <a:lnTo>
                    <a:pt x="8792" y="16633"/>
                  </a:lnTo>
                  <a:lnTo>
                    <a:pt x="8829" y="16621"/>
                  </a:lnTo>
                  <a:lnTo>
                    <a:pt x="8872" y="16605"/>
                  </a:lnTo>
                  <a:lnTo>
                    <a:pt x="8918" y="16587"/>
                  </a:lnTo>
                  <a:lnTo>
                    <a:pt x="8965" y="16565"/>
                  </a:lnTo>
                  <a:lnTo>
                    <a:pt x="9013" y="16543"/>
                  </a:lnTo>
                  <a:lnTo>
                    <a:pt x="9059" y="16522"/>
                  </a:lnTo>
                  <a:lnTo>
                    <a:pt x="9100" y="16502"/>
                  </a:lnTo>
                  <a:lnTo>
                    <a:pt x="9137" y="16485"/>
                  </a:lnTo>
                  <a:lnTo>
                    <a:pt x="9178" y="16465"/>
                  </a:lnTo>
                  <a:lnTo>
                    <a:pt x="9220" y="16447"/>
                  </a:lnTo>
                  <a:lnTo>
                    <a:pt x="9263" y="16429"/>
                  </a:lnTo>
                  <a:lnTo>
                    <a:pt x="9304" y="16409"/>
                  </a:lnTo>
                  <a:lnTo>
                    <a:pt x="9346" y="16391"/>
                  </a:lnTo>
                  <a:lnTo>
                    <a:pt x="9388" y="16371"/>
                  </a:lnTo>
                  <a:lnTo>
                    <a:pt x="9430" y="16352"/>
                  </a:lnTo>
                  <a:lnTo>
                    <a:pt x="9471" y="16331"/>
                  </a:lnTo>
                  <a:lnTo>
                    <a:pt x="9550" y="16292"/>
                  </a:lnTo>
                  <a:lnTo>
                    <a:pt x="9633" y="16254"/>
                  </a:lnTo>
                  <a:lnTo>
                    <a:pt x="9720" y="16214"/>
                  </a:lnTo>
                  <a:lnTo>
                    <a:pt x="9807" y="16173"/>
                  </a:lnTo>
                  <a:lnTo>
                    <a:pt x="9894" y="16132"/>
                  </a:lnTo>
                  <a:lnTo>
                    <a:pt x="9978" y="16091"/>
                  </a:lnTo>
                  <a:lnTo>
                    <a:pt x="10018" y="16069"/>
                  </a:lnTo>
                  <a:lnTo>
                    <a:pt x="10057" y="16048"/>
                  </a:lnTo>
                  <a:lnTo>
                    <a:pt x="10093" y="16026"/>
                  </a:lnTo>
                  <a:lnTo>
                    <a:pt x="10129" y="16004"/>
                  </a:lnTo>
                  <a:lnTo>
                    <a:pt x="10153" y="15994"/>
                  </a:lnTo>
                  <a:lnTo>
                    <a:pt x="10184" y="15979"/>
                  </a:lnTo>
                  <a:lnTo>
                    <a:pt x="10220" y="15962"/>
                  </a:lnTo>
                  <a:lnTo>
                    <a:pt x="10263" y="15939"/>
                  </a:lnTo>
                  <a:lnTo>
                    <a:pt x="10363" y="15886"/>
                  </a:lnTo>
                  <a:lnTo>
                    <a:pt x="10482" y="15821"/>
                  </a:lnTo>
                  <a:lnTo>
                    <a:pt x="10614" y="15748"/>
                  </a:lnTo>
                  <a:lnTo>
                    <a:pt x="10756" y="15669"/>
                  </a:lnTo>
                  <a:lnTo>
                    <a:pt x="10903" y="15584"/>
                  </a:lnTo>
                  <a:lnTo>
                    <a:pt x="11053" y="15498"/>
                  </a:lnTo>
                  <a:lnTo>
                    <a:pt x="11202" y="15411"/>
                  </a:lnTo>
                  <a:lnTo>
                    <a:pt x="11344" y="15328"/>
                  </a:lnTo>
                  <a:lnTo>
                    <a:pt x="11477" y="15249"/>
                  </a:lnTo>
                  <a:lnTo>
                    <a:pt x="11597" y="15176"/>
                  </a:lnTo>
                  <a:lnTo>
                    <a:pt x="11700" y="15111"/>
                  </a:lnTo>
                  <a:lnTo>
                    <a:pt x="11781" y="15060"/>
                  </a:lnTo>
                  <a:lnTo>
                    <a:pt x="11813" y="15038"/>
                  </a:lnTo>
                  <a:lnTo>
                    <a:pt x="11838" y="15021"/>
                  </a:lnTo>
                  <a:lnTo>
                    <a:pt x="11857" y="15007"/>
                  </a:lnTo>
                  <a:lnTo>
                    <a:pt x="11867" y="14997"/>
                  </a:lnTo>
                  <a:lnTo>
                    <a:pt x="11879" y="14991"/>
                  </a:lnTo>
                  <a:lnTo>
                    <a:pt x="11898" y="14982"/>
                  </a:lnTo>
                  <a:lnTo>
                    <a:pt x="11919" y="14970"/>
                  </a:lnTo>
                  <a:lnTo>
                    <a:pt x="11947" y="14954"/>
                  </a:lnTo>
                  <a:lnTo>
                    <a:pt x="12012" y="14913"/>
                  </a:lnTo>
                  <a:lnTo>
                    <a:pt x="12090" y="14864"/>
                  </a:lnTo>
                  <a:lnTo>
                    <a:pt x="12179" y="14806"/>
                  </a:lnTo>
                  <a:lnTo>
                    <a:pt x="12276" y="14741"/>
                  </a:lnTo>
                  <a:lnTo>
                    <a:pt x="12379" y="14672"/>
                  </a:lnTo>
                  <a:lnTo>
                    <a:pt x="12485" y="14600"/>
                  </a:lnTo>
                  <a:lnTo>
                    <a:pt x="12590" y="14528"/>
                  </a:lnTo>
                  <a:lnTo>
                    <a:pt x="12694" y="14457"/>
                  </a:lnTo>
                  <a:lnTo>
                    <a:pt x="12791" y="14388"/>
                  </a:lnTo>
                  <a:lnTo>
                    <a:pt x="12883" y="14324"/>
                  </a:lnTo>
                  <a:lnTo>
                    <a:pt x="12963" y="14267"/>
                  </a:lnTo>
                  <a:lnTo>
                    <a:pt x="13031" y="14218"/>
                  </a:lnTo>
                  <a:lnTo>
                    <a:pt x="13083" y="14179"/>
                  </a:lnTo>
                  <a:lnTo>
                    <a:pt x="13116" y="14152"/>
                  </a:lnTo>
                  <a:lnTo>
                    <a:pt x="13131" y="14143"/>
                  </a:lnTo>
                  <a:lnTo>
                    <a:pt x="13152" y="14131"/>
                  </a:lnTo>
                  <a:lnTo>
                    <a:pt x="13179" y="14112"/>
                  </a:lnTo>
                  <a:lnTo>
                    <a:pt x="13212" y="14088"/>
                  </a:lnTo>
                  <a:lnTo>
                    <a:pt x="13294" y="14030"/>
                  </a:lnTo>
                  <a:lnTo>
                    <a:pt x="13392" y="13958"/>
                  </a:lnTo>
                  <a:lnTo>
                    <a:pt x="13505" y="13873"/>
                  </a:lnTo>
                  <a:lnTo>
                    <a:pt x="13628" y="13779"/>
                  </a:lnTo>
                  <a:lnTo>
                    <a:pt x="13758" y="13680"/>
                  </a:lnTo>
                  <a:lnTo>
                    <a:pt x="13891" y="13578"/>
                  </a:lnTo>
                  <a:lnTo>
                    <a:pt x="14024" y="13475"/>
                  </a:lnTo>
                  <a:lnTo>
                    <a:pt x="14153" y="13374"/>
                  </a:lnTo>
                  <a:lnTo>
                    <a:pt x="14274" y="13278"/>
                  </a:lnTo>
                  <a:lnTo>
                    <a:pt x="14385" y="13190"/>
                  </a:lnTo>
                  <a:lnTo>
                    <a:pt x="14481" y="13112"/>
                  </a:lnTo>
                  <a:lnTo>
                    <a:pt x="14559" y="13048"/>
                  </a:lnTo>
                  <a:lnTo>
                    <a:pt x="14590" y="13022"/>
                  </a:lnTo>
                  <a:lnTo>
                    <a:pt x="14615" y="13000"/>
                  </a:lnTo>
                  <a:lnTo>
                    <a:pt x="14634" y="12982"/>
                  </a:lnTo>
                  <a:lnTo>
                    <a:pt x="14645" y="12970"/>
                  </a:lnTo>
                  <a:lnTo>
                    <a:pt x="14658" y="12963"/>
                  </a:lnTo>
                  <a:lnTo>
                    <a:pt x="14673" y="12954"/>
                  </a:lnTo>
                  <a:lnTo>
                    <a:pt x="14690" y="12942"/>
                  </a:lnTo>
                  <a:lnTo>
                    <a:pt x="14708" y="12928"/>
                  </a:lnTo>
                  <a:lnTo>
                    <a:pt x="14751" y="12895"/>
                  </a:lnTo>
                  <a:lnTo>
                    <a:pt x="14802" y="12854"/>
                  </a:lnTo>
                  <a:lnTo>
                    <a:pt x="14857" y="12807"/>
                  </a:lnTo>
                  <a:lnTo>
                    <a:pt x="14917" y="12756"/>
                  </a:lnTo>
                  <a:lnTo>
                    <a:pt x="14979" y="12701"/>
                  </a:lnTo>
                  <a:lnTo>
                    <a:pt x="15044" y="12645"/>
                  </a:lnTo>
                  <a:lnTo>
                    <a:pt x="15110" y="12587"/>
                  </a:lnTo>
                  <a:lnTo>
                    <a:pt x="15175" y="12530"/>
                  </a:lnTo>
                  <a:lnTo>
                    <a:pt x="15238" y="12475"/>
                  </a:lnTo>
                  <a:lnTo>
                    <a:pt x="15298" y="12421"/>
                  </a:lnTo>
                  <a:lnTo>
                    <a:pt x="15354" y="12372"/>
                  </a:lnTo>
                  <a:lnTo>
                    <a:pt x="15405" y="12328"/>
                  </a:lnTo>
                  <a:lnTo>
                    <a:pt x="15451" y="12291"/>
                  </a:lnTo>
                  <a:lnTo>
                    <a:pt x="15487" y="12261"/>
                  </a:lnTo>
                  <a:lnTo>
                    <a:pt x="15508" y="12245"/>
                  </a:lnTo>
                  <a:lnTo>
                    <a:pt x="15520" y="12233"/>
                  </a:lnTo>
                  <a:lnTo>
                    <a:pt x="15534" y="12220"/>
                  </a:lnTo>
                  <a:lnTo>
                    <a:pt x="15555" y="12200"/>
                  </a:lnTo>
                  <a:lnTo>
                    <a:pt x="15765" y="12013"/>
                  </a:lnTo>
                  <a:lnTo>
                    <a:pt x="15798" y="11979"/>
                  </a:lnTo>
                  <a:lnTo>
                    <a:pt x="15830" y="11947"/>
                  </a:lnTo>
                  <a:lnTo>
                    <a:pt x="15863" y="11915"/>
                  </a:lnTo>
                  <a:lnTo>
                    <a:pt x="15895" y="11884"/>
                  </a:lnTo>
                  <a:lnTo>
                    <a:pt x="15927" y="11853"/>
                  </a:lnTo>
                  <a:lnTo>
                    <a:pt x="15959" y="11823"/>
                  </a:lnTo>
                  <a:lnTo>
                    <a:pt x="15992" y="11790"/>
                  </a:lnTo>
                  <a:lnTo>
                    <a:pt x="16025" y="11758"/>
                  </a:lnTo>
                  <a:lnTo>
                    <a:pt x="16052" y="11733"/>
                  </a:lnTo>
                  <a:lnTo>
                    <a:pt x="16089" y="11696"/>
                  </a:lnTo>
                  <a:lnTo>
                    <a:pt x="16136" y="11649"/>
                  </a:lnTo>
                  <a:lnTo>
                    <a:pt x="16190" y="11595"/>
                  </a:lnTo>
                  <a:lnTo>
                    <a:pt x="16248" y="11535"/>
                  </a:lnTo>
                  <a:lnTo>
                    <a:pt x="16311" y="11470"/>
                  </a:lnTo>
                  <a:lnTo>
                    <a:pt x="16377" y="11403"/>
                  </a:lnTo>
                  <a:lnTo>
                    <a:pt x="16443" y="11335"/>
                  </a:lnTo>
                  <a:lnTo>
                    <a:pt x="16508" y="11268"/>
                  </a:lnTo>
                  <a:lnTo>
                    <a:pt x="16571" y="11202"/>
                  </a:lnTo>
                  <a:lnTo>
                    <a:pt x="16629" y="11140"/>
                  </a:lnTo>
                  <a:lnTo>
                    <a:pt x="16681" y="11084"/>
                  </a:lnTo>
                  <a:lnTo>
                    <a:pt x="16726" y="11036"/>
                  </a:lnTo>
                  <a:lnTo>
                    <a:pt x="16761" y="10997"/>
                  </a:lnTo>
                  <a:lnTo>
                    <a:pt x="16786" y="10969"/>
                  </a:lnTo>
                  <a:lnTo>
                    <a:pt x="16797" y="10953"/>
                  </a:lnTo>
                  <a:lnTo>
                    <a:pt x="16818" y="10935"/>
                  </a:lnTo>
                  <a:lnTo>
                    <a:pt x="16837" y="10915"/>
                  </a:lnTo>
                  <a:lnTo>
                    <a:pt x="16856" y="10896"/>
                  </a:lnTo>
                  <a:lnTo>
                    <a:pt x="16874" y="10875"/>
                  </a:lnTo>
                  <a:lnTo>
                    <a:pt x="16908" y="10833"/>
                  </a:lnTo>
                  <a:lnTo>
                    <a:pt x="16943" y="10789"/>
                  </a:lnTo>
                  <a:lnTo>
                    <a:pt x="17006" y="10707"/>
                  </a:lnTo>
                  <a:lnTo>
                    <a:pt x="17067" y="10626"/>
                  </a:lnTo>
                  <a:lnTo>
                    <a:pt x="17128" y="10543"/>
                  </a:lnTo>
                  <a:lnTo>
                    <a:pt x="17185" y="10462"/>
                  </a:lnTo>
                  <a:lnTo>
                    <a:pt x="17214" y="10421"/>
                  </a:lnTo>
                  <a:lnTo>
                    <a:pt x="17241" y="10379"/>
                  </a:lnTo>
                  <a:lnTo>
                    <a:pt x="17269" y="10337"/>
                  </a:lnTo>
                  <a:lnTo>
                    <a:pt x="17295" y="10296"/>
                  </a:lnTo>
                  <a:lnTo>
                    <a:pt x="17321" y="10254"/>
                  </a:lnTo>
                  <a:lnTo>
                    <a:pt x="17347" y="10211"/>
                  </a:lnTo>
                  <a:lnTo>
                    <a:pt x="17372" y="10169"/>
                  </a:lnTo>
                  <a:lnTo>
                    <a:pt x="17396" y="10125"/>
                  </a:lnTo>
                  <a:lnTo>
                    <a:pt x="17419" y="10081"/>
                  </a:lnTo>
                  <a:lnTo>
                    <a:pt x="17442" y="10037"/>
                  </a:lnTo>
                  <a:lnTo>
                    <a:pt x="17463" y="9992"/>
                  </a:lnTo>
                  <a:lnTo>
                    <a:pt x="17485" y="9946"/>
                  </a:lnTo>
                  <a:lnTo>
                    <a:pt x="17505" y="9900"/>
                  </a:lnTo>
                  <a:lnTo>
                    <a:pt x="17524" y="9853"/>
                  </a:lnTo>
                  <a:lnTo>
                    <a:pt x="17543" y="9805"/>
                  </a:lnTo>
                  <a:lnTo>
                    <a:pt x="17561" y="9757"/>
                  </a:lnTo>
                  <a:lnTo>
                    <a:pt x="17578" y="9708"/>
                  </a:lnTo>
                  <a:lnTo>
                    <a:pt x="17594" y="9657"/>
                  </a:lnTo>
                  <a:lnTo>
                    <a:pt x="17609" y="9606"/>
                  </a:lnTo>
                  <a:lnTo>
                    <a:pt x="17622" y="9553"/>
                  </a:lnTo>
                  <a:lnTo>
                    <a:pt x="17636" y="9501"/>
                  </a:lnTo>
                  <a:lnTo>
                    <a:pt x="17648" y="9446"/>
                  </a:lnTo>
                  <a:lnTo>
                    <a:pt x="17659" y="9391"/>
                  </a:lnTo>
                  <a:lnTo>
                    <a:pt x="17669" y="9334"/>
                  </a:lnTo>
                  <a:lnTo>
                    <a:pt x="17673" y="9309"/>
                  </a:lnTo>
                  <a:lnTo>
                    <a:pt x="17675" y="9283"/>
                  </a:lnTo>
                  <a:lnTo>
                    <a:pt x="17675" y="9255"/>
                  </a:lnTo>
                  <a:lnTo>
                    <a:pt x="17674" y="9226"/>
                  </a:lnTo>
                  <a:lnTo>
                    <a:pt x="17672" y="9196"/>
                  </a:lnTo>
                  <a:lnTo>
                    <a:pt x="17669" y="9165"/>
                  </a:lnTo>
                  <a:lnTo>
                    <a:pt x="17665" y="9133"/>
                  </a:lnTo>
                  <a:lnTo>
                    <a:pt x="17659" y="9101"/>
                  </a:lnTo>
                  <a:lnTo>
                    <a:pt x="17653" y="9068"/>
                  </a:lnTo>
                  <a:lnTo>
                    <a:pt x="17645" y="9034"/>
                  </a:lnTo>
                  <a:lnTo>
                    <a:pt x="17637" y="8999"/>
                  </a:lnTo>
                  <a:lnTo>
                    <a:pt x="17629" y="8965"/>
                  </a:lnTo>
                  <a:lnTo>
                    <a:pt x="17609" y="8895"/>
                  </a:lnTo>
                  <a:lnTo>
                    <a:pt x="17587" y="8825"/>
                  </a:lnTo>
                  <a:lnTo>
                    <a:pt x="17563" y="8757"/>
                  </a:lnTo>
                  <a:lnTo>
                    <a:pt x="17539" y="8689"/>
                  </a:lnTo>
                  <a:lnTo>
                    <a:pt x="17513" y="8624"/>
                  </a:lnTo>
                  <a:lnTo>
                    <a:pt x="17487" y="8563"/>
                  </a:lnTo>
                  <a:lnTo>
                    <a:pt x="17462" y="8506"/>
                  </a:lnTo>
                  <a:lnTo>
                    <a:pt x="17437" y="8455"/>
                  </a:lnTo>
                  <a:lnTo>
                    <a:pt x="17415" y="8408"/>
                  </a:lnTo>
                  <a:lnTo>
                    <a:pt x="17394" y="8369"/>
                  </a:lnTo>
                  <a:lnTo>
                    <a:pt x="17360" y="8310"/>
                  </a:lnTo>
                  <a:lnTo>
                    <a:pt x="17328" y="8254"/>
                  </a:lnTo>
                  <a:lnTo>
                    <a:pt x="17297" y="8203"/>
                  </a:lnTo>
                  <a:lnTo>
                    <a:pt x="17268" y="8155"/>
                  </a:lnTo>
                  <a:lnTo>
                    <a:pt x="17239" y="8109"/>
                  </a:lnTo>
                  <a:lnTo>
                    <a:pt x="17210" y="8066"/>
                  </a:lnTo>
                  <a:lnTo>
                    <a:pt x="17182" y="8023"/>
                  </a:lnTo>
                  <a:lnTo>
                    <a:pt x="17153" y="7981"/>
                  </a:lnTo>
                  <a:lnTo>
                    <a:pt x="17123" y="7941"/>
                  </a:lnTo>
                  <a:lnTo>
                    <a:pt x="17093" y="7900"/>
                  </a:lnTo>
                  <a:lnTo>
                    <a:pt x="17062" y="7858"/>
                  </a:lnTo>
                  <a:lnTo>
                    <a:pt x="17029" y="7816"/>
                  </a:lnTo>
                  <a:lnTo>
                    <a:pt x="16958" y="7727"/>
                  </a:lnTo>
                  <a:lnTo>
                    <a:pt x="16877" y="7627"/>
                  </a:lnTo>
                  <a:lnTo>
                    <a:pt x="16843" y="7585"/>
                  </a:lnTo>
                  <a:lnTo>
                    <a:pt x="16805" y="7540"/>
                  </a:lnTo>
                  <a:lnTo>
                    <a:pt x="16766" y="7493"/>
                  </a:lnTo>
                  <a:lnTo>
                    <a:pt x="16725" y="7446"/>
                  </a:lnTo>
                  <a:lnTo>
                    <a:pt x="16641" y="7350"/>
                  </a:lnTo>
                  <a:lnTo>
                    <a:pt x="16551" y="7253"/>
                  </a:lnTo>
                  <a:lnTo>
                    <a:pt x="16462" y="7157"/>
                  </a:lnTo>
                  <a:lnTo>
                    <a:pt x="16373" y="7065"/>
                  </a:lnTo>
                  <a:lnTo>
                    <a:pt x="16287" y="6978"/>
                  </a:lnTo>
                  <a:lnTo>
                    <a:pt x="16207" y="6899"/>
                  </a:lnTo>
                  <a:lnTo>
                    <a:pt x="16179" y="6872"/>
                  </a:lnTo>
                  <a:lnTo>
                    <a:pt x="16153" y="6842"/>
                  </a:lnTo>
                  <a:lnTo>
                    <a:pt x="16127" y="6811"/>
                  </a:lnTo>
                  <a:lnTo>
                    <a:pt x="16099" y="6779"/>
                  </a:lnTo>
                  <a:lnTo>
                    <a:pt x="16071" y="6747"/>
                  </a:lnTo>
                  <a:lnTo>
                    <a:pt x="16042" y="6715"/>
                  </a:lnTo>
                  <a:lnTo>
                    <a:pt x="16011" y="6683"/>
                  </a:lnTo>
                  <a:lnTo>
                    <a:pt x="15979" y="6652"/>
                  </a:lnTo>
                  <a:lnTo>
                    <a:pt x="14313" y="5186"/>
                  </a:lnTo>
                  <a:lnTo>
                    <a:pt x="14230" y="5121"/>
                  </a:lnTo>
                  <a:lnTo>
                    <a:pt x="14144" y="5052"/>
                  </a:lnTo>
                  <a:lnTo>
                    <a:pt x="14058" y="4981"/>
                  </a:lnTo>
                  <a:lnTo>
                    <a:pt x="13972" y="4911"/>
                  </a:lnTo>
                  <a:lnTo>
                    <a:pt x="13885" y="4840"/>
                  </a:lnTo>
                  <a:lnTo>
                    <a:pt x="13797" y="4769"/>
                  </a:lnTo>
                  <a:lnTo>
                    <a:pt x="13709" y="4700"/>
                  </a:lnTo>
                  <a:lnTo>
                    <a:pt x="13622" y="4634"/>
                  </a:lnTo>
                  <a:lnTo>
                    <a:pt x="13528" y="4565"/>
                  </a:lnTo>
                  <a:lnTo>
                    <a:pt x="13437" y="4496"/>
                  </a:lnTo>
                  <a:lnTo>
                    <a:pt x="13348" y="4430"/>
                  </a:lnTo>
                  <a:lnTo>
                    <a:pt x="13259" y="4364"/>
                  </a:lnTo>
                  <a:lnTo>
                    <a:pt x="13172" y="4299"/>
                  </a:lnTo>
                  <a:lnTo>
                    <a:pt x="13085" y="4234"/>
                  </a:lnTo>
                  <a:lnTo>
                    <a:pt x="12999" y="4170"/>
                  </a:lnTo>
                  <a:lnTo>
                    <a:pt x="12913" y="4107"/>
                  </a:lnTo>
                  <a:lnTo>
                    <a:pt x="12826" y="4043"/>
                  </a:lnTo>
                  <a:lnTo>
                    <a:pt x="12738" y="3980"/>
                  </a:lnTo>
                  <a:lnTo>
                    <a:pt x="12650" y="3916"/>
                  </a:lnTo>
                  <a:lnTo>
                    <a:pt x="12559" y="3852"/>
                  </a:lnTo>
                  <a:lnTo>
                    <a:pt x="12468" y="3787"/>
                  </a:lnTo>
                  <a:lnTo>
                    <a:pt x="12373" y="3722"/>
                  </a:lnTo>
                  <a:lnTo>
                    <a:pt x="12276" y="3655"/>
                  </a:lnTo>
                  <a:lnTo>
                    <a:pt x="12177" y="3589"/>
                  </a:lnTo>
                  <a:lnTo>
                    <a:pt x="12083" y="3525"/>
                  </a:lnTo>
                  <a:lnTo>
                    <a:pt x="11988" y="3463"/>
                  </a:lnTo>
                  <a:lnTo>
                    <a:pt x="11893" y="3402"/>
                  </a:lnTo>
                  <a:lnTo>
                    <a:pt x="11798" y="3340"/>
                  </a:lnTo>
                  <a:lnTo>
                    <a:pt x="11702" y="3280"/>
                  </a:lnTo>
                  <a:lnTo>
                    <a:pt x="11606" y="3219"/>
                  </a:lnTo>
                  <a:lnTo>
                    <a:pt x="11509" y="3158"/>
                  </a:lnTo>
                  <a:lnTo>
                    <a:pt x="11411" y="3097"/>
                  </a:lnTo>
                  <a:lnTo>
                    <a:pt x="11318" y="3037"/>
                  </a:lnTo>
                  <a:lnTo>
                    <a:pt x="11222" y="2979"/>
                  </a:lnTo>
                  <a:lnTo>
                    <a:pt x="11125" y="2920"/>
                  </a:lnTo>
                  <a:lnTo>
                    <a:pt x="11028" y="2863"/>
                  </a:lnTo>
                  <a:lnTo>
                    <a:pt x="10930" y="2806"/>
                  </a:lnTo>
                  <a:lnTo>
                    <a:pt x="10831" y="2749"/>
                  </a:lnTo>
                  <a:lnTo>
                    <a:pt x="10732" y="2692"/>
                  </a:lnTo>
                  <a:lnTo>
                    <a:pt x="10631" y="2635"/>
                  </a:lnTo>
                  <a:lnTo>
                    <a:pt x="10529" y="2579"/>
                  </a:lnTo>
                  <a:lnTo>
                    <a:pt x="10427" y="2523"/>
                  </a:lnTo>
                  <a:lnTo>
                    <a:pt x="10326" y="2468"/>
                  </a:lnTo>
                  <a:lnTo>
                    <a:pt x="10223" y="2413"/>
                  </a:lnTo>
                  <a:lnTo>
                    <a:pt x="10120" y="2359"/>
                  </a:lnTo>
                  <a:lnTo>
                    <a:pt x="10015" y="2305"/>
                  </a:lnTo>
                  <a:lnTo>
                    <a:pt x="9911" y="2251"/>
                  </a:lnTo>
                  <a:lnTo>
                    <a:pt x="9807" y="2198"/>
                  </a:lnTo>
                  <a:lnTo>
                    <a:pt x="9735" y="2162"/>
                  </a:lnTo>
                  <a:lnTo>
                    <a:pt x="9660" y="2124"/>
                  </a:lnTo>
                  <a:lnTo>
                    <a:pt x="9583" y="2086"/>
                  </a:lnTo>
                  <a:lnTo>
                    <a:pt x="9504" y="2047"/>
                  </a:lnTo>
                  <a:lnTo>
                    <a:pt x="9423" y="2010"/>
                  </a:lnTo>
                  <a:lnTo>
                    <a:pt x="9340" y="1971"/>
                  </a:lnTo>
                  <a:lnTo>
                    <a:pt x="9258" y="1932"/>
                  </a:lnTo>
                  <a:lnTo>
                    <a:pt x="9174" y="1893"/>
                  </a:lnTo>
                  <a:lnTo>
                    <a:pt x="9091" y="1855"/>
                  </a:lnTo>
                  <a:lnTo>
                    <a:pt x="9006" y="1816"/>
                  </a:lnTo>
                  <a:lnTo>
                    <a:pt x="8923" y="1780"/>
                  </a:lnTo>
                  <a:lnTo>
                    <a:pt x="8840" y="1743"/>
                  </a:lnTo>
                  <a:lnTo>
                    <a:pt x="8759" y="1707"/>
                  </a:lnTo>
                  <a:lnTo>
                    <a:pt x="8679" y="1673"/>
                  </a:lnTo>
                  <a:lnTo>
                    <a:pt x="8600" y="1640"/>
                  </a:lnTo>
                  <a:lnTo>
                    <a:pt x="8523" y="1608"/>
                  </a:lnTo>
                  <a:lnTo>
                    <a:pt x="8472" y="1587"/>
                  </a:lnTo>
                  <a:lnTo>
                    <a:pt x="8417" y="1562"/>
                  </a:lnTo>
                  <a:lnTo>
                    <a:pt x="8360" y="1537"/>
                  </a:lnTo>
                  <a:lnTo>
                    <a:pt x="8300" y="1511"/>
                  </a:lnTo>
                  <a:lnTo>
                    <a:pt x="8242" y="1485"/>
                  </a:lnTo>
                  <a:lnTo>
                    <a:pt x="8184" y="1461"/>
                  </a:lnTo>
                  <a:lnTo>
                    <a:pt x="8156" y="1451"/>
                  </a:lnTo>
                  <a:lnTo>
                    <a:pt x="8129" y="1442"/>
                  </a:lnTo>
                  <a:lnTo>
                    <a:pt x="8102" y="1433"/>
                  </a:lnTo>
                  <a:lnTo>
                    <a:pt x="8078" y="1426"/>
                  </a:lnTo>
                  <a:close/>
                </a:path>
              </a:pathLst>
            </a:custGeom>
            <a:solidFill>
              <a:schemeClr val="accent1"/>
            </a:solidFill>
            <a:ln cap="sq">
              <a:noFill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00000"/>
                </a:lnSpc>
              </a:pPr>
              <a:endParaRPr kumimoji="1"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09242" y="2761624"/>
            <a:ext cx="514063" cy="131413"/>
            <a:chOff x="7809242" y="2761624"/>
            <a:chExt cx="514063" cy="131413"/>
          </a:xfrm>
        </p:grpSpPr>
        <p:sp>
          <p:nvSpPr>
            <p:cNvPr id="9" name="标题 1"/>
            <p:cNvSpPr txBox="1"/>
            <p:nvPr/>
          </p:nvSpPr>
          <p:spPr>
            <a:xfrm>
              <a:off x="7809242" y="2761624"/>
              <a:ext cx="126854" cy="131412"/>
            </a:xfrm>
            <a:custGeom>
              <a:avLst/>
              <a:gdLst>
                <a:gd name="T0" fmla="*/ 7371 w 17675"/>
                <a:gd name="T1" fmla="*/ 1125 h 18310"/>
                <a:gd name="T2" fmla="*/ 5959 w 17675"/>
                <a:gd name="T3" fmla="*/ 593 h 18310"/>
                <a:gd name="T4" fmla="*/ 4735 w 17675"/>
                <a:gd name="T5" fmla="*/ 240 h 18310"/>
                <a:gd name="T6" fmla="*/ 3627 w 17675"/>
                <a:gd name="T7" fmla="*/ 54 h 18310"/>
                <a:gd name="T8" fmla="*/ 2806 w 17675"/>
                <a:gd name="T9" fmla="*/ 7 h 18310"/>
                <a:gd name="T10" fmla="*/ 2454 w 17675"/>
                <a:gd name="T11" fmla="*/ 85 h 18310"/>
                <a:gd name="T12" fmla="*/ 2132 w 17675"/>
                <a:gd name="T13" fmla="*/ 262 h 18310"/>
                <a:gd name="T14" fmla="*/ 1838 w 17675"/>
                <a:gd name="T15" fmla="*/ 533 h 18310"/>
                <a:gd name="T16" fmla="*/ 1454 w 17675"/>
                <a:gd name="T17" fmla="*/ 1111 h 18310"/>
                <a:gd name="T18" fmla="*/ 1261 w 17675"/>
                <a:gd name="T19" fmla="*/ 1545 h 18310"/>
                <a:gd name="T20" fmla="*/ 1008 w 17675"/>
                <a:gd name="T21" fmla="*/ 2315 h 18310"/>
                <a:gd name="T22" fmla="*/ 836 w 17675"/>
                <a:gd name="T23" fmla="*/ 2906 h 18310"/>
                <a:gd name="T24" fmla="*/ 683 w 17675"/>
                <a:gd name="T25" fmla="*/ 3519 h 18310"/>
                <a:gd name="T26" fmla="*/ 506 w 17675"/>
                <a:gd name="T27" fmla="*/ 4330 h 18310"/>
                <a:gd name="T28" fmla="*/ 356 w 17675"/>
                <a:gd name="T29" fmla="*/ 5177 h 18310"/>
                <a:gd name="T30" fmla="*/ 199 w 17675"/>
                <a:gd name="T31" fmla="*/ 6352 h 18310"/>
                <a:gd name="T32" fmla="*/ 65 w 17675"/>
                <a:gd name="T33" fmla="*/ 7805 h 18310"/>
                <a:gd name="T34" fmla="*/ 1 w 17675"/>
                <a:gd name="T35" fmla="*/ 9354 h 18310"/>
                <a:gd name="T36" fmla="*/ 54 w 17675"/>
                <a:gd name="T37" fmla="*/ 10490 h 18310"/>
                <a:gd name="T38" fmla="*/ 149 w 17675"/>
                <a:gd name="T39" fmla="*/ 11811 h 18310"/>
                <a:gd name="T40" fmla="*/ 298 w 17675"/>
                <a:gd name="T41" fmla="*/ 13066 h 18310"/>
                <a:gd name="T42" fmla="*/ 650 w 17675"/>
                <a:gd name="T43" fmla="*/ 14979 h 18310"/>
                <a:gd name="T44" fmla="*/ 991 w 17675"/>
                <a:gd name="T45" fmla="*/ 16266 h 18310"/>
                <a:gd name="T46" fmla="*/ 1332 w 17675"/>
                <a:gd name="T47" fmla="*/ 17156 h 18310"/>
                <a:gd name="T48" fmla="*/ 1598 w 17675"/>
                <a:gd name="T49" fmla="*/ 17614 h 18310"/>
                <a:gd name="T50" fmla="*/ 1917 w 17675"/>
                <a:gd name="T51" fmla="*/ 17970 h 18310"/>
                <a:gd name="T52" fmla="*/ 2349 w 17675"/>
                <a:gd name="T53" fmla="*/ 18232 h 18310"/>
                <a:gd name="T54" fmla="*/ 2745 w 17675"/>
                <a:gd name="T55" fmla="*/ 18309 h 18310"/>
                <a:gd name="T56" fmla="*/ 3384 w 17675"/>
                <a:gd name="T57" fmla="*/ 18287 h 18310"/>
                <a:gd name="T58" fmla="*/ 4157 w 17675"/>
                <a:gd name="T59" fmla="*/ 18192 h 18310"/>
                <a:gd name="T60" fmla="*/ 5006 w 17675"/>
                <a:gd name="T61" fmla="*/ 18009 h 18310"/>
                <a:gd name="T62" fmla="*/ 6483 w 17675"/>
                <a:gd name="T63" fmla="*/ 17544 h 18310"/>
                <a:gd name="T64" fmla="*/ 7200 w 17675"/>
                <a:gd name="T65" fmla="*/ 17277 h 18310"/>
                <a:gd name="T66" fmla="*/ 8295 w 17675"/>
                <a:gd name="T67" fmla="*/ 16841 h 18310"/>
                <a:gd name="T68" fmla="*/ 8872 w 17675"/>
                <a:gd name="T69" fmla="*/ 16605 h 18310"/>
                <a:gd name="T70" fmla="*/ 9346 w 17675"/>
                <a:gd name="T71" fmla="*/ 16391 h 18310"/>
                <a:gd name="T72" fmla="*/ 10057 w 17675"/>
                <a:gd name="T73" fmla="*/ 16048 h 18310"/>
                <a:gd name="T74" fmla="*/ 10903 w 17675"/>
                <a:gd name="T75" fmla="*/ 15584 h 18310"/>
                <a:gd name="T76" fmla="*/ 11867 w 17675"/>
                <a:gd name="T77" fmla="*/ 14997 h 18310"/>
                <a:gd name="T78" fmla="*/ 12590 w 17675"/>
                <a:gd name="T79" fmla="*/ 14528 h 18310"/>
                <a:gd name="T80" fmla="*/ 13212 w 17675"/>
                <a:gd name="T81" fmla="*/ 14088 h 18310"/>
                <a:gd name="T82" fmla="*/ 14481 w 17675"/>
                <a:gd name="T83" fmla="*/ 13112 h 18310"/>
                <a:gd name="T84" fmla="*/ 14802 w 17675"/>
                <a:gd name="T85" fmla="*/ 12854 h 18310"/>
                <a:gd name="T86" fmla="*/ 15451 w 17675"/>
                <a:gd name="T87" fmla="*/ 12291 h 18310"/>
                <a:gd name="T88" fmla="*/ 15927 w 17675"/>
                <a:gd name="T89" fmla="*/ 11853 h 18310"/>
                <a:gd name="T90" fmla="*/ 16443 w 17675"/>
                <a:gd name="T91" fmla="*/ 11335 h 18310"/>
                <a:gd name="T92" fmla="*/ 16856 w 17675"/>
                <a:gd name="T93" fmla="*/ 10896 h 18310"/>
                <a:gd name="T94" fmla="*/ 17295 w 17675"/>
                <a:gd name="T95" fmla="*/ 10296 h 18310"/>
                <a:gd name="T96" fmla="*/ 17543 w 17675"/>
                <a:gd name="T97" fmla="*/ 9805 h 18310"/>
                <a:gd name="T98" fmla="*/ 17675 w 17675"/>
                <a:gd name="T99" fmla="*/ 9283 h 18310"/>
                <a:gd name="T100" fmla="*/ 17609 w 17675"/>
                <a:gd name="T101" fmla="*/ 8895 h 18310"/>
                <a:gd name="T102" fmla="*/ 17328 w 17675"/>
                <a:gd name="T103" fmla="*/ 8254 h 18310"/>
                <a:gd name="T104" fmla="*/ 16958 w 17675"/>
                <a:gd name="T105" fmla="*/ 7727 h 18310"/>
                <a:gd name="T106" fmla="*/ 16207 w 17675"/>
                <a:gd name="T107" fmla="*/ 6899 h 18310"/>
                <a:gd name="T108" fmla="*/ 14144 w 17675"/>
                <a:gd name="T109" fmla="*/ 5052 h 18310"/>
                <a:gd name="T110" fmla="*/ 13172 w 17675"/>
                <a:gd name="T111" fmla="*/ 4299 h 18310"/>
                <a:gd name="T112" fmla="*/ 12177 w 17675"/>
                <a:gd name="T113" fmla="*/ 3589 h 18310"/>
                <a:gd name="T114" fmla="*/ 11125 w 17675"/>
                <a:gd name="T115" fmla="*/ 2920 h 18310"/>
                <a:gd name="T116" fmla="*/ 10015 w 17675"/>
                <a:gd name="T117" fmla="*/ 2305 h 18310"/>
                <a:gd name="T118" fmla="*/ 9091 w 17675"/>
                <a:gd name="T119" fmla="*/ 1855 h 18310"/>
                <a:gd name="T120" fmla="*/ 8300 w 17675"/>
                <a:gd name="T121" fmla="*/ 1511 h 18310"/>
              </a:gdLst>
              <a:ahLst/>
              <a:cxnLst/>
              <a:rect l="0" t="0" r="r" b="b"/>
              <a:pathLst>
                <a:path w="17675" h="18310">
                  <a:moveTo>
                    <a:pt x="8078" y="1426"/>
                  </a:moveTo>
                  <a:lnTo>
                    <a:pt x="8047" y="1409"/>
                  </a:lnTo>
                  <a:lnTo>
                    <a:pt x="8014" y="1392"/>
                  </a:lnTo>
                  <a:lnTo>
                    <a:pt x="7978" y="1376"/>
                  </a:lnTo>
                  <a:lnTo>
                    <a:pt x="7940" y="1360"/>
                  </a:lnTo>
                  <a:lnTo>
                    <a:pt x="7901" y="1345"/>
                  </a:lnTo>
                  <a:lnTo>
                    <a:pt x="7862" y="1330"/>
                  </a:lnTo>
                  <a:lnTo>
                    <a:pt x="7825" y="1315"/>
                  </a:lnTo>
                  <a:lnTo>
                    <a:pt x="7791" y="1301"/>
                  </a:lnTo>
                  <a:lnTo>
                    <a:pt x="7583" y="1213"/>
                  </a:lnTo>
                  <a:lnTo>
                    <a:pt x="7371" y="1125"/>
                  </a:lnTo>
                  <a:lnTo>
                    <a:pt x="7158" y="1038"/>
                  </a:lnTo>
                  <a:lnTo>
                    <a:pt x="6943" y="953"/>
                  </a:lnTo>
                  <a:lnTo>
                    <a:pt x="6836" y="911"/>
                  </a:lnTo>
                  <a:lnTo>
                    <a:pt x="6727" y="869"/>
                  </a:lnTo>
                  <a:lnTo>
                    <a:pt x="6618" y="827"/>
                  </a:lnTo>
                  <a:lnTo>
                    <a:pt x="6508" y="787"/>
                  </a:lnTo>
                  <a:lnTo>
                    <a:pt x="6400" y="747"/>
                  </a:lnTo>
                  <a:lnTo>
                    <a:pt x="6290" y="707"/>
                  </a:lnTo>
                  <a:lnTo>
                    <a:pt x="6180" y="668"/>
                  </a:lnTo>
                  <a:lnTo>
                    <a:pt x="6070" y="631"/>
                  </a:lnTo>
                  <a:lnTo>
                    <a:pt x="5959" y="593"/>
                  </a:lnTo>
                  <a:lnTo>
                    <a:pt x="5848" y="556"/>
                  </a:lnTo>
                  <a:lnTo>
                    <a:pt x="5737" y="521"/>
                  </a:lnTo>
                  <a:lnTo>
                    <a:pt x="5626" y="485"/>
                  </a:lnTo>
                  <a:lnTo>
                    <a:pt x="5515" y="451"/>
                  </a:lnTo>
                  <a:lnTo>
                    <a:pt x="5404" y="418"/>
                  </a:lnTo>
                  <a:lnTo>
                    <a:pt x="5292" y="386"/>
                  </a:lnTo>
                  <a:lnTo>
                    <a:pt x="5181" y="355"/>
                  </a:lnTo>
                  <a:lnTo>
                    <a:pt x="5069" y="324"/>
                  </a:lnTo>
                  <a:lnTo>
                    <a:pt x="4958" y="295"/>
                  </a:lnTo>
                  <a:lnTo>
                    <a:pt x="4846" y="267"/>
                  </a:lnTo>
                  <a:lnTo>
                    <a:pt x="4735" y="240"/>
                  </a:lnTo>
                  <a:lnTo>
                    <a:pt x="4623" y="215"/>
                  </a:lnTo>
                  <a:lnTo>
                    <a:pt x="4511" y="191"/>
                  </a:lnTo>
                  <a:lnTo>
                    <a:pt x="4400" y="168"/>
                  </a:lnTo>
                  <a:lnTo>
                    <a:pt x="4287" y="146"/>
                  </a:lnTo>
                  <a:lnTo>
                    <a:pt x="4234" y="136"/>
                  </a:lnTo>
                  <a:lnTo>
                    <a:pt x="4162" y="125"/>
                  </a:lnTo>
                  <a:lnTo>
                    <a:pt x="4075" y="112"/>
                  </a:lnTo>
                  <a:lnTo>
                    <a:pt x="3975" y="98"/>
                  </a:lnTo>
                  <a:lnTo>
                    <a:pt x="3865" y="84"/>
                  </a:lnTo>
                  <a:lnTo>
                    <a:pt x="3749" y="69"/>
                  </a:lnTo>
                  <a:lnTo>
                    <a:pt x="3627" y="54"/>
                  </a:lnTo>
                  <a:lnTo>
                    <a:pt x="3504" y="40"/>
                  </a:lnTo>
                  <a:lnTo>
                    <a:pt x="3381" y="27"/>
                  </a:lnTo>
                  <a:lnTo>
                    <a:pt x="3262" y="17"/>
                  </a:lnTo>
                  <a:lnTo>
                    <a:pt x="3148" y="8"/>
                  </a:lnTo>
                  <a:lnTo>
                    <a:pt x="3043" y="2"/>
                  </a:lnTo>
                  <a:lnTo>
                    <a:pt x="2994" y="1"/>
                  </a:lnTo>
                  <a:lnTo>
                    <a:pt x="2949" y="0"/>
                  </a:lnTo>
                  <a:lnTo>
                    <a:pt x="2908" y="0"/>
                  </a:lnTo>
                  <a:lnTo>
                    <a:pt x="2869" y="1"/>
                  </a:lnTo>
                  <a:lnTo>
                    <a:pt x="2834" y="3"/>
                  </a:lnTo>
                  <a:lnTo>
                    <a:pt x="2806" y="7"/>
                  </a:lnTo>
                  <a:lnTo>
                    <a:pt x="2780" y="11"/>
                  </a:lnTo>
                  <a:lnTo>
                    <a:pt x="2761" y="17"/>
                  </a:lnTo>
                  <a:lnTo>
                    <a:pt x="2724" y="19"/>
                  </a:lnTo>
                  <a:lnTo>
                    <a:pt x="2689" y="24"/>
                  </a:lnTo>
                  <a:lnTo>
                    <a:pt x="2655" y="29"/>
                  </a:lnTo>
                  <a:lnTo>
                    <a:pt x="2620" y="35"/>
                  </a:lnTo>
                  <a:lnTo>
                    <a:pt x="2586" y="43"/>
                  </a:lnTo>
                  <a:lnTo>
                    <a:pt x="2552" y="53"/>
                  </a:lnTo>
                  <a:lnTo>
                    <a:pt x="2518" y="63"/>
                  </a:lnTo>
                  <a:lnTo>
                    <a:pt x="2486" y="73"/>
                  </a:lnTo>
                  <a:lnTo>
                    <a:pt x="2454" y="85"/>
                  </a:lnTo>
                  <a:lnTo>
                    <a:pt x="2423" y="97"/>
                  </a:lnTo>
                  <a:lnTo>
                    <a:pt x="2393" y="111"/>
                  </a:lnTo>
                  <a:lnTo>
                    <a:pt x="2363" y="125"/>
                  </a:lnTo>
                  <a:lnTo>
                    <a:pt x="2333" y="138"/>
                  </a:lnTo>
                  <a:lnTo>
                    <a:pt x="2306" y="153"/>
                  </a:lnTo>
                  <a:lnTo>
                    <a:pt x="2278" y="169"/>
                  </a:lnTo>
                  <a:lnTo>
                    <a:pt x="2252" y="184"/>
                  </a:lnTo>
                  <a:lnTo>
                    <a:pt x="2218" y="205"/>
                  </a:lnTo>
                  <a:lnTo>
                    <a:pt x="2187" y="224"/>
                  </a:lnTo>
                  <a:lnTo>
                    <a:pt x="2158" y="244"/>
                  </a:lnTo>
                  <a:lnTo>
                    <a:pt x="2132" y="262"/>
                  </a:lnTo>
                  <a:lnTo>
                    <a:pt x="2108" y="280"/>
                  </a:lnTo>
                  <a:lnTo>
                    <a:pt x="2086" y="298"/>
                  </a:lnTo>
                  <a:lnTo>
                    <a:pt x="2065" y="315"/>
                  </a:lnTo>
                  <a:lnTo>
                    <a:pt x="2046" y="332"/>
                  </a:lnTo>
                  <a:lnTo>
                    <a:pt x="2007" y="367"/>
                  </a:lnTo>
                  <a:lnTo>
                    <a:pt x="1968" y="405"/>
                  </a:lnTo>
                  <a:lnTo>
                    <a:pt x="1927" y="446"/>
                  </a:lnTo>
                  <a:lnTo>
                    <a:pt x="1878" y="491"/>
                  </a:lnTo>
                  <a:lnTo>
                    <a:pt x="1866" y="504"/>
                  </a:lnTo>
                  <a:lnTo>
                    <a:pt x="1853" y="517"/>
                  </a:lnTo>
                  <a:lnTo>
                    <a:pt x="1838" y="533"/>
                  </a:lnTo>
                  <a:lnTo>
                    <a:pt x="1823" y="550"/>
                  </a:lnTo>
                  <a:lnTo>
                    <a:pt x="1790" y="592"/>
                  </a:lnTo>
                  <a:lnTo>
                    <a:pt x="1754" y="637"/>
                  </a:lnTo>
                  <a:lnTo>
                    <a:pt x="1717" y="689"/>
                  </a:lnTo>
                  <a:lnTo>
                    <a:pt x="1679" y="744"/>
                  </a:lnTo>
                  <a:lnTo>
                    <a:pt x="1639" y="802"/>
                  </a:lnTo>
                  <a:lnTo>
                    <a:pt x="1600" y="863"/>
                  </a:lnTo>
                  <a:lnTo>
                    <a:pt x="1561" y="926"/>
                  </a:lnTo>
                  <a:lnTo>
                    <a:pt x="1524" y="988"/>
                  </a:lnTo>
                  <a:lnTo>
                    <a:pt x="1488" y="1051"/>
                  </a:lnTo>
                  <a:lnTo>
                    <a:pt x="1454" y="1111"/>
                  </a:lnTo>
                  <a:lnTo>
                    <a:pt x="1425" y="1170"/>
                  </a:lnTo>
                  <a:lnTo>
                    <a:pt x="1398" y="1226"/>
                  </a:lnTo>
                  <a:lnTo>
                    <a:pt x="1387" y="1252"/>
                  </a:lnTo>
                  <a:lnTo>
                    <a:pt x="1377" y="1277"/>
                  </a:lnTo>
                  <a:lnTo>
                    <a:pt x="1367" y="1301"/>
                  </a:lnTo>
                  <a:lnTo>
                    <a:pt x="1359" y="1323"/>
                  </a:lnTo>
                  <a:lnTo>
                    <a:pt x="1340" y="1362"/>
                  </a:lnTo>
                  <a:lnTo>
                    <a:pt x="1320" y="1404"/>
                  </a:lnTo>
                  <a:lnTo>
                    <a:pt x="1300" y="1449"/>
                  </a:lnTo>
                  <a:lnTo>
                    <a:pt x="1280" y="1496"/>
                  </a:lnTo>
                  <a:lnTo>
                    <a:pt x="1261" y="1545"/>
                  </a:lnTo>
                  <a:lnTo>
                    <a:pt x="1241" y="1596"/>
                  </a:lnTo>
                  <a:lnTo>
                    <a:pt x="1222" y="1648"/>
                  </a:lnTo>
                  <a:lnTo>
                    <a:pt x="1204" y="1702"/>
                  </a:lnTo>
                  <a:lnTo>
                    <a:pt x="1167" y="1808"/>
                  </a:lnTo>
                  <a:lnTo>
                    <a:pt x="1133" y="1915"/>
                  </a:lnTo>
                  <a:lnTo>
                    <a:pt x="1101" y="2016"/>
                  </a:lnTo>
                  <a:lnTo>
                    <a:pt x="1071" y="2110"/>
                  </a:lnTo>
                  <a:lnTo>
                    <a:pt x="1055" y="2162"/>
                  </a:lnTo>
                  <a:lnTo>
                    <a:pt x="1039" y="2213"/>
                  </a:lnTo>
                  <a:lnTo>
                    <a:pt x="1023" y="2264"/>
                  </a:lnTo>
                  <a:lnTo>
                    <a:pt x="1008" y="2315"/>
                  </a:lnTo>
                  <a:lnTo>
                    <a:pt x="992" y="2367"/>
                  </a:lnTo>
                  <a:lnTo>
                    <a:pt x="976" y="2418"/>
                  </a:lnTo>
                  <a:lnTo>
                    <a:pt x="960" y="2471"/>
                  </a:lnTo>
                  <a:lnTo>
                    <a:pt x="944" y="2523"/>
                  </a:lnTo>
                  <a:lnTo>
                    <a:pt x="929" y="2573"/>
                  </a:lnTo>
                  <a:lnTo>
                    <a:pt x="913" y="2626"/>
                  </a:lnTo>
                  <a:lnTo>
                    <a:pt x="896" y="2682"/>
                  </a:lnTo>
                  <a:lnTo>
                    <a:pt x="880" y="2740"/>
                  </a:lnTo>
                  <a:lnTo>
                    <a:pt x="864" y="2797"/>
                  </a:lnTo>
                  <a:lnTo>
                    <a:pt x="849" y="2852"/>
                  </a:lnTo>
                  <a:lnTo>
                    <a:pt x="836" y="2906"/>
                  </a:lnTo>
                  <a:lnTo>
                    <a:pt x="827" y="2955"/>
                  </a:lnTo>
                  <a:lnTo>
                    <a:pt x="818" y="2977"/>
                  </a:lnTo>
                  <a:lnTo>
                    <a:pt x="809" y="3003"/>
                  </a:lnTo>
                  <a:lnTo>
                    <a:pt x="800" y="3033"/>
                  </a:lnTo>
                  <a:lnTo>
                    <a:pt x="790" y="3067"/>
                  </a:lnTo>
                  <a:lnTo>
                    <a:pt x="770" y="3142"/>
                  </a:lnTo>
                  <a:lnTo>
                    <a:pt x="749" y="3225"/>
                  </a:lnTo>
                  <a:lnTo>
                    <a:pt x="730" y="3310"/>
                  </a:lnTo>
                  <a:lnTo>
                    <a:pt x="712" y="3390"/>
                  </a:lnTo>
                  <a:lnTo>
                    <a:pt x="696" y="3461"/>
                  </a:lnTo>
                  <a:lnTo>
                    <a:pt x="683" y="3519"/>
                  </a:lnTo>
                  <a:lnTo>
                    <a:pt x="666" y="3593"/>
                  </a:lnTo>
                  <a:lnTo>
                    <a:pt x="649" y="3667"/>
                  </a:lnTo>
                  <a:lnTo>
                    <a:pt x="633" y="3740"/>
                  </a:lnTo>
                  <a:lnTo>
                    <a:pt x="617" y="3813"/>
                  </a:lnTo>
                  <a:lnTo>
                    <a:pt x="601" y="3886"/>
                  </a:lnTo>
                  <a:lnTo>
                    <a:pt x="585" y="3960"/>
                  </a:lnTo>
                  <a:lnTo>
                    <a:pt x="569" y="4033"/>
                  </a:lnTo>
                  <a:lnTo>
                    <a:pt x="553" y="4108"/>
                  </a:lnTo>
                  <a:lnTo>
                    <a:pt x="537" y="4182"/>
                  </a:lnTo>
                  <a:lnTo>
                    <a:pt x="522" y="4256"/>
                  </a:lnTo>
                  <a:lnTo>
                    <a:pt x="506" y="4330"/>
                  </a:lnTo>
                  <a:lnTo>
                    <a:pt x="491" y="4406"/>
                  </a:lnTo>
                  <a:lnTo>
                    <a:pt x="476" y="4483"/>
                  </a:lnTo>
                  <a:lnTo>
                    <a:pt x="461" y="4559"/>
                  </a:lnTo>
                  <a:lnTo>
                    <a:pt x="447" y="4636"/>
                  </a:lnTo>
                  <a:lnTo>
                    <a:pt x="433" y="4714"/>
                  </a:lnTo>
                  <a:lnTo>
                    <a:pt x="419" y="4791"/>
                  </a:lnTo>
                  <a:lnTo>
                    <a:pt x="405" y="4868"/>
                  </a:lnTo>
                  <a:lnTo>
                    <a:pt x="392" y="4946"/>
                  </a:lnTo>
                  <a:lnTo>
                    <a:pt x="380" y="5024"/>
                  </a:lnTo>
                  <a:lnTo>
                    <a:pt x="367" y="5100"/>
                  </a:lnTo>
                  <a:lnTo>
                    <a:pt x="356" y="5177"/>
                  </a:lnTo>
                  <a:lnTo>
                    <a:pt x="346" y="5253"/>
                  </a:lnTo>
                  <a:lnTo>
                    <a:pt x="335" y="5328"/>
                  </a:lnTo>
                  <a:lnTo>
                    <a:pt x="320" y="5442"/>
                  </a:lnTo>
                  <a:lnTo>
                    <a:pt x="304" y="5555"/>
                  </a:lnTo>
                  <a:lnTo>
                    <a:pt x="289" y="5668"/>
                  </a:lnTo>
                  <a:lnTo>
                    <a:pt x="275" y="5781"/>
                  </a:lnTo>
                  <a:lnTo>
                    <a:pt x="259" y="5896"/>
                  </a:lnTo>
                  <a:lnTo>
                    <a:pt x="244" y="6009"/>
                  </a:lnTo>
                  <a:lnTo>
                    <a:pt x="229" y="6124"/>
                  </a:lnTo>
                  <a:lnTo>
                    <a:pt x="214" y="6238"/>
                  </a:lnTo>
                  <a:lnTo>
                    <a:pt x="199" y="6352"/>
                  </a:lnTo>
                  <a:lnTo>
                    <a:pt x="185" y="6467"/>
                  </a:lnTo>
                  <a:lnTo>
                    <a:pt x="173" y="6581"/>
                  </a:lnTo>
                  <a:lnTo>
                    <a:pt x="160" y="6697"/>
                  </a:lnTo>
                  <a:lnTo>
                    <a:pt x="148" y="6811"/>
                  </a:lnTo>
                  <a:lnTo>
                    <a:pt x="137" y="6927"/>
                  </a:lnTo>
                  <a:lnTo>
                    <a:pt x="127" y="7042"/>
                  </a:lnTo>
                  <a:lnTo>
                    <a:pt x="119" y="7158"/>
                  </a:lnTo>
                  <a:lnTo>
                    <a:pt x="105" y="7319"/>
                  </a:lnTo>
                  <a:lnTo>
                    <a:pt x="92" y="7481"/>
                  </a:lnTo>
                  <a:lnTo>
                    <a:pt x="79" y="7643"/>
                  </a:lnTo>
                  <a:lnTo>
                    <a:pt x="65" y="7805"/>
                  </a:lnTo>
                  <a:lnTo>
                    <a:pt x="54" y="7967"/>
                  </a:lnTo>
                  <a:lnTo>
                    <a:pt x="42" y="8130"/>
                  </a:lnTo>
                  <a:lnTo>
                    <a:pt x="31" y="8293"/>
                  </a:lnTo>
                  <a:lnTo>
                    <a:pt x="22" y="8456"/>
                  </a:lnTo>
                  <a:lnTo>
                    <a:pt x="14" y="8619"/>
                  </a:lnTo>
                  <a:lnTo>
                    <a:pt x="8" y="8782"/>
                  </a:lnTo>
                  <a:lnTo>
                    <a:pt x="3" y="8946"/>
                  </a:lnTo>
                  <a:lnTo>
                    <a:pt x="0" y="9109"/>
                  </a:lnTo>
                  <a:lnTo>
                    <a:pt x="0" y="9190"/>
                  </a:lnTo>
                  <a:lnTo>
                    <a:pt x="0" y="9273"/>
                  </a:lnTo>
                  <a:lnTo>
                    <a:pt x="1" y="9354"/>
                  </a:lnTo>
                  <a:lnTo>
                    <a:pt x="2" y="9437"/>
                  </a:lnTo>
                  <a:lnTo>
                    <a:pt x="3" y="9518"/>
                  </a:lnTo>
                  <a:lnTo>
                    <a:pt x="7" y="9599"/>
                  </a:lnTo>
                  <a:lnTo>
                    <a:pt x="10" y="9681"/>
                  </a:lnTo>
                  <a:lnTo>
                    <a:pt x="14" y="9763"/>
                  </a:lnTo>
                  <a:lnTo>
                    <a:pt x="21" y="9885"/>
                  </a:lnTo>
                  <a:lnTo>
                    <a:pt x="27" y="10006"/>
                  </a:lnTo>
                  <a:lnTo>
                    <a:pt x="34" y="10128"/>
                  </a:lnTo>
                  <a:lnTo>
                    <a:pt x="41" y="10249"/>
                  </a:lnTo>
                  <a:lnTo>
                    <a:pt x="47" y="10369"/>
                  </a:lnTo>
                  <a:lnTo>
                    <a:pt x="54" y="10490"/>
                  </a:lnTo>
                  <a:lnTo>
                    <a:pt x="61" y="10611"/>
                  </a:lnTo>
                  <a:lnTo>
                    <a:pt x="68" y="10731"/>
                  </a:lnTo>
                  <a:lnTo>
                    <a:pt x="74" y="10851"/>
                  </a:lnTo>
                  <a:lnTo>
                    <a:pt x="82" y="10971"/>
                  </a:lnTo>
                  <a:lnTo>
                    <a:pt x="90" y="11091"/>
                  </a:lnTo>
                  <a:lnTo>
                    <a:pt x="98" y="11213"/>
                  </a:lnTo>
                  <a:lnTo>
                    <a:pt x="108" y="11333"/>
                  </a:lnTo>
                  <a:lnTo>
                    <a:pt x="117" y="11454"/>
                  </a:lnTo>
                  <a:lnTo>
                    <a:pt x="127" y="11575"/>
                  </a:lnTo>
                  <a:lnTo>
                    <a:pt x="138" y="11697"/>
                  </a:lnTo>
                  <a:lnTo>
                    <a:pt x="149" y="11811"/>
                  </a:lnTo>
                  <a:lnTo>
                    <a:pt x="160" y="11926"/>
                  </a:lnTo>
                  <a:lnTo>
                    <a:pt x="172" y="12040"/>
                  </a:lnTo>
                  <a:lnTo>
                    <a:pt x="184" y="12154"/>
                  </a:lnTo>
                  <a:lnTo>
                    <a:pt x="197" y="12269"/>
                  </a:lnTo>
                  <a:lnTo>
                    <a:pt x="209" y="12383"/>
                  </a:lnTo>
                  <a:lnTo>
                    <a:pt x="223" y="12498"/>
                  </a:lnTo>
                  <a:lnTo>
                    <a:pt x="237" y="12611"/>
                  </a:lnTo>
                  <a:lnTo>
                    <a:pt x="252" y="12725"/>
                  </a:lnTo>
                  <a:lnTo>
                    <a:pt x="267" y="12839"/>
                  </a:lnTo>
                  <a:lnTo>
                    <a:pt x="281" y="12953"/>
                  </a:lnTo>
                  <a:lnTo>
                    <a:pt x="298" y="13066"/>
                  </a:lnTo>
                  <a:lnTo>
                    <a:pt x="314" y="13180"/>
                  </a:lnTo>
                  <a:lnTo>
                    <a:pt x="331" y="13293"/>
                  </a:lnTo>
                  <a:lnTo>
                    <a:pt x="349" y="13406"/>
                  </a:lnTo>
                  <a:lnTo>
                    <a:pt x="366" y="13519"/>
                  </a:lnTo>
                  <a:lnTo>
                    <a:pt x="398" y="13707"/>
                  </a:lnTo>
                  <a:lnTo>
                    <a:pt x="433" y="13905"/>
                  </a:lnTo>
                  <a:lnTo>
                    <a:pt x="470" y="14110"/>
                  </a:lnTo>
                  <a:lnTo>
                    <a:pt x="511" y="14322"/>
                  </a:lnTo>
                  <a:lnTo>
                    <a:pt x="555" y="14538"/>
                  </a:lnTo>
                  <a:lnTo>
                    <a:pt x="602" y="14757"/>
                  </a:lnTo>
                  <a:lnTo>
                    <a:pt x="650" y="14979"/>
                  </a:lnTo>
                  <a:lnTo>
                    <a:pt x="701" y="15200"/>
                  </a:lnTo>
                  <a:lnTo>
                    <a:pt x="729" y="15311"/>
                  </a:lnTo>
                  <a:lnTo>
                    <a:pt x="755" y="15420"/>
                  </a:lnTo>
                  <a:lnTo>
                    <a:pt x="784" y="15530"/>
                  </a:lnTo>
                  <a:lnTo>
                    <a:pt x="811" y="15639"/>
                  </a:lnTo>
                  <a:lnTo>
                    <a:pt x="840" y="15747"/>
                  </a:lnTo>
                  <a:lnTo>
                    <a:pt x="870" y="15854"/>
                  </a:lnTo>
                  <a:lnTo>
                    <a:pt x="899" y="15959"/>
                  </a:lnTo>
                  <a:lnTo>
                    <a:pt x="929" y="16064"/>
                  </a:lnTo>
                  <a:lnTo>
                    <a:pt x="960" y="16165"/>
                  </a:lnTo>
                  <a:lnTo>
                    <a:pt x="991" y="16266"/>
                  </a:lnTo>
                  <a:lnTo>
                    <a:pt x="1022" y="16365"/>
                  </a:lnTo>
                  <a:lnTo>
                    <a:pt x="1054" y="16461"/>
                  </a:lnTo>
                  <a:lnTo>
                    <a:pt x="1086" y="16556"/>
                  </a:lnTo>
                  <a:lnTo>
                    <a:pt x="1119" y="16646"/>
                  </a:lnTo>
                  <a:lnTo>
                    <a:pt x="1152" y="16735"/>
                  </a:lnTo>
                  <a:lnTo>
                    <a:pt x="1185" y="16821"/>
                  </a:lnTo>
                  <a:lnTo>
                    <a:pt x="1225" y="16920"/>
                  </a:lnTo>
                  <a:lnTo>
                    <a:pt x="1267" y="17017"/>
                  </a:lnTo>
                  <a:lnTo>
                    <a:pt x="1288" y="17064"/>
                  </a:lnTo>
                  <a:lnTo>
                    <a:pt x="1310" y="17111"/>
                  </a:lnTo>
                  <a:lnTo>
                    <a:pt x="1332" y="17156"/>
                  </a:lnTo>
                  <a:lnTo>
                    <a:pt x="1354" y="17202"/>
                  </a:lnTo>
                  <a:lnTo>
                    <a:pt x="1377" y="17247"/>
                  </a:lnTo>
                  <a:lnTo>
                    <a:pt x="1399" y="17290"/>
                  </a:lnTo>
                  <a:lnTo>
                    <a:pt x="1423" y="17334"/>
                  </a:lnTo>
                  <a:lnTo>
                    <a:pt x="1447" y="17376"/>
                  </a:lnTo>
                  <a:lnTo>
                    <a:pt x="1471" y="17417"/>
                  </a:lnTo>
                  <a:lnTo>
                    <a:pt x="1496" y="17459"/>
                  </a:lnTo>
                  <a:lnTo>
                    <a:pt x="1521" y="17499"/>
                  </a:lnTo>
                  <a:lnTo>
                    <a:pt x="1546" y="17538"/>
                  </a:lnTo>
                  <a:lnTo>
                    <a:pt x="1572" y="17576"/>
                  </a:lnTo>
                  <a:lnTo>
                    <a:pt x="1598" y="17614"/>
                  </a:lnTo>
                  <a:lnTo>
                    <a:pt x="1625" y="17651"/>
                  </a:lnTo>
                  <a:lnTo>
                    <a:pt x="1652" y="17687"/>
                  </a:lnTo>
                  <a:lnTo>
                    <a:pt x="1680" y="17722"/>
                  </a:lnTo>
                  <a:lnTo>
                    <a:pt x="1707" y="17756"/>
                  </a:lnTo>
                  <a:lnTo>
                    <a:pt x="1736" y="17789"/>
                  </a:lnTo>
                  <a:lnTo>
                    <a:pt x="1764" y="17822"/>
                  </a:lnTo>
                  <a:lnTo>
                    <a:pt x="1794" y="17853"/>
                  </a:lnTo>
                  <a:lnTo>
                    <a:pt x="1824" y="17884"/>
                  </a:lnTo>
                  <a:lnTo>
                    <a:pt x="1854" y="17914"/>
                  </a:lnTo>
                  <a:lnTo>
                    <a:pt x="1885" y="17943"/>
                  </a:lnTo>
                  <a:lnTo>
                    <a:pt x="1917" y="17970"/>
                  </a:lnTo>
                  <a:lnTo>
                    <a:pt x="1947" y="17998"/>
                  </a:lnTo>
                  <a:lnTo>
                    <a:pt x="1980" y="18023"/>
                  </a:lnTo>
                  <a:lnTo>
                    <a:pt x="2013" y="18048"/>
                  </a:lnTo>
                  <a:lnTo>
                    <a:pt x="2052" y="18075"/>
                  </a:lnTo>
                  <a:lnTo>
                    <a:pt x="2091" y="18102"/>
                  </a:lnTo>
                  <a:lnTo>
                    <a:pt x="2132" y="18127"/>
                  </a:lnTo>
                  <a:lnTo>
                    <a:pt x="2173" y="18151"/>
                  </a:lnTo>
                  <a:lnTo>
                    <a:pt x="2215" y="18174"/>
                  </a:lnTo>
                  <a:lnTo>
                    <a:pt x="2259" y="18194"/>
                  </a:lnTo>
                  <a:lnTo>
                    <a:pt x="2303" y="18214"/>
                  </a:lnTo>
                  <a:lnTo>
                    <a:pt x="2349" y="18232"/>
                  </a:lnTo>
                  <a:lnTo>
                    <a:pt x="2397" y="18249"/>
                  </a:lnTo>
                  <a:lnTo>
                    <a:pt x="2446" y="18264"/>
                  </a:lnTo>
                  <a:lnTo>
                    <a:pt x="2497" y="18277"/>
                  </a:lnTo>
                  <a:lnTo>
                    <a:pt x="2549" y="18287"/>
                  </a:lnTo>
                  <a:lnTo>
                    <a:pt x="2576" y="18292"/>
                  </a:lnTo>
                  <a:lnTo>
                    <a:pt x="2603" y="18296"/>
                  </a:lnTo>
                  <a:lnTo>
                    <a:pt x="2631" y="18300"/>
                  </a:lnTo>
                  <a:lnTo>
                    <a:pt x="2658" y="18303"/>
                  </a:lnTo>
                  <a:lnTo>
                    <a:pt x="2687" y="18305"/>
                  </a:lnTo>
                  <a:lnTo>
                    <a:pt x="2716" y="18308"/>
                  </a:lnTo>
                  <a:lnTo>
                    <a:pt x="2745" y="18309"/>
                  </a:lnTo>
                  <a:lnTo>
                    <a:pt x="2776" y="18309"/>
                  </a:lnTo>
                  <a:lnTo>
                    <a:pt x="2835" y="18310"/>
                  </a:lnTo>
                  <a:lnTo>
                    <a:pt x="2896" y="18310"/>
                  </a:lnTo>
                  <a:lnTo>
                    <a:pt x="2957" y="18309"/>
                  </a:lnTo>
                  <a:lnTo>
                    <a:pt x="3017" y="18308"/>
                  </a:lnTo>
                  <a:lnTo>
                    <a:pt x="3079" y="18305"/>
                  </a:lnTo>
                  <a:lnTo>
                    <a:pt x="3140" y="18303"/>
                  </a:lnTo>
                  <a:lnTo>
                    <a:pt x="3200" y="18300"/>
                  </a:lnTo>
                  <a:lnTo>
                    <a:pt x="3262" y="18296"/>
                  </a:lnTo>
                  <a:lnTo>
                    <a:pt x="3323" y="18292"/>
                  </a:lnTo>
                  <a:lnTo>
                    <a:pt x="3384" y="18287"/>
                  </a:lnTo>
                  <a:lnTo>
                    <a:pt x="3444" y="18283"/>
                  </a:lnTo>
                  <a:lnTo>
                    <a:pt x="3505" y="18277"/>
                  </a:lnTo>
                  <a:lnTo>
                    <a:pt x="3565" y="18271"/>
                  </a:lnTo>
                  <a:lnTo>
                    <a:pt x="3625" y="18264"/>
                  </a:lnTo>
                  <a:lnTo>
                    <a:pt x="3686" y="18257"/>
                  </a:lnTo>
                  <a:lnTo>
                    <a:pt x="3745" y="18250"/>
                  </a:lnTo>
                  <a:lnTo>
                    <a:pt x="3829" y="18240"/>
                  </a:lnTo>
                  <a:lnTo>
                    <a:pt x="3912" y="18230"/>
                  </a:lnTo>
                  <a:lnTo>
                    <a:pt x="3995" y="18218"/>
                  </a:lnTo>
                  <a:lnTo>
                    <a:pt x="4076" y="18206"/>
                  </a:lnTo>
                  <a:lnTo>
                    <a:pt x="4157" y="18192"/>
                  </a:lnTo>
                  <a:lnTo>
                    <a:pt x="4236" y="18178"/>
                  </a:lnTo>
                  <a:lnTo>
                    <a:pt x="4316" y="18165"/>
                  </a:lnTo>
                  <a:lnTo>
                    <a:pt x="4395" y="18150"/>
                  </a:lnTo>
                  <a:lnTo>
                    <a:pt x="4473" y="18134"/>
                  </a:lnTo>
                  <a:lnTo>
                    <a:pt x="4549" y="18118"/>
                  </a:lnTo>
                  <a:lnTo>
                    <a:pt x="4627" y="18101"/>
                  </a:lnTo>
                  <a:lnTo>
                    <a:pt x="4704" y="18083"/>
                  </a:lnTo>
                  <a:lnTo>
                    <a:pt x="4779" y="18066"/>
                  </a:lnTo>
                  <a:lnTo>
                    <a:pt x="4855" y="18048"/>
                  </a:lnTo>
                  <a:lnTo>
                    <a:pt x="4931" y="18028"/>
                  </a:lnTo>
                  <a:lnTo>
                    <a:pt x="5006" y="18009"/>
                  </a:lnTo>
                  <a:lnTo>
                    <a:pt x="5156" y="17969"/>
                  </a:lnTo>
                  <a:lnTo>
                    <a:pt x="5305" y="17927"/>
                  </a:lnTo>
                  <a:lnTo>
                    <a:pt x="5455" y="17882"/>
                  </a:lnTo>
                  <a:lnTo>
                    <a:pt x="5603" y="17836"/>
                  </a:lnTo>
                  <a:lnTo>
                    <a:pt x="5753" y="17789"/>
                  </a:lnTo>
                  <a:lnTo>
                    <a:pt x="5904" y="17741"/>
                  </a:lnTo>
                  <a:lnTo>
                    <a:pt x="6056" y="17691"/>
                  </a:lnTo>
                  <a:lnTo>
                    <a:pt x="6211" y="17639"/>
                  </a:lnTo>
                  <a:lnTo>
                    <a:pt x="6273" y="17619"/>
                  </a:lnTo>
                  <a:lnTo>
                    <a:pt x="6368" y="17586"/>
                  </a:lnTo>
                  <a:lnTo>
                    <a:pt x="6483" y="17544"/>
                  </a:lnTo>
                  <a:lnTo>
                    <a:pt x="6608" y="17501"/>
                  </a:lnTo>
                  <a:lnTo>
                    <a:pt x="6729" y="17456"/>
                  </a:lnTo>
                  <a:lnTo>
                    <a:pt x="6837" y="17415"/>
                  </a:lnTo>
                  <a:lnTo>
                    <a:pt x="6881" y="17398"/>
                  </a:lnTo>
                  <a:lnTo>
                    <a:pt x="6917" y="17382"/>
                  </a:lnTo>
                  <a:lnTo>
                    <a:pt x="6943" y="17369"/>
                  </a:lnTo>
                  <a:lnTo>
                    <a:pt x="6959" y="17361"/>
                  </a:lnTo>
                  <a:lnTo>
                    <a:pt x="6994" y="17351"/>
                  </a:lnTo>
                  <a:lnTo>
                    <a:pt x="7046" y="17333"/>
                  </a:lnTo>
                  <a:lnTo>
                    <a:pt x="7116" y="17308"/>
                  </a:lnTo>
                  <a:lnTo>
                    <a:pt x="7200" y="17277"/>
                  </a:lnTo>
                  <a:lnTo>
                    <a:pt x="7294" y="17240"/>
                  </a:lnTo>
                  <a:lnTo>
                    <a:pt x="7397" y="17200"/>
                  </a:lnTo>
                  <a:lnTo>
                    <a:pt x="7507" y="17156"/>
                  </a:lnTo>
                  <a:lnTo>
                    <a:pt x="7621" y="17112"/>
                  </a:lnTo>
                  <a:lnTo>
                    <a:pt x="7734" y="17066"/>
                  </a:lnTo>
                  <a:lnTo>
                    <a:pt x="7846" y="17021"/>
                  </a:lnTo>
                  <a:lnTo>
                    <a:pt x="7955" y="16977"/>
                  </a:lnTo>
                  <a:lnTo>
                    <a:pt x="8057" y="16937"/>
                  </a:lnTo>
                  <a:lnTo>
                    <a:pt x="8148" y="16899"/>
                  </a:lnTo>
                  <a:lnTo>
                    <a:pt x="8228" y="16867"/>
                  </a:lnTo>
                  <a:lnTo>
                    <a:pt x="8295" y="16841"/>
                  </a:lnTo>
                  <a:lnTo>
                    <a:pt x="8344" y="16821"/>
                  </a:lnTo>
                  <a:lnTo>
                    <a:pt x="8396" y="16799"/>
                  </a:lnTo>
                  <a:lnTo>
                    <a:pt x="8454" y="16778"/>
                  </a:lnTo>
                  <a:lnTo>
                    <a:pt x="8513" y="16755"/>
                  </a:lnTo>
                  <a:lnTo>
                    <a:pt x="8574" y="16731"/>
                  </a:lnTo>
                  <a:lnTo>
                    <a:pt x="8633" y="16707"/>
                  </a:lnTo>
                  <a:lnTo>
                    <a:pt x="8690" y="16682"/>
                  </a:lnTo>
                  <a:lnTo>
                    <a:pt x="8744" y="16658"/>
                  </a:lnTo>
                  <a:lnTo>
                    <a:pt x="8792" y="16633"/>
                  </a:lnTo>
                  <a:lnTo>
                    <a:pt x="8829" y="16621"/>
                  </a:lnTo>
                  <a:lnTo>
                    <a:pt x="8872" y="16605"/>
                  </a:lnTo>
                  <a:lnTo>
                    <a:pt x="8918" y="16587"/>
                  </a:lnTo>
                  <a:lnTo>
                    <a:pt x="8965" y="16565"/>
                  </a:lnTo>
                  <a:lnTo>
                    <a:pt x="9013" y="16543"/>
                  </a:lnTo>
                  <a:lnTo>
                    <a:pt x="9059" y="16522"/>
                  </a:lnTo>
                  <a:lnTo>
                    <a:pt x="9100" y="16502"/>
                  </a:lnTo>
                  <a:lnTo>
                    <a:pt x="9137" y="16485"/>
                  </a:lnTo>
                  <a:lnTo>
                    <a:pt x="9178" y="16465"/>
                  </a:lnTo>
                  <a:lnTo>
                    <a:pt x="9220" y="16447"/>
                  </a:lnTo>
                  <a:lnTo>
                    <a:pt x="9263" y="16429"/>
                  </a:lnTo>
                  <a:lnTo>
                    <a:pt x="9304" y="16409"/>
                  </a:lnTo>
                  <a:lnTo>
                    <a:pt x="9346" y="16391"/>
                  </a:lnTo>
                  <a:lnTo>
                    <a:pt x="9388" y="16371"/>
                  </a:lnTo>
                  <a:lnTo>
                    <a:pt x="9430" y="16352"/>
                  </a:lnTo>
                  <a:lnTo>
                    <a:pt x="9471" y="16331"/>
                  </a:lnTo>
                  <a:lnTo>
                    <a:pt x="9550" y="16292"/>
                  </a:lnTo>
                  <a:lnTo>
                    <a:pt x="9633" y="16254"/>
                  </a:lnTo>
                  <a:lnTo>
                    <a:pt x="9720" y="16214"/>
                  </a:lnTo>
                  <a:lnTo>
                    <a:pt x="9807" y="16173"/>
                  </a:lnTo>
                  <a:lnTo>
                    <a:pt x="9894" y="16132"/>
                  </a:lnTo>
                  <a:lnTo>
                    <a:pt x="9978" y="16091"/>
                  </a:lnTo>
                  <a:lnTo>
                    <a:pt x="10018" y="16069"/>
                  </a:lnTo>
                  <a:lnTo>
                    <a:pt x="10057" y="16048"/>
                  </a:lnTo>
                  <a:lnTo>
                    <a:pt x="10093" y="16026"/>
                  </a:lnTo>
                  <a:lnTo>
                    <a:pt x="10129" y="16004"/>
                  </a:lnTo>
                  <a:lnTo>
                    <a:pt x="10153" y="15994"/>
                  </a:lnTo>
                  <a:lnTo>
                    <a:pt x="10184" y="15979"/>
                  </a:lnTo>
                  <a:lnTo>
                    <a:pt x="10220" y="15962"/>
                  </a:lnTo>
                  <a:lnTo>
                    <a:pt x="10263" y="15939"/>
                  </a:lnTo>
                  <a:lnTo>
                    <a:pt x="10363" y="15886"/>
                  </a:lnTo>
                  <a:lnTo>
                    <a:pt x="10482" y="15821"/>
                  </a:lnTo>
                  <a:lnTo>
                    <a:pt x="10614" y="15748"/>
                  </a:lnTo>
                  <a:lnTo>
                    <a:pt x="10756" y="15669"/>
                  </a:lnTo>
                  <a:lnTo>
                    <a:pt x="10903" y="15584"/>
                  </a:lnTo>
                  <a:lnTo>
                    <a:pt x="11053" y="15498"/>
                  </a:lnTo>
                  <a:lnTo>
                    <a:pt x="11202" y="15411"/>
                  </a:lnTo>
                  <a:lnTo>
                    <a:pt x="11344" y="15328"/>
                  </a:lnTo>
                  <a:lnTo>
                    <a:pt x="11477" y="15249"/>
                  </a:lnTo>
                  <a:lnTo>
                    <a:pt x="11597" y="15176"/>
                  </a:lnTo>
                  <a:lnTo>
                    <a:pt x="11700" y="15111"/>
                  </a:lnTo>
                  <a:lnTo>
                    <a:pt x="11781" y="15060"/>
                  </a:lnTo>
                  <a:lnTo>
                    <a:pt x="11813" y="15038"/>
                  </a:lnTo>
                  <a:lnTo>
                    <a:pt x="11838" y="15021"/>
                  </a:lnTo>
                  <a:lnTo>
                    <a:pt x="11857" y="15007"/>
                  </a:lnTo>
                  <a:lnTo>
                    <a:pt x="11867" y="14997"/>
                  </a:lnTo>
                  <a:lnTo>
                    <a:pt x="11879" y="14991"/>
                  </a:lnTo>
                  <a:lnTo>
                    <a:pt x="11898" y="14982"/>
                  </a:lnTo>
                  <a:lnTo>
                    <a:pt x="11919" y="14970"/>
                  </a:lnTo>
                  <a:lnTo>
                    <a:pt x="11947" y="14954"/>
                  </a:lnTo>
                  <a:lnTo>
                    <a:pt x="12012" y="14913"/>
                  </a:lnTo>
                  <a:lnTo>
                    <a:pt x="12090" y="14864"/>
                  </a:lnTo>
                  <a:lnTo>
                    <a:pt x="12179" y="14806"/>
                  </a:lnTo>
                  <a:lnTo>
                    <a:pt x="12276" y="14741"/>
                  </a:lnTo>
                  <a:lnTo>
                    <a:pt x="12379" y="14672"/>
                  </a:lnTo>
                  <a:lnTo>
                    <a:pt x="12485" y="14600"/>
                  </a:lnTo>
                  <a:lnTo>
                    <a:pt x="12590" y="14528"/>
                  </a:lnTo>
                  <a:lnTo>
                    <a:pt x="12694" y="14457"/>
                  </a:lnTo>
                  <a:lnTo>
                    <a:pt x="12791" y="14388"/>
                  </a:lnTo>
                  <a:lnTo>
                    <a:pt x="12883" y="14324"/>
                  </a:lnTo>
                  <a:lnTo>
                    <a:pt x="12963" y="14267"/>
                  </a:lnTo>
                  <a:lnTo>
                    <a:pt x="13031" y="14218"/>
                  </a:lnTo>
                  <a:lnTo>
                    <a:pt x="13083" y="14179"/>
                  </a:lnTo>
                  <a:lnTo>
                    <a:pt x="13116" y="14152"/>
                  </a:lnTo>
                  <a:lnTo>
                    <a:pt x="13131" y="14143"/>
                  </a:lnTo>
                  <a:lnTo>
                    <a:pt x="13152" y="14131"/>
                  </a:lnTo>
                  <a:lnTo>
                    <a:pt x="13179" y="14112"/>
                  </a:lnTo>
                  <a:lnTo>
                    <a:pt x="13212" y="14088"/>
                  </a:lnTo>
                  <a:lnTo>
                    <a:pt x="13294" y="14030"/>
                  </a:lnTo>
                  <a:lnTo>
                    <a:pt x="13392" y="13958"/>
                  </a:lnTo>
                  <a:lnTo>
                    <a:pt x="13505" y="13873"/>
                  </a:lnTo>
                  <a:lnTo>
                    <a:pt x="13628" y="13779"/>
                  </a:lnTo>
                  <a:lnTo>
                    <a:pt x="13758" y="13680"/>
                  </a:lnTo>
                  <a:lnTo>
                    <a:pt x="13891" y="13578"/>
                  </a:lnTo>
                  <a:lnTo>
                    <a:pt x="14024" y="13475"/>
                  </a:lnTo>
                  <a:lnTo>
                    <a:pt x="14153" y="13374"/>
                  </a:lnTo>
                  <a:lnTo>
                    <a:pt x="14274" y="13278"/>
                  </a:lnTo>
                  <a:lnTo>
                    <a:pt x="14385" y="13190"/>
                  </a:lnTo>
                  <a:lnTo>
                    <a:pt x="14481" y="13112"/>
                  </a:lnTo>
                  <a:lnTo>
                    <a:pt x="14559" y="13048"/>
                  </a:lnTo>
                  <a:lnTo>
                    <a:pt x="14590" y="13022"/>
                  </a:lnTo>
                  <a:lnTo>
                    <a:pt x="14615" y="13000"/>
                  </a:lnTo>
                  <a:lnTo>
                    <a:pt x="14634" y="12982"/>
                  </a:lnTo>
                  <a:lnTo>
                    <a:pt x="14645" y="12970"/>
                  </a:lnTo>
                  <a:lnTo>
                    <a:pt x="14658" y="12963"/>
                  </a:lnTo>
                  <a:lnTo>
                    <a:pt x="14673" y="12954"/>
                  </a:lnTo>
                  <a:lnTo>
                    <a:pt x="14690" y="12942"/>
                  </a:lnTo>
                  <a:lnTo>
                    <a:pt x="14708" y="12928"/>
                  </a:lnTo>
                  <a:lnTo>
                    <a:pt x="14751" y="12895"/>
                  </a:lnTo>
                  <a:lnTo>
                    <a:pt x="14802" y="12854"/>
                  </a:lnTo>
                  <a:lnTo>
                    <a:pt x="14857" y="12807"/>
                  </a:lnTo>
                  <a:lnTo>
                    <a:pt x="14917" y="12756"/>
                  </a:lnTo>
                  <a:lnTo>
                    <a:pt x="14979" y="12701"/>
                  </a:lnTo>
                  <a:lnTo>
                    <a:pt x="15044" y="12645"/>
                  </a:lnTo>
                  <a:lnTo>
                    <a:pt x="15110" y="12587"/>
                  </a:lnTo>
                  <a:lnTo>
                    <a:pt x="15175" y="12530"/>
                  </a:lnTo>
                  <a:lnTo>
                    <a:pt x="15238" y="12475"/>
                  </a:lnTo>
                  <a:lnTo>
                    <a:pt x="15298" y="12421"/>
                  </a:lnTo>
                  <a:lnTo>
                    <a:pt x="15354" y="12372"/>
                  </a:lnTo>
                  <a:lnTo>
                    <a:pt x="15405" y="12328"/>
                  </a:lnTo>
                  <a:lnTo>
                    <a:pt x="15451" y="12291"/>
                  </a:lnTo>
                  <a:lnTo>
                    <a:pt x="15487" y="12261"/>
                  </a:lnTo>
                  <a:lnTo>
                    <a:pt x="15508" y="12245"/>
                  </a:lnTo>
                  <a:lnTo>
                    <a:pt x="15520" y="12233"/>
                  </a:lnTo>
                  <a:lnTo>
                    <a:pt x="15534" y="12220"/>
                  </a:lnTo>
                  <a:lnTo>
                    <a:pt x="15555" y="12200"/>
                  </a:lnTo>
                  <a:lnTo>
                    <a:pt x="15765" y="12013"/>
                  </a:lnTo>
                  <a:lnTo>
                    <a:pt x="15798" y="11979"/>
                  </a:lnTo>
                  <a:lnTo>
                    <a:pt x="15830" y="11947"/>
                  </a:lnTo>
                  <a:lnTo>
                    <a:pt x="15863" y="11915"/>
                  </a:lnTo>
                  <a:lnTo>
                    <a:pt x="15895" y="11884"/>
                  </a:lnTo>
                  <a:lnTo>
                    <a:pt x="15927" y="11853"/>
                  </a:lnTo>
                  <a:lnTo>
                    <a:pt x="15959" y="11823"/>
                  </a:lnTo>
                  <a:lnTo>
                    <a:pt x="15992" y="11790"/>
                  </a:lnTo>
                  <a:lnTo>
                    <a:pt x="16025" y="11758"/>
                  </a:lnTo>
                  <a:lnTo>
                    <a:pt x="16052" y="11733"/>
                  </a:lnTo>
                  <a:lnTo>
                    <a:pt x="16089" y="11696"/>
                  </a:lnTo>
                  <a:lnTo>
                    <a:pt x="16136" y="11649"/>
                  </a:lnTo>
                  <a:lnTo>
                    <a:pt x="16190" y="11595"/>
                  </a:lnTo>
                  <a:lnTo>
                    <a:pt x="16248" y="11535"/>
                  </a:lnTo>
                  <a:lnTo>
                    <a:pt x="16311" y="11470"/>
                  </a:lnTo>
                  <a:lnTo>
                    <a:pt x="16377" y="11403"/>
                  </a:lnTo>
                  <a:lnTo>
                    <a:pt x="16443" y="11335"/>
                  </a:lnTo>
                  <a:lnTo>
                    <a:pt x="16508" y="11268"/>
                  </a:lnTo>
                  <a:lnTo>
                    <a:pt x="16571" y="11202"/>
                  </a:lnTo>
                  <a:lnTo>
                    <a:pt x="16629" y="11140"/>
                  </a:lnTo>
                  <a:lnTo>
                    <a:pt x="16681" y="11084"/>
                  </a:lnTo>
                  <a:lnTo>
                    <a:pt x="16726" y="11036"/>
                  </a:lnTo>
                  <a:lnTo>
                    <a:pt x="16761" y="10997"/>
                  </a:lnTo>
                  <a:lnTo>
                    <a:pt x="16786" y="10969"/>
                  </a:lnTo>
                  <a:lnTo>
                    <a:pt x="16797" y="10953"/>
                  </a:lnTo>
                  <a:lnTo>
                    <a:pt x="16818" y="10935"/>
                  </a:lnTo>
                  <a:lnTo>
                    <a:pt x="16837" y="10915"/>
                  </a:lnTo>
                  <a:lnTo>
                    <a:pt x="16856" y="10896"/>
                  </a:lnTo>
                  <a:lnTo>
                    <a:pt x="16874" y="10875"/>
                  </a:lnTo>
                  <a:lnTo>
                    <a:pt x="16908" y="10833"/>
                  </a:lnTo>
                  <a:lnTo>
                    <a:pt x="16943" y="10789"/>
                  </a:lnTo>
                  <a:lnTo>
                    <a:pt x="17006" y="10707"/>
                  </a:lnTo>
                  <a:lnTo>
                    <a:pt x="17067" y="10626"/>
                  </a:lnTo>
                  <a:lnTo>
                    <a:pt x="17128" y="10543"/>
                  </a:lnTo>
                  <a:lnTo>
                    <a:pt x="17185" y="10462"/>
                  </a:lnTo>
                  <a:lnTo>
                    <a:pt x="17214" y="10421"/>
                  </a:lnTo>
                  <a:lnTo>
                    <a:pt x="17241" y="10379"/>
                  </a:lnTo>
                  <a:lnTo>
                    <a:pt x="17269" y="10337"/>
                  </a:lnTo>
                  <a:lnTo>
                    <a:pt x="17295" y="10296"/>
                  </a:lnTo>
                  <a:lnTo>
                    <a:pt x="17321" y="10254"/>
                  </a:lnTo>
                  <a:lnTo>
                    <a:pt x="17347" y="10211"/>
                  </a:lnTo>
                  <a:lnTo>
                    <a:pt x="17372" y="10169"/>
                  </a:lnTo>
                  <a:lnTo>
                    <a:pt x="17396" y="10125"/>
                  </a:lnTo>
                  <a:lnTo>
                    <a:pt x="17419" y="10081"/>
                  </a:lnTo>
                  <a:lnTo>
                    <a:pt x="17442" y="10037"/>
                  </a:lnTo>
                  <a:lnTo>
                    <a:pt x="17463" y="9992"/>
                  </a:lnTo>
                  <a:lnTo>
                    <a:pt x="17485" y="9946"/>
                  </a:lnTo>
                  <a:lnTo>
                    <a:pt x="17505" y="9900"/>
                  </a:lnTo>
                  <a:lnTo>
                    <a:pt x="17524" y="9853"/>
                  </a:lnTo>
                  <a:lnTo>
                    <a:pt x="17543" y="9805"/>
                  </a:lnTo>
                  <a:lnTo>
                    <a:pt x="17561" y="9757"/>
                  </a:lnTo>
                  <a:lnTo>
                    <a:pt x="17578" y="9708"/>
                  </a:lnTo>
                  <a:lnTo>
                    <a:pt x="17594" y="9657"/>
                  </a:lnTo>
                  <a:lnTo>
                    <a:pt x="17609" y="9606"/>
                  </a:lnTo>
                  <a:lnTo>
                    <a:pt x="17622" y="9553"/>
                  </a:lnTo>
                  <a:lnTo>
                    <a:pt x="17636" y="9501"/>
                  </a:lnTo>
                  <a:lnTo>
                    <a:pt x="17648" y="9446"/>
                  </a:lnTo>
                  <a:lnTo>
                    <a:pt x="17659" y="9391"/>
                  </a:lnTo>
                  <a:lnTo>
                    <a:pt x="17669" y="9334"/>
                  </a:lnTo>
                  <a:lnTo>
                    <a:pt x="17673" y="9309"/>
                  </a:lnTo>
                  <a:lnTo>
                    <a:pt x="17675" y="9283"/>
                  </a:lnTo>
                  <a:lnTo>
                    <a:pt x="17675" y="9255"/>
                  </a:lnTo>
                  <a:lnTo>
                    <a:pt x="17674" y="9226"/>
                  </a:lnTo>
                  <a:lnTo>
                    <a:pt x="17672" y="9196"/>
                  </a:lnTo>
                  <a:lnTo>
                    <a:pt x="17669" y="9165"/>
                  </a:lnTo>
                  <a:lnTo>
                    <a:pt x="17665" y="9133"/>
                  </a:lnTo>
                  <a:lnTo>
                    <a:pt x="17659" y="9101"/>
                  </a:lnTo>
                  <a:lnTo>
                    <a:pt x="17653" y="9068"/>
                  </a:lnTo>
                  <a:lnTo>
                    <a:pt x="17645" y="9034"/>
                  </a:lnTo>
                  <a:lnTo>
                    <a:pt x="17637" y="8999"/>
                  </a:lnTo>
                  <a:lnTo>
                    <a:pt x="17629" y="8965"/>
                  </a:lnTo>
                  <a:lnTo>
                    <a:pt x="17609" y="8895"/>
                  </a:lnTo>
                  <a:lnTo>
                    <a:pt x="17587" y="8825"/>
                  </a:lnTo>
                  <a:lnTo>
                    <a:pt x="17563" y="8757"/>
                  </a:lnTo>
                  <a:lnTo>
                    <a:pt x="17539" y="8689"/>
                  </a:lnTo>
                  <a:lnTo>
                    <a:pt x="17513" y="8624"/>
                  </a:lnTo>
                  <a:lnTo>
                    <a:pt x="17487" y="8563"/>
                  </a:lnTo>
                  <a:lnTo>
                    <a:pt x="17462" y="8506"/>
                  </a:lnTo>
                  <a:lnTo>
                    <a:pt x="17437" y="8455"/>
                  </a:lnTo>
                  <a:lnTo>
                    <a:pt x="17415" y="8408"/>
                  </a:lnTo>
                  <a:lnTo>
                    <a:pt x="17394" y="8369"/>
                  </a:lnTo>
                  <a:lnTo>
                    <a:pt x="17360" y="8310"/>
                  </a:lnTo>
                  <a:lnTo>
                    <a:pt x="17328" y="8254"/>
                  </a:lnTo>
                  <a:lnTo>
                    <a:pt x="17297" y="8203"/>
                  </a:lnTo>
                  <a:lnTo>
                    <a:pt x="17268" y="8155"/>
                  </a:lnTo>
                  <a:lnTo>
                    <a:pt x="17239" y="8109"/>
                  </a:lnTo>
                  <a:lnTo>
                    <a:pt x="17210" y="8066"/>
                  </a:lnTo>
                  <a:lnTo>
                    <a:pt x="17182" y="8023"/>
                  </a:lnTo>
                  <a:lnTo>
                    <a:pt x="17153" y="7981"/>
                  </a:lnTo>
                  <a:lnTo>
                    <a:pt x="17123" y="7941"/>
                  </a:lnTo>
                  <a:lnTo>
                    <a:pt x="17093" y="7900"/>
                  </a:lnTo>
                  <a:lnTo>
                    <a:pt x="17062" y="7858"/>
                  </a:lnTo>
                  <a:lnTo>
                    <a:pt x="17029" y="7816"/>
                  </a:lnTo>
                  <a:lnTo>
                    <a:pt x="16958" y="7727"/>
                  </a:lnTo>
                  <a:lnTo>
                    <a:pt x="16877" y="7627"/>
                  </a:lnTo>
                  <a:lnTo>
                    <a:pt x="16843" y="7585"/>
                  </a:lnTo>
                  <a:lnTo>
                    <a:pt x="16805" y="7540"/>
                  </a:lnTo>
                  <a:lnTo>
                    <a:pt x="16766" y="7493"/>
                  </a:lnTo>
                  <a:lnTo>
                    <a:pt x="16725" y="7446"/>
                  </a:lnTo>
                  <a:lnTo>
                    <a:pt x="16641" y="7350"/>
                  </a:lnTo>
                  <a:lnTo>
                    <a:pt x="16551" y="7253"/>
                  </a:lnTo>
                  <a:lnTo>
                    <a:pt x="16462" y="7157"/>
                  </a:lnTo>
                  <a:lnTo>
                    <a:pt x="16373" y="7065"/>
                  </a:lnTo>
                  <a:lnTo>
                    <a:pt x="16287" y="6978"/>
                  </a:lnTo>
                  <a:lnTo>
                    <a:pt x="16207" y="6899"/>
                  </a:lnTo>
                  <a:lnTo>
                    <a:pt x="16179" y="6872"/>
                  </a:lnTo>
                  <a:lnTo>
                    <a:pt x="16153" y="6842"/>
                  </a:lnTo>
                  <a:lnTo>
                    <a:pt x="16127" y="6811"/>
                  </a:lnTo>
                  <a:lnTo>
                    <a:pt x="16099" y="6779"/>
                  </a:lnTo>
                  <a:lnTo>
                    <a:pt x="16071" y="6747"/>
                  </a:lnTo>
                  <a:lnTo>
                    <a:pt x="16042" y="6715"/>
                  </a:lnTo>
                  <a:lnTo>
                    <a:pt x="16011" y="6683"/>
                  </a:lnTo>
                  <a:lnTo>
                    <a:pt x="15979" y="6652"/>
                  </a:lnTo>
                  <a:lnTo>
                    <a:pt x="14313" y="5186"/>
                  </a:lnTo>
                  <a:lnTo>
                    <a:pt x="14230" y="5121"/>
                  </a:lnTo>
                  <a:lnTo>
                    <a:pt x="14144" y="5052"/>
                  </a:lnTo>
                  <a:lnTo>
                    <a:pt x="14058" y="4981"/>
                  </a:lnTo>
                  <a:lnTo>
                    <a:pt x="13972" y="4911"/>
                  </a:lnTo>
                  <a:lnTo>
                    <a:pt x="13885" y="4840"/>
                  </a:lnTo>
                  <a:lnTo>
                    <a:pt x="13797" y="4769"/>
                  </a:lnTo>
                  <a:lnTo>
                    <a:pt x="13709" y="4700"/>
                  </a:lnTo>
                  <a:lnTo>
                    <a:pt x="13622" y="4634"/>
                  </a:lnTo>
                  <a:lnTo>
                    <a:pt x="13528" y="4565"/>
                  </a:lnTo>
                  <a:lnTo>
                    <a:pt x="13437" y="4496"/>
                  </a:lnTo>
                  <a:lnTo>
                    <a:pt x="13348" y="4430"/>
                  </a:lnTo>
                  <a:lnTo>
                    <a:pt x="13259" y="4364"/>
                  </a:lnTo>
                  <a:lnTo>
                    <a:pt x="13172" y="4299"/>
                  </a:lnTo>
                  <a:lnTo>
                    <a:pt x="13085" y="4234"/>
                  </a:lnTo>
                  <a:lnTo>
                    <a:pt x="12999" y="4170"/>
                  </a:lnTo>
                  <a:lnTo>
                    <a:pt x="12913" y="4107"/>
                  </a:lnTo>
                  <a:lnTo>
                    <a:pt x="12826" y="4043"/>
                  </a:lnTo>
                  <a:lnTo>
                    <a:pt x="12738" y="3980"/>
                  </a:lnTo>
                  <a:lnTo>
                    <a:pt x="12650" y="3916"/>
                  </a:lnTo>
                  <a:lnTo>
                    <a:pt x="12559" y="3852"/>
                  </a:lnTo>
                  <a:lnTo>
                    <a:pt x="12468" y="3787"/>
                  </a:lnTo>
                  <a:lnTo>
                    <a:pt x="12373" y="3722"/>
                  </a:lnTo>
                  <a:lnTo>
                    <a:pt x="12276" y="3655"/>
                  </a:lnTo>
                  <a:lnTo>
                    <a:pt x="12177" y="3589"/>
                  </a:lnTo>
                  <a:lnTo>
                    <a:pt x="12083" y="3525"/>
                  </a:lnTo>
                  <a:lnTo>
                    <a:pt x="11988" y="3463"/>
                  </a:lnTo>
                  <a:lnTo>
                    <a:pt x="11893" y="3402"/>
                  </a:lnTo>
                  <a:lnTo>
                    <a:pt x="11798" y="3340"/>
                  </a:lnTo>
                  <a:lnTo>
                    <a:pt x="11702" y="3280"/>
                  </a:lnTo>
                  <a:lnTo>
                    <a:pt x="11606" y="3219"/>
                  </a:lnTo>
                  <a:lnTo>
                    <a:pt x="11509" y="3158"/>
                  </a:lnTo>
                  <a:lnTo>
                    <a:pt x="11411" y="3097"/>
                  </a:lnTo>
                  <a:lnTo>
                    <a:pt x="11318" y="3037"/>
                  </a:lnTo>
                  <a:lnTo>
                    <a:pt x="11222" y="2979"/>
                  </a:lnTo>
                  <a:lnTo>
                    <a:pt x="11125" y="2920"/>
                  </a:lnTo>
                  <a:lnTo>
                    <a:pt x="11028" y="2863"/>
                  </a:lnTo>
                  <a:lnTo>
                    <a:pt x="10930" y="2806"/>
                  </a:lnTo>
                  <a:lnTo>
                    <a:pt x="10831" y="2749"/>
                  </a:lnTo>
                  <a:lnTo>
                    <a:pt x="10732" y="2692"/>
                  </a:lnTo>
                  <a:lnTo>
                    <a:pt x="10631" y="2635"/>
                  </a:lnTo>
                  <a:lnTo>
                    <a:pt x="10529" y="2579"/>
                  </a:lnTo>
                  <a:lnTo>
                    <a:pt x="10427" y="2523"/>
                  </a:lnTo>
                  <a:lnTo>
                    <a:pt x="10326" y="2468"/>
                  </a:lnTo>
                  <a:lnTo>
                    <a:pt x="10223" y="2413"/>
                  </a:lnTo>
                  <a:lnTo>
                    <a:pt x="10120" y="2359"/>
                  </a:lnTo>
                  <a:lnTo>
                    <a:pt x="10015" y="2305"/>
                  </a:lnTo>
                  <a:lnTo>
                    <a:pt x="9911" y="2251"/>
                  </a:lnTo>
                  <a:lnTo>
                    <a:pt x="9807" y="2198"/>
                  </a:lnTo>
                  <a:lnTo>
                    <a:pt x="9735" y="2162"/>
                  </a:lnTo>
                  <a:lnTo>
                    <a:pt x="9660" y="2124"/>
                  </a:lnTo>
                  <a:lnTo>
                    <a:pt x="9583" y="2086"/>
                  </a:lnTo>
                  <a:lnTo>
                    <a:pt x="9504" y="2047"/>
                  </a:lnTo>
                  <a:lnTo>
                    <a:pt x="9423" y="2010"/>
                  </a:lnTo>
                  <a:lnTo>
                    <a:pt x="9340" y="1971"/>
                  </a:lnTo>
                  <a:lnTo>
                    <a:pt x="9258" y="1932"/>
                  </a:lnTo>
                  <a:lnTo>
                    <a:pt x="9174" y="1893"/>
                  </a:lnTo>
                  <a:lnTo>
                    <a:pt x="9091" y="1855"/>
                  </a:lnTo>
                  <a:lnTo>
                    <a:pt x="9006" y="1816"/>
                  </a:lnTo>
                  <a:lnTo>
                    <a:pt x="8923" y="1780"/>
                  </a:lnTo>
                  <a:lnTo>
                    <a:pt x="8840" y="1743"/>
                  </a:lnTo>
                  <a:lnTo>
                    <a:pt x="8759" y="1707"/>
                  </a:lnTo>
                  <a:lnTo>
                    <a:pt x="8679" y="1673"/>
                  </a:lnTo>
                  <a:lnTo>
                    <a:pt x="8600" y="1640"/>
                  </a:lnTo>
                  <a:lnTo>
                    <a:pt x="8523" y="1608"/>
                  </a:lnTo>
                  <a:lnTo>
                    <a:pt x="8472" y="1587"/>
                  </a:lnTo>
                  <a:lnTo>
                    <a:pt x="8417" y="1562"/>
                  </a:lnTo>
                  <a:lnTo>
                    <a:pt x="8360" y="1537"/>
                  </a:lnTo>
                  <a:lnTo>
                    <a:pt x="8300" y="1511"/>
                  </a:lnTo>
                  <a:lnTo>
                    <a:pt x="8242" y="1485"/>
                  </a:lnTo>
                  <a:lnTo>
                    <a:pt x="8184" y="1461"/>
                  </a:lnTo>
                  <a:lnTo>
                    <a:pt x="8156" y="1451"/>
                  </a:lnTo>
                  <a:lnTo>
                    <a:pt x="8129" y="1442"/>
                  </a:lnTo>
                  <a:lnTo>
                    <a:pt x="8102" y="1433"/>
                  </a:lnTo>
                  <a:lnTo>
                    <a:pt x="8078" y="14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cap="sq">
              <a:noFill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0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8002847" y="2761625"/>
              <a:ext cx="126854" cy="131412"/>
            </a:xfrm>
            <a:custGeom>
              <a:avLst/>
              <a:gdLst>
                <a:gd name="T0" fmla="*/ 7371 w 17675"/>
                <a:gd name="T1" fmla="*/ 1125 h 18310"/>
                <a:gd name="T2" fmla="*/ 5959 w 17675"/>
                <a:gd name="T3" fmla="*/ 593 h 18310"/>
                <a:gd name="T4" fmla="*/ 4735 w 17675"/>
                <a:gd name="T5" fmla="*/ 240 h 18310"/>
                <a:gd name="T6" fmla="*/ 3627 w 17675"/>
                <a:gd name="T7" fmla="*/ 54 h 18310"/>
                <a:gd name="T8" fmla="*/ 2806 w 17675"/>
                <a:gd name="T9" fmla="*/ 7 h 18310"/>
                <a:gd name="T10" fmla="*/ 2454 w 17675"/>
                <a:gd name="T11" fmla="*/ 85 h 18310"/>
                <a:gd name="T12" fmla="*/ 2132 w 17675"/>
                <a:gd name="T13" fmla="*/ 262 h 18310"/>
                <a:gd name="T14" fmla="*/ 1838 w 17675"/>
                <a:gd name="T15" fmla="*/ 533 h 18310"/>
                <a:gd name="T16" fmla="*/ 1454 w 17675"/>
                <a:gd name="T17" fmla="*/ 1111 h 18310"/>
                <a:gd name="T18" fmla="*/ 1261 w 17675"/>
                <a:gd name="T19" fmla="*/ 1545 h 18310"/>
                <a:gd name="T20" fmla="*/ 1008 w 17675"/>
                <a:gd name="T21" fmla="*/ 2315 h 18310"/>
                <a:gd name="T22" fmla="*/ 836 w 17675"/>
                <a:gd name="T23" fmla="*/ 2906 h 18310"/>
                <a:gd name="T24" fmla="*/ 683 w 17675"/>
                <a:gd name="T25" fmla="*/ 3519 h 18310"/>
                <a:gd name="T26" fmla="*/ 506 w 17675"/>
                <a:gd name="T27" fmla="*/ 4330 h 18310"/>
                <a:gd name="T28" fmla="*/ 356 w 17675"/>
                <a:gd name="T29" fmla="*/ 5177 h 18310"/>
                <a:gd name="T30" fmla="*/ 199 w 17675"/>
                <a:gd name="T31" fmla="*/ 6352 h 18310"/>
                <a:gd name="T32" fmla="*/ 65 w 17675"/>
                <a:gd name="T33" fmla="*/ 7805 h 18310"/>
                <a:gd name="T34" fmla="*/ 1 w 17675"/>
                <a:gd name="T35" fmla="*/ 9354 h 18310"/>
                <a:gd name="T36" fmla="*/ 54 w 17675"/>
                <a:gd name="T37" fmla="*/ 10490 h 18310"/>
                <a:gd name="T38" fmla="*/ 149 w 17675"/>
                <a:gd name="T39" fmla="*/ 11811 h 18310"/>
                <a:gd name="T40" fmla="*/ 298 w 17675"/>
                <a:gd name="T41" fmla="*/ 13066 h 18310"/>
                <a:gd name="T42" fmla="*/ 650 w 17675"/>
                <a:gd name="T43" fmla="*/ 14979 h 18310"/>
                <a:gd name="T44" fmla="*/ 991 w 17675"/>
                <a:gd name="T45" fmla="*/ 16266 h 18310"/>
                <a:gd name="T46" fmla="*/ 1332 w 17675"/>
                <a:gd name="T47" fmla="*/ 17156 h 18310"/>
                <a:gd name="T48" fmla="*/ 1598 w 17675"/>
                <a:gd name="T49" fmla="*/ 17614 h 18310"/>
                <a:gd name="T50" fmla="*/ 1917 w 17675"/>
                <a:gd name="T51" fmla="*/ 17970 h 18310"/>
                <a:gd name="T52" fmla="*/ 2349 w 17675"/>
                <a:gd name="T53" fmla="*/ 18232 h 18310"/>
                <a:gd name="T54" fmla="*/ 2745 w 17675"/>
                <a:gd name="T55" fmla="*/ 18309 h 18310"/>
                <a:gd name="T56" fmla="*/ 3384 w 17675"/>
                <a:gd name="T57" fmla="*/ 18287 h 18310"/>
                <a:gd name="T58" fmla="*/ 4157 w 17675"/>
                <a:gd name="T59" fmla="*/ 18192 h 18310"/>
                <a:gd name="T60" fmla="*/ 5006 w 17675"/>
                <a:gd name="T61" fmla="*/ 18009 h 18310"/>
                <a:gd name="T62" fmla="*/ 6483 w 17675"/>
                <a:gd name="T63" fmla="*/ 17544 h 18310"/>
                <a:gd name="T64" fmla="*/ 7200 w 17675"/>
                <a:gd name="T65" fmla="*/ 17277 h 18310"/>
                <a:gd name="T66" fmla="*/ 8295 w 17675"/>
                <a:gd name="T67" fmla="*/ 16841 h 18310"/>
                <a:gd name="T68" fmla="*/ 8872 w 17675"/>
                <a:gd name="T69" fmla="*/ 16605 h 18310"/>
                <a:gd name="T70" fmla="*/ 9346 w 17675"/>
                <a:gd name="T71" fmla="*/ 16391 h 18310"/>
                <a:gd name="T72" fmla="*/ 10057 w 17675"/>
                <a:gd name="T73" fmla="*/ 16048 h 18310"/>
                <a:gd name="T74" fmla="*/ 10903 w 17675"/>
                <a:gd name="T75" fmla="*/ 15584 h 18310"/>
                <a:gd name="T76" fmla="*/ 11867 w 17675"/>
                <a:gd name="T77" fmla="*/ 14997 h 18310"/>
                <a:gd name="T78" fmla="*/ 12590 w 17675"/>
                <a:gd name="T79" fmla="*/ 14528 h 18310"/>
                <a:gd name="T80" fmla="*/ 13212 w 17675"/>
                <a:gd name="T81" fmla="*/ 14088 h 18310"/>
                <a:gd name="T82" fmla="*/ 14481 w 17675"/>
                <a:gd name="T83" fmla="*/ 13112 h 18310"/>
                <a:gd name="T84" fmla="*/ 14802 w 17675"/>
                <a:gd name="T85" fmla="*/ 12854 h 18310"/>
                <a:gd name="T86" fmla="*/ 15451 w 17675"/>
                <a:gd name="T87" fmla="*/ 12291 h 18310"/>
                <a:gd name="T88" fmla="*/ 15927 w 17675"/>
                <a:gd name="T89" fmla="*/ 11853 h 18310"/>
                <a:gd name="T90" fmla="*/ 16443 w 17675"/>
                <a:gd name="T91" fmla="*/ 11335 h 18310"/>
                <a:gd name="T92" fmla="*/ 16856 w 17675"/>
                <a:gd name="T93" fmla="*/ 10896 h 18310"/>
                <a:gd name="T94" fmla="*/ 17295 w 17675"/>
                <a:gd name="T95" fmla="*/ 10296 h 18310"/>
                <a:gd name="T96" fmla="*/ 17543 w 17675"/>
                <a:gd name="T97" fmla="*/ 9805 h 18310"/>
                <a:gd name="T98" fmla="*/ 17675 w 17675"/>
                <a:gd name="T99" fmla="*/ 9283 h 18310"/>
                <a:gd name="T100" fmla="*/ 17609 w 17675"/>
                <a:gd name="T101" fmla="*/ 8895 h 18310"/>
                <a:gd name="T102" fmla="*/ 17328 w 17675"/>
                <a:gd name="T103" fmla="*/ 8254 h 18310"/>
                <a:gd name="T104" fmla="*/ 16958 w 17675"/>
                <a:gd name="T105" fmla="*/ 7727 h 18310"/>
                <a:gd name="T106" fmla="*/ 16207 w 17675"/>
                <a:gd name="T107" fmla="*/ 6899 h 18310"/>
                <a:gd name="T108" fmla="*/ 14144 w 17675"/>
                <a:gd name="T109" fmla="*/ 5052 h 18310"/>
                <a:gd name="T110" fmla="*/ 13172 w 17675"/>
                <a:gd name="T111" fmla="*/ 4299 h 18310"/>
                <a:gd name="T112" fmla="*/ 12177 w 17675"/>
                <a:gd name="T113" fmla="*/ 3589 h 18310"/>
                <a:gd name="T114" fmla="*/ 11125 w 17675"/>
                <a:gd name="T115" fmla="*/ 2920 h 18310"/>
                <a:gd name="T116" fmla="*/ 10015 w 17675"/>
                <a:gd name="T117" fmla="*/ 2305 h 18310"/>
                <a:gd name="T118" fmla="*/ 9091 w 17675"/>
                <a:gd name="T119" fmla="*/ 1855 h 18310"/>
                <a:gd name="T120" fmla="*/ 8300 w 17675"/>
                <a:gd name="T121" fmla="*/ 1511 h 18310"/>
              </a:gdLst>
              <a:ahLst/>
              <a:cxnLst/>
              <a:rect l="0" t="0" r="r" b="b"/>
              <a:pathLst>
                <a:path w="17675" h="18310">
                  <a:moveTo>
                    <a:pt x="8078" y="1426"/>
                  </a:moveTo>
                  <a:lnTo>
                    <a:pt x="8047" y="1409"/>
                  </a:lnTo>
                  <a:lnTo>
                    <a:pt x="8014" y="1392"/>
                  </a:lnTo>
                  <a:lnTo>
                    <a:pt x="7978" y="1376"/>
                  </a:lnTo>
                  <a:lnTo>
                    <a:pt x="7940" y="1360"/>
                  </a:lnTo>
                  <a:lnTo>
                    <a:pt x="7901" y="1345"/>
                  </a:lnTo>
                  <a:lnTo>
                    <a:pt x="7862" y="1330"/>
                  </a:lnTo>
                  <a:lnTo>
                    <a:pt x="7825" y="1315"/>
                  </a:lnTo>
                  <a:lnTo>
                    <a:pt x="7791" y="1301"/>
                  </a:lnTo>
                  <a:lnTo>
                    <a:pt x="7583" y="1213"/>
                  </a:lnTo>
                  <a:lnTo>
                    <a:pt x="7371" y="1125"/>
                  </a:lnTo>
                  <a:lnTo>
                    <a:pt x="7158" y="1038"/>
                  </a:lnTo>
                  <a:lnTo>
                    <a:pt x="6943" y="953"/>
                  </a:lnTo>
                  <a:lnTo>
                    <a:pt x="6836" y="911"/>
                  </a:lnTo>
                  <a:lnTo>
                    <a:pt x="6727" y="869"/>
                  </a:lnTo>
                  <a:lnTo>
                    <a:pt x="6618" y="827"/>
                  </a:lnTo>
                  <a:lnTo>
                    <a:pt x="6508" y="787"/>
                  </a:lnTo>
                  <a:lnTo>
                    <a:pt x="6400" y="747"/>
                  </a:lnTo>
                  <a:lnTo>
                    <a:pt x="6290" y="707"/>
                  </a:lnTo>
                  <a:lnTo>
                    <a:pt x="6180" y="668"/>
                  </a:lnTo>
                  <a:lnTo>
                    <a:pt x="6070" y="631"/>
                  </a:lnTo>
                  <a:lnTo>
                    <a:pt x="5959" y="593"/>
                  </a:lnTo>
                  <a:lnTo>
                    <a:pt x="5848" y="556"/>
                  </a:lnTo>
                  <a:lnTo>
                    <a:pt x="5737" y="521"/>
                  </a:lnTo>
                  <a:lnTo>
                    <a:pt x="5626" y="485"/>
                  </a:lnTo>
                  <a:lnTo>
                    <a:pt x="5515" y="451"/>
                  </a:lnTo>
                  <a:lnTo>
                    <a:pt x="5404" y="418"/>
                  </a:lnTo>
                  <a:lnTo>
                    <a:pt x="5292" y="386"/>
                  </a:lnTo>
                  <a:lnTo>
                    <a:pt x="5181" y="355"/>
                  </a:lnTo>
                  <a:lnTo>
                    <a:pt x="5069" y="324"/>
                  </a:lnTo>
                  <a:lnTo>
                    <a:pt x="4958" y="295"/>
                  </a:lnTo>
                  <a:lnTo>
                    <a:pt x="4846" y="267"/>
                  </a:lnTo>
                  <a:lnTo>
                    <a:pt x="4735" y="240"/>
                  </a:lnTo>
                  <a:lnTo>
                    <a:pt x="4623" y="215"/>
                  </a:lnTo>
                  <a:lnTo>
                    <a:pt x="4511" y="191"/>
                  </a:lnTo>
                  <a:lnTo>
                    <a:pt x="4400" y="168"/>
                  </a:lnTo>
                  <a:lnTo>
                    <a:pt x="4287" y="146"/>
                  </a:lnTo>
                  <a:lnTo>
                    <a:pt x="4234" y="136"/>
                  </a:lnTo>
                  <a:lnTo>
                    <a:pt x="4162" y="125"/>
                  </a:lnTo>
                  <a:lnTo>
                    <a:pt x="4075" y="112"/>
                  </a:lnTo>
                  <a:lnTo>
                    <a:pt x="3975" y="98"/>
                  </a:lnTo>
                  <a:lnTo>
                    <a:pt x="3865" y="84"/>
                  </a:lnTo>
                  <a:lnTo>
                    <a:pt x="3749" y="69"/>
                  </a:lnTo>
                  <a:lnTo>
                    <a:pt x="3627" y="54"/>
                  </a:lnTo>
                  <a:lnTo>
                    <a:pt x="3504" y="40"/>
                  </a:lnTo>
                  <a:lnTo>
                    <a:pt x="3381" y="27"/>
                  </a:lnTo>
                  <a:lnTo>
                    <a:pt x="3262" y="17"/>
                  </a:lnTo>
                  <a:lnTo>
                    <a:pt x="3148" y="8"/>
                  </a:lnTo>
                  <a:lnTo>
                    <a:pt x="3043" y="2"/>
                  </a:lnTo>
                  <a:lnTo>
                    <a:pt x="2994" y="1"/>
                  </a:lnTo>
                  <a:lnTo>
                    <a:pt x="2949" y="0"/>
                  </a:lnTo>
                  <a:lnTo>
                    <a:pt x="2908" y="0"/>
                  </a:lnTo>
                  <a:lnTo>
                    <a:pt x="2869" y="1"/>
                  </a:lnTo>
                  <a:lnTo>
                    <a:pt x="2834" y="3"/>
                  </a:lnTo>
                  <a:lnTo>
                    <a:pt x="2806" y="7"/>
                  </a:lnTo>
                  <a:lnTo>
                    <a:pt x="2780" y="11"/>
                  </a:lnTo>
                  <a:lnTo>
                    <a:pt x="2761" y="17"/>
                  </a:lnTo>
                  <a:lnTo>
                    <a:pt x="2724" y="19"/>
                  </a:lnTo>
                  <a:lnTo>
                    <a:pt x="2689" y="24"/>
                  </a:lnTo>
                  <a:lnTo>
                    <a:pt x="2655" y="29"/>
                  </a:lnTo>
                  <a:lnTo>
                    <a:pt x="2620" y="35"/>
                  </a:lnTo>
                  <a:lnTo>
                    <a:pt x="2586" y="43"/>
                  </a:lnTo>
                  <a:lnTo>
                    <a:pt x="2552" y="53"/>
                  </a:lnTo>
                  <a:lnTo>
                    <a:pt x="2518" y="63"/>
                  </a:lnTo>
                  <a:lnTo>
                    <a:pt x="2486" y="73"/>
                  </a:lnTo>
                  <a:lnTo>
                    <a:pt x="2454" y="85"/>
                  </a:lnTo>
                  <a:lnTo>
                    <a:pt x="2423" y="97"/>
                  </a:lnTo>
                  <a:lnTo>
                    <a:pt x="2393" y="111"/>
                  </a:lnTo>
                  <a:lnTo>
                    <a:pt x="2363" y="125"/>
                  </a:lnTo>
                  <a:lnTo>
                    <a:pt x="2333" y="138"/>
                  </a:lnTo>
                  <a:lnTo>
                    <a:pt x="2306" y="153"/>
                  </a:lnTo>
                  <a:lnTo>
                    <a:pt x="2278" y="169"/>
                  </a:lnTo>
                  <a:lnTo>
                    <a:pt x="2252" y="184"/>
                  </a:lnTo>
                  <a:lnTo>
                    <a:pt x="2218" y="205"/>
                  </a:lnTo>
                  <a:lnTo>
                    <a:pt x="2187" y="224"/>
                  </a:lnTo>
                  <a:lnTo>
                    <a:pt x="2158" y="244"/>
                  </a:lnTo>
                  <a:lnTo>
                    <a:pt x="2132" y="262"/>
                  </a:lnTo>
                  <a:lnTo>
                    <a:pt x="2108" y="280"/>
                  </a:lnTo>
                  <a:lnTo>
                    <a:pt x="2086" y="298"/>
                  </a:lnTo>
                  <a:lnTo>
                    <a:pt x="2065" y="315"/>
                  </a:lnTo>
                  <a:lnTo>
                    <a:pt x="2046" y="332"/>
                  </a:lnTo>
                  <a:lnTo>
                    <a:pt x="2007" y="367"/>
                  </a:lnTo>
                  <a:lnTo>
                    <a:pt x="1968" y="405"/>
                  </a:lnTo>
                  <a:lnTo>
                    <a:pt x="1927" y="446"/>
                  </a:lnTo>
                  <a:lnTo>
                    <a:pt x="1878" y="491"/>
                  </a:lnTo>
                  <a:lnTo>
                    <a:pt x="1866" y="504"/>
                  </a:lnTo>
                  <a:lnTo>
                    <a:pt x="1853" y="517"/>
                  </a:lnTo>
                  <a:lnTo>
                    <a:pt x="1838" y="533"/>
                  </a:lnTo>
                  <a:lnTo>
                    <a:pt x="1823" y="550"/>
                  </a:lnTo>
                  <a:lnTo>
                    <a:pt x="1790" y="592"/>
                  </a:lnTo>
                  <a:lnTo>
                    <a:pt x="1754" y="637"/>
                  </a:lnTo>
                  <a:lnTo>
                    <a:pt x="1717" y="689"/>
                  </a:lnTo>
                  <a:lnTo>
                    <a:pt x="1679" y="744"/>
                  </a:lnTo>
                  <a:lnTo>
                    <a:pt x="1639" y="802"/>
                  </a:lnTo>
                  <a:lnTo>
                    <a:pt x="1600" y="863"/>
                  </a:lnTo>
                  <a:lnTo>
                    <a:pt x="1561" y="926"/>
                  </a:lnTo>
                  <a:lnTo>
                    <a:pt x="1524" y="988"/>
                  </a:lnTo>
                  <a:lnTo>
                    <a:pt x="1488" y="1051"/>
                  </a:lnTo>
                  <a:lnTo>
                    <a:pt x="1454" y="1111"/>
                  </a:lnTo>
                  <a:lnTo>
                    <a:pt x="1425" y="1170"/>
                  </a:lnTo>
                  <a:lnTo>
                    <a:pt x="1398" y="1226"/>
                  </a:lnTo>
                  <a:lnTo>
                    <a:pt x="1387" y="1252"/>
                  </a:lnTo>
                  <a:lnTo>
                    <a:pt x="1377" y="1277"/>
                  </a:lnTo>
                  <a:lnTo>
                    <a:pt x="1367" y="1301"/>
                  </a:lnTo>
                  <a:lnTo>
                    <a:pt x="1359" y="1323"/>
                  </a:lnTo>
                  <a:lnTo>
                    <a:pt x="1340" y="1362"/>
                  </a:lnTo>
                  <a:lnTo>
                    <a:pt x="1320" y="1404"/>
                  </a:lnTo>
                  <a:lnTo>
                    <a:pt x="1300" y="1449"/>
                  </a:lnTo>
                  <a:lnTo>
                    <a:pt x="1280" y="1496"/>
                  </a:lnTo>
                  <a:lnTo>
                    <a:pt x="1261" y="1545"/>
                  </a:lnTo>
                  <a:lnTo>
                    <a:pt x="1241" y="1596"/>
                  </a:lnTo>
                  <a:lnTo>
                    <a:pt x="1222" y="1648"/>
                  </a:lnTo>
                  <a:lnTo>
                    <a:pt x="1204" y="1702"/>
                  </a:lnTo>
                  <a:lnTo>
                    <a:pt x="1167" y="1808"/>
                  </a:lnTo>
                  <a:lnTo>
                    <a:pt x="1133" y="1915"/>
                  </a:lnTo>
                  <a:lnTo>
                    <a:pt x="1101" y="2016"/>
                  </a:lnTo>
                  <a:lnTo>
                    <a:pt x="1071" y="2110"/>
                  </a:lnTo>
                  <a:lnTo>
                    <a:pt x="1055" y="2162"/>
                  </a:lnTo>
                  <a:lnTo>
                    <a:pt x="1039" y="2213"/>
                  </a:lnTo>
                  <a:lnTo>
                    <a:pt x="1023" y="2264"/>
                  </a:lnTo>
                  <a:lnTo>
                    <a:pt x="1008" y="2315"/>
                  </a:lnTo>
                  <a:lnTo>
                    <a:pt x="992" y="2367"/>
                  </a:lnTo>
                  <a:lnTo>
                    <a:pt x="976" y="2418"/>
                  </a:lnTo>
                  <a:lnTo>
                    <a:pt x="960" y="2471"/>
                  </a:lnTo>
                  <a:lnTo>
                    <a:pt x="944" y="2523"/>
                  </a:lnTo>
                  <a:lnTo>
                    <a:pt x="929" y="2573"/>
                  </a:lnTo>
                  <a:lnTo>
                    <a:pt x="913" y="2626"/>
                  </a:lnTo>
                  <a:lnTo>
                    <a:pt x="896" y="2682"/>
                  </a:lnTo>
                  <a:lnTo>
                    <a:pt x="880" y="2740"/>
                  </a:lnTo>
                  <a:lnTo>
                    <a:pt x="864" y="2797"/>
                  </a:lnTo>
                  <a:lnTo>
                    <a:pt x="849" y="2852"/>
                  </a:lnTo>
                  <a:lnTo>
                    <a:pt x="836" y="2906"/>
                  </a:lnTo>
                  <a:lnTo>
                    <a:pt x="827" y="2955"/>
                  </a:lnTo>
                  <a:lnTo>
                    <a:pt x="818" y="2977"/>
                  </a:lnTo>
                  <a:lnTo>
                    <a:pt x="809" y="3003"/>
                  </a:lnTo>
                  <a:lnTo>
                    <a:pt x="800" y="3033"/>
                  </a:lnTo>
                  <a:lnTo>
                    <a:pt x="790" y="3067"/>
                  </a:lnTo>
                  <a:lnTo>
                    <a:pt x="770" y="3142"/>
                  </a:lnTo>
                  <a:lnTo>
                    <a:pt x="749" y="3225"/>
                  </a:lnTo>
                  <a:lnTo>
                    <a:pt x="730" y="3310"/>
                  </a:lnTo>
                  <a:lnTo>
                    <a:pt x="712" y="3390"/>
                  </a:lnTo>
                  <a:lnTo>
                    <a:pt x="696" y="3461"/>
                  </a:lnTo>
                  <a:lnTo>
                    <a:pt x="683" y="3519"/>
                  </a:lnTo>
                  <a:lnTo>
                    <a:pt x="666" y="3593"/>
                  </a:lnTo>
                  <a:lnTo>
                    <a:pt x="649" y="3667"/>
                  </a:lnTo>
                  <a:lnTo>
                    <a:pt x="633" y="3740"/>
                  </a:lnTo>
                  <a:lnTo>
                    <a:pt x="617" y="3813"/>
                  </a:lnTo>
                  <a:lnTo>
                    <a:pt x="601" y="3886"/>
                  </a:lnTo>
                  <a:lnTo>
                    <a:pt x="585" y="3960"/>
                  </a:lnTo>
                  <a:lnTo>
                    <a:pt x="569" y="4033"/>
                  </a:lnTo>
                  <a:lnTo>
                    <a:pt x="553" y="4108"/>
                  </a:lnTo>
                  <a:lnTo>
                    <a:pt x="537" y="4182"/>
                  </a:lnTo>
                  <a:lnTo>
                    <a:pt x="522" y="4256"/>
                  </a:lnTo>
                  <a:lnTo>
                    <a:pt x="506" y="4330"/>
                  </a:lnTo>
                  <a:lnTo>
                    <a:pt x="491" y="4406"/>
                  </a:lnTo>
                  <a:lnTo>
                    <a:pt x="476" y="4483"/>
                  </a:lnTo>
                  <a:lnTo>
                    <a:pt x="461" y="4559"/>
                  </a:lnTo>
                  <a:lnTo>
                    <a:pt x="447" y="4636"/>
                  </a:lnTo>
                  <a:lnTo>
                    <a:pt x="433" y="4714"/>
                  </a:lnTo>
                  <a:lnTo>
                    <a:pt x="419" y="4791"/>
                  </a:lnTo>
                  <a:lnTo>
                    <a:pt x="405" y="4868"/>
                  </a:lnTo>
                  <a:lnTo>
                    <a:pt x="392" y="4946"/>
                  </a:lnTo>
                  <a:lnTo>
                    <a:pt x="380" y="5024"/>
                  </a:lnTo>
                  <a:lnTo>
                    <a:pt x="367" y="5100"/>
                  </a:lnTo>
                  <a:lnTo>
                    <a:pt x="356" y="5177"/>
                  </a:lnTo>
                  <a:lnTo>
                    <a:pt x="346" y="5253"/>
                  </a:lnTo>
                  <a:lnTo>
                    <a:pt x="335" y="5328"/>
                  </a:lnTo>
                  <a:lnTo>
                    <a:pt x="320" y="5442"/>
                  </a:lnTo>
                  <a:lnTo>
                    <a:pt x="304" y="5555"/>
                  </a:lnTo>
                  <a:lnTo>
                    <a:pt x="289" y="5668"/>
                  </a:lnTo>
                  <a:lnTo>
                    <a:pt x="275" y="5781"/>
                  </a:lnTo>
                  <a:lnTo>
                    <a:pt x="259" y="5896"/>
                  </a:lnTo>
                  <a:lnTo>
                    <a:pt x="244" y="6009"/>
                  </a:lnTo>
                  <a:lnTo>
                    <a:pt x="229" y="6124"/>
                  </a:lnTo>
                  <a:lnTo>
                    <a:pt x="214" y="6238"/>
                  </a:lnTo>
                  <a:lnTo>
                    <a:pt x="199" y="6352"/>
                  </a:lnTo>
                  <a:lnTo>
                    <a:pt x="185" y="6467"/>
                  </a:lnTo>
                  <a:lnTo>
                    <a:pt x="173" y="6581"/>
                  </a:lnTo>
                  <a:lnTo>
                    <a:pt x="160" y="6697"/>
                  </a:lnTo>
                  <a:lnTo>
                    <a:pt x="148" y="6811"/>
                  </a:lnTo>
                  <a:lnTo>
                    <a:pt x="137" y="6927"/>
                  </a:lnTo>
                  <a:lnTo>
                    <a:pt x="127" y="7042"/>
                  </a:lnTo>
                  <a:lnTo>
                    <a:pt x="119" y="7158"/>
                  </a:lnTo>
                  <a:lnTo>
                    <a:pt x="105" y="7319"/>
                  </a:lnTo>
                  <a:lnTo>
                    <a:pt x="92" y="7481"/>
                  </a:lnTo>
                  <a:lnTo>
                    <a:pt x="79" y="7643"/>
                  </a:lnTo>
                  <a:lnTo>
                    <a:pt x="65" y="7805"/>
                  </a:lnTo>
                  <a:lnTo>
                    <a:pt x="54" y="7967"/>
                  </a:lnTo>
                  <a:lnTo>
                    <a:pt x="42" y="8130"/>
                  </a:lnTo>
                  <a:lnTo>
                    <a:pt x="31" y="8293"/>
                  </a:lnTo>
                  <a:lnTo>
                    <a:pt x="22" y="8456"/>
                  </a:lnTo>
                  <a:lnTo>
                    <a:pt x="14" y="8619"/>
                  </a:lnTo>
                  <a:lnTo>
                    <a:pt x="8" y="8782"/>
                  </a:lnTo>
                  <a:lnTo>
                    <a:pt x="3" y="8946"/>
                  </a:lnTo>
                  <a:lnTo>
                    <a:pt x="0" y="9109"/>
                  </a:lnTo>
                  <a:lnTo>
                    <a:pt x="0" y="9190"/>
                  </a:lnTo>
                  <a:lnTo>
                    <a:pt x="0" y="9273"/>
                  </a:lnTo>
                  <a:lnTo>
                    <a:pt x="1" y="9354"/>
                  </a:lnTo>
                  <a:lnTo>
                    <a:pt x="2" y="9437"/>
                  </a:lnTo>
                  <a:lnTo>
                    <a:pt x="3" y="9518"/>
                  </a:lnTo>
                  <a:lnTo>
                    <a:pt x="7" y="9599"/>
                  </a:lnTo>
                  <a:lnTo>
                    <a:pt x="10" y="9681"/>
                  </a:lnTo>
                  <a:lnTo>
                    <a:pt x="14" y="9763"/>
                  </a:lnTo>
                  <a:lnTo>
                    <a:pt x="21" y="9885"/>
                  </a:lnTo>
                  <a:lnTo>
                    <a:pt x="27" y="10006"/>
                  </a:lnTo>
                  <a:lnTo>
                    <a:pt x="34" y="10128"/>
                  </a:lnTo>
                  <a:lnTo>
                    <a:pt x="41" y="10249"/>
                  </a:lnTo>
                  <a:lnTo>
                    <a:pt x="47" y="10369"/>
                  </a:lnTo>
                  <a:lnTo>
                    <a:pt x="54" y="10490"/>
                  </a:lnTo>
                  <a:lnTo>
                    <a:pt x="61" y="10611"/>
                  </a:lnTo>
                  <a:lnTo>
                    <a:pt x="68" y="10731"/>
                  </a:lnTo>
                  <a:lnTo>
                    <a:pt x="74" y="10851"/>
                  </a:lnTo>
                  <a:lnTo>
                    <a:pt x="82" y="10971"/>
                  </a:lnTo>
                  <a:lnTo>
                    <a:pt x="90" y="11091"/>
                  </a:lnTo>
                  <a:lnTo>
                    <a:pt x="98" y="11213"/>
                  </a:lnTo>
                  <a:lnTo>
                    <a:pt x="108" y="11333"/>
                  </a:lnTo>
                  <a:lnTo>
                    <a:pt x="117" y="11454"/>
                  </a:lnTo>
                  <a:lnTo>
                    <a:pt x="127" y="11575"/>
                  </a:lnTo>
                  <a:lnTo>
                    <a:pt x="138" y="11697"/>
                  </a:lnTo>
                  <a:lnTo>
                    <a:pt x="149" y="11811"/>
                  </a:lnTo>
                  <a:lnTo>
                    <a:pt x="160" y="11926"/>
                  </a:lnTo>
                  <a:lnTo>
                    <a:pt x="172" y="12040"/>
                  </a:lnTo>
                  <a:lnTo>
                    <a:pt x="184" y="12154"/>
                  </a:lnTo>
                  <a:lnTo>
                    <a:pt x="197" y="12269"/>
                  </a:lnTo>
                  <a:lnTo>
                    <a:pt x="209" y="12383"/>
                  </a:lnTo>
                  <a:lnTo>
                    <a:pt x="223" y="12498"/>
                  </a:lnTo>
                  <a:lnTo>
                    <a:pt x="237" y="12611"/>
                  </a:lnTo>
                  <a:lnTo>
                    <a:pt x="252" y="12725"/>
                  </a:lnTo>
                  <a:lnTo>
                    <a:pt x="267" y="12839"/>
                  </a:lnTo>
                  <a:lnTo>
                    <a:pt x="281" y="12953"/>
                  </a:lnTo>
                  <a:lnTo>
                    <a:pt x="298" y="13066"/>
                  </a:lnTo>
                  <a:lnTo>
                    <a:pt x="314" y="13180"/>
                  </a:lnTo>
                  <a:lnTo>
                    <a:pt x="331" y="13293"/>
                  </a:lnTo>
                  <a:lnTo>
                    <a:pt x="349" y="13406"/>
                  </a:lnTo>
                  <a:lnTo>
                    <a:pt x="366" y="13519"/>
                  </a:lnTo>
                  <a:lnTo>
                    <a:pt x="398" y="13707"/>
                  </a:lnTo>
                  <a:lnTo>
                    <a:pt x="433" y="13905"/>
                  </a:lnTo>
                  <a:lnTo>
                    <a:pt x="470" y="14110"/>
                  </a:lnTo>
                  <a:lnTo>
                    <a:pt x="511" y="14322"/>
                  </a:lnTo>
                  <a:lnTo>
                    <a:pt x="555" y="14538"/>
                  </a:lnTo>
                  <a:lnTo>
                    <a:pt x="602" y="14757"/>
                  </a:lnTo>
                  <a:lnTo>
                    <a:pt x="650" y="14979"/>
                  </a:lnTo>
                  <a:lnTo>
                    <a:pt x="701" y="15200"/>
                  </a:lnTo>
                  <a:lnTo>
                    <a:pt x="729" y="15311"/>
                  </a:lnTo>
                  <a:lnTo>
                    <a:pt x="755" y="15420"/>
                  </a:lnTo>
                  <a:lnTo>
                    <a:pt x="784" y="15530"/>
                  </a:lnTo>
                  <a:lnTo>
                    <a:pt x="811" y="15639"/>
                  </a:lnTo>
                  <a:lnTo>
                    <a:pt x="840" y="15747"/>
                  </a:lnTo>
                  <a:lnTo>
                    <a:pt x="870" y="15854"/>
                  </a:lnTo>
                  <a:lnTo>
                    <a:pt x="899" y="15959"/>
                  </a:lnTo>
                  <a:lnTo>
                    <a:pt x="929" y="16064"/>
                  </a:lnTo>
                  <a:lnTo>
                    <a:pt x="960" y="16165"/>
                  </a:lnTo>
                  <a:lnTo>
                    <a:pt x="991" y="16266"/>
                  </a:lnTo>
                  <a:lnTo>
                    <a:pt x="1022" y="16365"/>
                  </a:lnTo>
                  <a:lnTo>
                    <a:pt x="1054" y="16461"/>
                  </a:lnTo>
                  <a:lnTo>
                    <a:pt x="1086" y="16556"/>
                  </a:lnTo>
                  <a:lnTo>
                    <a:pt x="1119" y="16646"/>
                  </a:lnTo>
                  <a:lnTo>
                    <a:pt x="1152" y="16735"/>
                  </a:lnTo>
                  <a:lnTo>
                    <a:pt x="1185" y="16821"/>
                  </a:lnTo>
                  <a:lnTo>
                    <a:pt x="1225" y="16920"/>
                  </a:lnTo>
                  <a:lnTo>
                    <a:pt x="1267" y="17017"/>
                  </a:lnTo>
                  <a:lnTo>
                    <a:pt x="1288" y="17064"/>
                  </a:lnTo>
                  <a:lnTo>
                    <a:pt x="1310" y="17111"/>
                  </a:lnTo>
                  <a:lnTo>
                    <a:pt x="1332" y="17156"/>
                  </a:lnTo>
                  <a:lnTo>
                    <a:pt x="1354" y="17202"/>
                  </a:lnTo>
                  <a:lnTo>
                    <a:pt x="1377" y="17247"/>
                  </a:lnTo>
                  <a:lnTo>
                    <a:pt x="1399" y="17290"/>
                  </a:lnTo>
                  <a:lnTo>
                    <a:pt x="1423" y="17334"/>
                  </a:lnTo>
                  <a:lnTo>
                    <a:pt x="1447" y="17376"/>
                  </a:lnTo>
                  <a:lnTo>
                    <a:pt x="1471" y="17417"/>
                  </a:lnTo>
                  <a:lnTo>
                    <a:pt x="1496" y="17459"/>
                  </a:lnTo>
                  <a:lnTo>
                    <a:pt x="1521" y="17499"/>
                  </a:lnTo>
                  <a:lnTo>
                    <a:pt x="1546" y="17538"/>
                  </a:lnTo>
                  <a:lnTo>
                    <a:pt x="1572" y="17576"/>
                  </a:lnTo>
                  <a:lnTo>
                    <a:pt x="1598" y="17614"/>
                  </a:lnTo>
                  <a:lnTo>
                    <a:pt x="1625" y="17651"/>
                  </a:lnTo>
                  <a:lnTo>
                    <a:pt x="1652" y="17687"/>
                  </a:lnTo>
                  <a:lnTo>
                    <a:pt x="1680" y="17722"/>
                  </a:lnTo>
                  <a:lnTo>
                    <a:pt x="1707" y="17756"/>
                  </a:lnTo>
                  <a:lnTo>
                    <a:pt x="1736" y="17789"/>
                  </a:lnTo>
                  <a:lnTo>
                    <a:pt x="1764" y="17822"/>
                  </a:lnTo>
                  <a:lnTo>
                    <a:pt x="1794" y="17853"/>
                  </a:lnTo>
                  <a:lnTo>
                    <a:pt x="1824" y="17884"/>
                  </a:lnTo>
                  <a:lnTo>
                    <a:pt x="1854" y="17914"/>
                  </a:lnTo>
                  <a:lnTo>
                    <a:pt x="1885" y="17943"/>
                  </a:lnTo>
                  <a:lnTo>
                    <a:pt x="1917" y="17970"/>
                  </a:lnTo>
                  <a:lnTo>
                    <a:pt x="1947" y="17998"/>
                  </a:lnTo>
                  <a:lnTo>
                    <a:pt x="1980" y="18023"/>
                  </a:lnTo>
                  <a:lnTo>
                    <a:pt x="2013" y="18048"/>
                  </a:lnTo>
                  <a:lnTo>
                    <a:pt x="2052" y="18075"/>
                  </a:lnTo>
                  <a:lnTo>
                    <a:pt x="2091" y="18102"/>
                  </a:lnTo>
                  <a:lnTo>
                    <a:pt x="2132" y="18127"/>
                  </a:lnTo>
                  <a:lnTo>
                    <a:pt x="2173" y="18151"/>
                  </a:lnTo>
                  <a:lnTo>
                    <a:pt x="2215" y="18174"/>
                  </a:lnTo>
                  <a:lnTo>
                    <a:pt x="2259" y="18194"/>
                  </a:lnTo>
                  <a:lnTo>
                    <a:pt x="2303" y="18214"/>
                  </a:lnTo>
                  <a:lnTo>
                    <a:pt x="2349" y="18232"/>
                  </a:lnTo>
                  <a:lnTo>
                    <a:pt x="2397" y="18249"/>
                  </a:lnTo>
                  <a:lnTo>
                    <a:pt x="2446" y="18264"/>
                  </a:lnTo>
                  <a:lnTo>
                    <a:pt x="2497" y="18277"/>
                  </a:lnTo>
                  <a:lnTo>
                    <a:pt x="2549" y="18287"/>
                  </a:lnTo>
                  <a:lnTo>
                    <a:pt x="2576" y="18292"/>
                  </a:lnTo>
                  <a:lnTo>
                    <a:pt x="2603" y="18296"/>
                  </a:lnTo>
                  <a:lnTo>
                    <a:pt x="2631" y="18300"/>
                  </a:lnTo>
                  <a:lnTo>
                    <a:pt x="2658" y="18303"/>
                  </a:lnTo>
                  <a:lnTo>
                    <a:pt x="2687" y="18305"/>
                  </a:lnTo>
                  <a:lnTo>
                    <a:pt x="2716" y="18308"/>
                  </a:lnTo>
                  <a:lnTo>
                    <a:pt x="2745" y="18309"/>
                  </a:lnTo>
                  <a:lnTo>
                    <a:pt x="2776" y="18309"/>
                  </a:lnTo>
                  <a:lnTo>
                    <a:pt x="2835" y="18310"/>
                  </a:lnTo>
                  <a:lnTo>
                    <a:pt x="2896" y="18310"/>
                  </a:lnTo>
                  <a:lnTo>
                    <a:pt x="2957" y="18309"/>
                  </a:lnTo>
                  <a:lnTo>
                    <a:pt x="3017" y="18308"/>
                  </a:lnTo>
                  <a:lnTo>
                    <a:pt x="3079" y="18305"/>
                  </a:lnTo>
                  <a:lnTo>
                    <a:pt x="3140" y="18303"/>
                  </a:lnTo>
                  <a:lnTo>
                    <a:pt x="3200" y="18300"/>
                  </a:lnTo>
                  <a:lnTo>
                    <a:pt x="3262" y="18296"/>
                  </a:lnTo>
                  <a:lnTo>
                    <a:pt x="3323" y="18292"/>
                  </a:lnTo>
                  <a:lnTo>
                    <a:pt x="3384" y="18287"/>
                  </a:lnTo>
                  <a:lnTo>
                    <a:pt x="3444" y="18283"/>
                  </a:lnTo>
                  <a:lnTo>
                    <a:pt x="3505" y="18277"/>
                  </a:lnTo>
                  <a:lnTo>
                    <a:pt x="3565" y="18271"/>
                  </a:lnTo>
                  <a:lnTo>
                    <a:pt x="3625" y="18264"/>
                  </a:lnTo>
                  <a:lnTo>
                    <a:pt x="3686" y="18257"/>
                  </a:lnTo>
                  <a:lnTo>
                    <a:pt x="3745" y="18250"/>
                  </a:lnTo>
                  <a:lnTo>
                    <a:pt x="3829" y="18240"/>
                  </a:lnTo>
                  <a:lnTo>
                    <a:pt x="3912" y="18230"/>
                  </a:lnTo>
                  <a:lnTo>
                    <a:pt x="3995" y="18218"/>
                  </a:lnTo>
                  <a:lnTo>
                    <a:pt x="4076" y="18206"/>
                  </a:lnTo>
                  <a:lnTo>
                    <a:pt x="4157" y="18192"/>
                  </a:lnTo>
                  <a:lnTo>
                    <a:pt x="4236" y="18178"/>
                  </a:lnTo>
                  <a:lnTo>
                    <a:pt x="4316" y="18165"/>
                  </a:lnTo>
                  <a:lnTo>
                    <a:pt x="4395" y="18150"/>
                  </a:lnTo>
                  <a:lnTo>
                    <a:pt x="4473" y="18134"/>
                  </a:lnTo>
                  <a:lnTo>
                    <a:pt x="4549" y="18118"/>
                  </a:lnTo>
                  <a:lnTo>
                    <a:pt x="4627" y="18101"/>
                  </a:lnTo>
                  <a:lnTo>
                    <a:pt x="4704" y="18083"/>
                  </a:lnTo>
                  <a:lnTo>
                    <a:pt x="4779" y="18066"/>
                  </a:lnTo>
                  <a:lnTo>
                    <a:pt x="4855" y="18048"/>
                  </a:lnTo>
                  <a:lnTo>
                    <a:pt x="4931" y="18028"/>
                  </a:lnTo>
                  <a:lnTo>
                    <a:pt x="5006" y="18009"/>
                  </a:lnTo>
                  <a:lnTo>
                    <a:pt x="5156" y="17969"/>
                  </a:lnTo>
                  <a:lnTo>
                    <a:pt x="5305" y="17927"/>
                  </a:lnTo>
                  <a:lnTo>
                    <a:pt x="5455" y="17882"/>
                  </a:lnTo>
                  <a:lnTo>
                    <a:pt x="5603" y="17836"/>
                  </a:lnTo>
                  <a:lnTo>
                    <a:pt x="5753" y="17789"/>
                  </a:lnTo>
                  <a:lnTo>
                    <a:pt x="5904" y="17741"/>
                  </a:lnTo>
                  <a:lnTo>
                    <a:pt x="6056" y="17691"/>
                  </a:lnTo>
                  <a:lnTo>
                    <a:pt x="6211" y="17639"/>
                  </a:lnTo>
                  <a:lnTo>
                    <a:pt x="6273" y="17619"/>
                  </a:lnTo>
                  <a:lnTo>
                    <a:pt x="6368" y="17586"/>
                  </a:lnTo>
                  <a:lnTo>
                    <a:pt x="6483" y="17544"/>
                  </a:lnTo>
                  <a:lnTo>
                    <a:pt x="6608" y="17501"/>
                  </a:lnTo>
                  <a:lnTo>
                    <a:pt x="6729" y="17456"/>
                  </a:lnTo>
                  <a:lnTo>
                    <a:pt x="6837" y="17415"/>
                  </a:lnTo>
                  <a:lnTo>
                    <a:pt x="6881" y="17398"/>
                  </a:lnTo>
                  <a:lnTo>
                    <a:pt x="6917" y="17382"/>
                  </a:lnTo>
                  <a:lnTo>
                    <a:pt x="6943" y="17369"/>
                  </a:lnTo>
                  <a:lnTo>
                    <a:pt x="6959" y="17361"/>
                  </a:lnTo>
                  <a:lnTo>
                    <a:pt x="6994" y="17351"/>
                  </a:lnTo>
                  <a:lnTo>
                    <a:pt x="7046" y="17333"/>
                  </a:lnTo>
                  <a:lnTo>
                    <a:pt x="7116" y="17308"/>
                  </a:lnTo>
                  <a:lnTo>
                    <a:pt x="7200" y="17277"/>
                  </a:lnTo>
                  <a:lnTo>
                    <a:pt x="7294" y="17240"/>
                  </a:lnTo>
                  <a:lnTo>
                    <a:pt x="7397" y="17200"/>
                  </a:lnTo>
                  <a:lnTo>
                    <a:pt x="7507" y="17156"/>
                  </a:lnTo>
                  <a:lnTo>
                    <a:pt x="7621" y="17112"/>
                  </a:lnTo>
                  <a:lnTo>
                    <a:pt x="7734" y="17066"/>
                  </a:lnTo>
                  <a:lnTo>
                    <a:pt x="7846" y="17021"/>
                  </a:lnTo>
                  <a:lnTo>
                    <a:pt x="7955" y="16977"/>
                  </a:lnTo>
                  <a:lnTo>
                    <a:pt x="8057" y="16937"/>
                  </a:lnTo>
                  <a:lnTo>
                    <a:pt x="8148" y="16899"/>
                  </a:lnTo>
                  <a:lnTo>
                    <a:pt x="8228" y="16867"/>
                  </a:lnTo>
                  <a:lnTo>
                    <a:pt x="8295" y="16841"/>
                  </a:lnTo>
                  <a:lnTo>
                    <a:pt x="8344" y="16821"/>
                  </a:lnTo>
                  <a:lnTo>
                    <a:pt x="8396" y="16799"/>
                  </a:lnTo>
                  <a:lnTo>
                    <a:pt x="8454" y="16778"/>
                  </a:lnTo>
                  <a:lnTo>
                    <a:pt x="8513" y="16755"/>
                  </a:lnTo>
                  <a:lnTo>
                    <a:pt x="8574" y="16731"/>
                  </a:lnTo>
                  <a:lnTo>
                    <a:pt x="8633" y="16707"/>
                  </a:lnTo>
                  <a:lnTo>
                    <a:pt x="8690" y="16682"/>
                  </a:lnTo>
                  <a:lnTo>
                    <a:pt x="8744" y="16658"/>
                  </a:lnTo>
                  <a:lnTo>
                    <a:pt x="8792" y="16633"/>
                  </a:lnTo>
                  <a:lnTo>
                    <a:pt x="8829" y="16621"/>
                  </a:lnTo>
                  <a:lnTo>
                    <a:pt x="8872" y="16605"/>
                  </a:lnTo>
                  <a:lnTo>
                    <a:pt x="8918" y="16587"/>
                  </a:lnTo>
                  <a:lnTo>
                    <a:pt x="8965" y="16565"/>
                  </a:lnTo>
                  <a:lnTo>
                    <a:pt x="9013" y="16543"/>
                  </a:lnTo>
                  <a:lnTo>
                    <a:pt x="9059" y="16522"/>
                  </a:lnTo>
                  <a:lnTo>
                    <a:pt x="9100" y="16502"/>
                  </a:lnTo>
                  <a:lnTo>
                    <a:pt x="9137" y="16485"/>
                  </a:lnTo>
                  <a:lnTo>
                    <a:pt x="9178" y="16465"/>
                  </a:lnTo>
                  <a:lnTo>
                    <a:pt x="9220" y="16447"/>
                  </a:lnTo>
                  <a:lnTo>
                    <a:pt x="9263" y="16429"/>
                  </a:lnTo>
                  <a:lnTo>
                    <a:pt x="9304" y="16409"/>
                  </a:lnTo>
                  <a:lnTo>
                    <a:pt x="9346" y="16391"/>
                  </a:lnTo>
                  <a:lnTo>
                    <a:pt x="9388" y="16371"/>
                  </a:lnTo>
                  <a:lnTo>
                    <a:pt x="9430" y="16352"/>
                  </a:lnTo>
                  <a:lnTo>
                    <a:pt x="9471" y="16331"/>
                  </a:lnTo>
                  <a:lnTo>
                    <a:pt x="9550" y="16292"/>
                  </a:lnTo>
                  <a:lnTo>
                    <a:pt x="9633" y="16254"/>
                  </a:lnTo>
                  <a:lnTo>
                    <a:pt x="9720" y="16214"/>
                  </a:lnTo>
                  <a:lnTo>
                    <a:pt x="9807" y="16173"/>
                  </a:lnTo>
                  <a:lnTo>
                    <a:pt x="9894" y="16132"/>
                  </a:lnTo>
                  <a:lnTo>
                    <a:pt x="9978" y="16091"/>
                  </a:lnTo>
                  <a:lnTo>
                    <a:pt x="10018" y="16069"/>
                  </a:lnTo>
                  <a:lnTo>
                    <a:pt x="10057" y="16048"/>
                  </a:lnTo>
                  <a:lnTo>
                    <a:pt x="10093" y="16026"/>
                  </a:lnTo>
                  <a:lnTo>
                    <a:pt x="10129" y="16004"/>
                  </a:lnTo>
                  <a:lnTo>
                    <a:pt x="10153" y="15994"/>
                  </a:lnTo>
                  <a:lnTo>
                    <a:pt x="10184" y="15979"/>
                  </a:lnTo>
                  <a:lnTo>
                    <a:pt x="10220" y="15962"/>
                  </a:lnTo>
                  <a:lnTo>
                    <a:pt x="10263" y="15939"/>
                  </a:lnTo>
                  <a:lnTo>
                    <a:pt x="10363" y="15886"/>
                  </a:lnTo>
                  <a:lnTo>
                    <a:pt x="10482" y="15821"/>
                  </a:lnTo>
                  <a:lnTo>
                    <a:pt x="10614" y="15748"/>
                  </a:lnTo>
                  <a:lnTo>
                    <a:pt x="10756" y="15669"/>
                  </a:lnTo>
                  <a:lnTo>
                    <a:pt x="10903" y="15584"/>
                  </a:lnTo>
                  <a:lnTo>
                    <a:pt x="11053" y="15498"/>
                  </a:lnTo>
                  <a:lnTo>
                    <a:pt x="11202" y="15411"/>
                  </a:lnTo>
                  <a:lnTo>
                    <a:pt x="11344" y="15328"/>
                  </a:lnTo>
                  <a:lnTo>
                    <a:pt x="11477" y="15249"/>
                  </a:lnTo>
                  <a:lnTo>
                    <a:pt x="11597" y="15176"/>
                  </a:lnTo>
                  <a:lnTo>
                    <a:pt x="11700" y="15111"/>
                  </a:lnTo>
                  <a:lnTo>
                    <a:pt x="11781" y="15060"/>
                  </a:lnTo>
                  <a:lnTo>
                    <a:pt x="11813" y="15038"/>
                  </a:lnTo>
                  <a:lnTo>
                    <a:pt x="11838" y="15021"/>
                  </a:lnTo>
                  <a:lnTo>
                    <a:pt x="11857" y="15007"/>
                  </a:lnTo>
                  <a:lnTo>
                    <a:pt x="11867" y="14997"/>
                  </a:lnTo>
                  <a:lnTo>
                    <a:pt x="11879" y="14991"/>
                  </a:lnTo>
                  <a:lnTo>
                    <a:pt x="11898" y="14982"/>
                  </a:lnTo>
                  <a:lnTo>
                    <a:pt x="11919" y="14970"/>
                  </a:lnTo>
                  <a:lnTo>
                    <a:pt x="11947" y="14954"/>
                  </a:lnTo>
                  <a:lnTo>
                    <a:pt x="12012" y="14913"/>
                  </a:lnTo>
                  <a:lnTo>
                    <a:pt x="12090" y="14864"/>
                  </a:lnTo>
                  <a:lnTo>
                    <a:pt x="12179" y="14806"/>
                  </a:lnTo>
                  <a:lnTo>
                    <a:pt x="12276" y="14741"/>
                  </a:lnTo>
                  <a:lnTo>
                    <a:pt x="12379" y="14672"/>
                  </a:lnTo>
                  <a:lnTo>
                    <a:pt x="12485" y="14600"/>
                  </a:lnTo>
                  <a:lnTo>
                    <a:pt x="12590" y="14528"/>
                  </a:lnTo>
                  <a:lnTo>
                    <a:pt x="12694" y="14457"/>
                  </a:lnTo>
                  <a:lnTo>
                    <a:pt x="12791" y="14388"/>
                  </a:lnTo>
                  <a:lnTo>
                    <a:pt x="12883" y="14324"/>
                  </a:lnTo>
                  <a:lnTo>
                    <a:pt x="12963" y="14267"/>
                  </a:lnTo>
                  <a:lnTo>
                    <a:pt x="13031" y="14218"/>
                  </a:lnTo>
                  <a:lnTo>
                    <a:pt x="13083" y="14179"/>
                  </a:lnTo>
                  <a:lnTo>
                    <a:pt x="13116" y="14152"/>
                  </a:lnTo>
                  <a:lnTo>
                    <a:pt x="13131" y="14143"/>
                  </a:lnTo>
                  <a:lnTo>
                    <a:pt x="13152" y="14131"/>
                  </a:lnTo>
                  <a:lnTo>
                    <a:pt x="13179" y="14112"/>
                  </a:lnTo>
                  <a:lnTo>
                    <a:pt x="13212" y="14088"/>
                  </a:lnTo>
                  <a:lnTo>
                    <a:pt x="13294" y="14030"/>
                  </a:lnTo>
                  <a:lnTo>
                    <a:pt x="13392" y="13958"/>
                  </a:lnTo>
                  <a:lnTo>
                    <a:pt x="13505" y="13873"/>
                  </a:lnTo>
                  <a:lnTo>
                    <a:pt x="13628" y="13779"/>
                  </a:lnTo>
                  <a:lnTo>
                    <a:pt x="13758" y="13680"/>
                  </a:lnTo>
                  <a:lnTo>
                    <a:pt x="13891" y="13578"/>
                  </a:lnTo>
                  <a:lnTo>
                    <a:pt x="14024" y="13475"/>
                  </a:lnTo>
                  <a:lnTo>
                    <a:pt x="14153" y="13374"/>
                  </a:lnTo>
                  <a:lnTo>
                    <a:pt x="14274" y="13278"/>
                  </a:lnTo>
                  <a:lnTo>
                    <a:pt x="14385" y="13190"/>
                  </a:lnTo>
                  <a:lnTo>
                    <a:pt x="14481" y="13112"/>
                  </a:lnTo>
                  <a:lnTo>
                    <a:pt x="14559" y="13048"/>
                  </a:lnTo>
                  <a:lnTo>
                    <a:pt x="14590" y="13022"/>
                  </a:lnTo>
                  <a:lnTo>
                    <a:pt x="14615" y="13000"/>
                  </a:lnTo>
                  <a:lnTo>
                    <a:pt x="14634" y="12982"/>
                  </a:lnTo>
                  <a:lnTo>
                    <a:pt x="14645" y="12970"/>
                  </a:lnTo>
                  <a:lnTo>
                    <a:pt x="14658" y="12963"/>
                  </a:lnTo>
                  <a:lnTo>
                    <a:pt x="14673" y="12954"/>
                  </a:lnTo>
                  <a:lnTo>
                    <a:pt x="14690" y="12942"/>
                  </a:lnTo>
                  <a:lnTo>
                    <a:pt x="14708" y="12928"/>
                  </a:lnTo>
                  <a:lnTo>
                    <a:pt x="14751" y="12895"/>
                  </a:lnTo>
                  <a:lnTo>
                    <a:pt x="14802" y="12854"/>
                  </a:lnTo>
                  <a:lnTo>
                    <a:pt x="14857" y="12807"/>
                  </a:lnTo>
                  <a:lnTo>
                    <a:pt x="14917" y="12756"/>
                  </a:lnTo>
                  <a:lnTo>
                    <a:pt x="14979" y="12701"/>
                  </a:lnTo>
                  <a:lnTo>
                    <a:pt x="15044" y="12645"/>
                  </a:lnTo>
                  <a:lnTo>
                    <a:pt x="15110" y="12587"/>
                  </a:lnTo>
                  <a:lnTo>
                    <a:pt x="15175" y="12530"/>
                  </a:lnTo>
                  <a:lnTo>
                    <a:pt x="15238" y="12475"/>
                  </a:lnTo>
                  <a:lnTo>
                    <a:pt x="15298" y="12421"/>
                  </a:lnTo>
                  <a:lnTo>
                    <a:pt x="15354" y="12372"/>
                  </a:lnTo>
                  <a:lnTo>
                    <a:pt x="15405" y="12328"/>
                  </a:lnTo>
                  <a:lnTo>
                    <a:pt x="15451" y="12291"/>
                  </a:lnTo>
                  <a:lnTo>
                    <a:pt x="15487" y="12261"/>
                  </a:lnTo>
                  <a:lnTo>
                    <a:pt x="15508" y="12245"/>
                  </a:lnTo>
                  <a:lnTo>
                    <a:pt x="15520" y="12233"/>
                  </a:lnTo>
                  <a:lnTo>
                    <a:pt x="15534" y="12220"/>
                  </a:lnTo>
                  <a:lnTo>
                    <a:pt x="15555" y="12200"/>
                  </a:lnTo>
                  <a:lnTo>
                    <a:pt x="15765" y="12013"/>
                  </a:lnTo>
                  <a:lnTo>
                    <a:pt x="15798" y="11979"/>
                  </a:lnTo>
                  <a:lnTo>
                    <a:pt x="15830" y="11947"/>
                  </a:lnTo>
                  <a:lnTo>
                    <a:pt x="15863" y="11915"/>
                  </a:lnTo>
                  <a:lnTo>
                    <a:pt x="15895" y="11884"/>
                  </a:lnTo>
                  <a:lnTo>
                    <a:pt x="15927" y="11853"/>
                  </a:lnTo>
                  <a:lnTo>
                    <a:pt x="15959" y="11823"/>
                  </a:lnTo>
                  <a:lnTo>
                    <a:pt x="15992" y="11790"/>
                  </a:lnTo>
                  <a:lnTo>
                    <a:pt x="16025" y="11758"/>
                  </a:lnTo>
                  <a:lnTo>
                    <a:pt x="16052" y="11733"/>
                  </a:lnTo>
                  <a:lnTo>
                    <a:pt x="16089" y="11696"/>
                  </a:lnTo>
                  <a:lnTo>
                    <a:pt x="16136" y="11649"/>
                  </a:lnTo>
                  <a:lnTo>
                    <a:pt x="16190" y="11595"/>
                  </a:lnTo>
                  <a:lnTo>
                    <a:pt x="16248" y="11535"/>
                  </a:lnTo>
                  <a:lnTo>
                    <a:pt x="16311" y="11470"/>
                  </a:lnTo>
                  <a:lnTo>
                    <a:pt x="16377" y="11403"/>
                  </a:lnTo>
                  <a:lnTo>
                    <a:pt x="16443" y="11335"/>
                  </a:lnTo>
                  <a:lnTo>
                    <a:pt x="16508" y="11268"/>
                  </a:lnTo>
                  <a:lnTo>
                    <a:pt x="16571" y="11202"/>
                  </a:lnTo>
                  <a:lnTo>
                    <a:pt x="16629" y="11140"/>
                  </a:lnTo>
                  <a:lnTo>
                    <a:pt x="16681" y="11084"/>
                  </a:lnTo>
                  <a:lnTo>
                    <a:pt x="16726" y="11036"/>
                  </a:lnTo>
                  <a:lnTo>
                    <a:pt x="16761" y="10997"/>
                  </a:lnTo>
                  <a:lnTo>
                    <a:pt x="16786" y="10969"/>
                  </a:lnTo>
                  <a:lnTo>
                    <a:pt x="16797" y="10953"/>
                  </a:lnTo>
                  <a:lnTo>
                    <a:pt x="16818" y="10935"/>
                  </a:lnTo>
                  <a:lnTo>
                    <a:pt x="16837" y="10915"/>
                  </a:lnTo>
                  <a:lnTo>
                    <a:pt x="16856" y="10896"/>
                  </a:lnTo>
                  <a:lnTo>
                    <a:pt x="16874" y="10875"/>
                  </a:lnTo>
                  <a:lnTo>
                    <a:pt x="16908" y="10833"/>
                  </a:lnTo>
                  <a:lnTo>
                    <a:pt x="16943" y="10789"/>
                  </a:lnTo>
                  <a:lnTo>
                    <a:pt x="17006" y="10707"/>
                  </a:lnTo>
                  <a:lnTo>
                    <a:pt x="17067" y="10626"/>
                  </a:lnTo>
                  <a:lnTo>
                    <a:pt x="17128" y="10543"/>
                  </a:lnTo>
                  <a:lnTo>
                    <a:pt x="17185" y="10462"/>
                  </a:lnTo>
                  <a:lnTo>
                    <a:pt x="17214" y="10421"/>
                  </a:lnTo>
                  <a:lnTo>
                    <a:pt x="17241" y="10379"/>
                  </a:lnTo>
                  <a:lnTo>
                    <a:pt x="17269" y="10337"/>
                  </a:lnTo>
                  <a:lnTo>
                    <a:pt x="17295" y="10296"/>
                  </a:lnTo>
                  <a:lnTo>
                    <a:pt x="17321" y="10254"/>
                  </a:lnTo>
                  <a:lnTo>
                    <a:pt x="17347" y="10211"/>
                  </a:lnTo>
                  <a:lnTo>
                    <a:pt x="17372" y="10169"/>
                  </a:lnTo>
                  <a:lnTo>
                    <a:pt x="17396" y="10125"/>
                  </a:lnTo>
                  <a:lnTo>
                    <a:pt x="17419" y="10081"/>
                  </a:lnTo>
                  <a:lnTo>
                    <a:pt x="17442" y="10037"/>
                  </a:lnTo>
                  <a:lnTo>
                    <a:pt x="17463" y="9992"/>
                  </a:lnTo>
                  <a:lnTo>
                    <a:pt x="17485" y="9946"/>
                  </a:lnTo>
                  <a:lnTo>
                    <a:pt x="17505" y="9900"/>
                  </a:lnTo>
                  <a:lnTo>
                    <a:pt x="17524" y="9853"/>
                  </a:lnTo>
                  <a:lnTo>
                    <a:pt x="17543" y="9805"/>
                  </a:lnTo>
                  <a:lnTo>
                    <a:pt x="17561" y="9757"/>
                  </a:lnTo>
                  <a:lnTo>
                    <a:pt x="17578" y="9708"/>
                  </a:lnTo>
                  <a:lnTo>
                    <a:pt x="17594" y="9657"/>
                  </a:lnTo>
                  <a:lnTo>
                    <a:pt x="17609" y="9606"/>
                  </a:lnTo>
                  <a:lnTo>
                    <a:pt x="17622" y="9553"/>
                  </a:lnTo>
                  <a:lnTo>
                    <a:pt x="17636" y="9501"/>
                  </a:lnTo>
                  <a:lnTo>
                    <a:pt x="17648" y="9446"/>
                  </a:lnTo>
                  <a:lnTo>
                    <a:pt x="17659" y="9391"/>
                  </a:lnTo>
                  <a:lnTo>
                    <a:pt x="17669" y="9334"/>
                  </a:lnTo>
                  <a:lnTo>
                    <a:pt x="17673" y="9309"/>
                  </a:lnTo>
                  <a:lnTo>
                    <a:pt x="17675" y="9283"/>
                  </a:lnTo>
                  <a:lnTo>
                    <a:pt x="17675" y="9255"/>
                  </a:lnTo>
                  <a:lnTo>
                    <a:pt x="17674" y="9226"/>
                  </a:lnTo>
                  <a:lnTo>
                    <a:pt x="17672" y="9196"/>
                  </a:lnTo>
                  <a:lnTo>
                    <a:pt x="17669" y="9165"/>
                  </a:lnTo>
                  <a:lnTo>
                    <a:pt x="17665" y="9133"/>
                  </a:lnTo>
                  <a:lnTo>
                    <a:pt x="17659" y="9101"/>
                  </a:lnTo>
                  <a:lnTo>
                    <a:pt x="17653" y="9068"/>
                  </a:lnTo>
                  <a:lnTo>
                    <a:pt x="17645" y="9034"/>
                  </a:lnTo>
                  <a:lnTo>
                    <a:pt x="17637" y="8999"/>
                  </a:lnTo>
                  <a:lnTo>
                    <a:pt x="17629" y="8965"/>
                  </a:lnTo>
                  <a:lnTo>
                    <a:pt x="17609" y="8895"/>
                  </a:lnTo>
                  <a:lnTo>
                    <a:pt x="17587" y="8825"/>
                  </a:lnTo>
                  <a:lnTo>
                    <a:pt x="17563" y="8757"/>
                  </a:lnTo>
                  <a:lnTo>
                    <a:pt x="17539" y="8689"/>
                  </a:lnTo>
                  <a:lnTo>
                    <a:pt x="17513" y="8624"/>
                  </a:lnTo>
                  <a:lnTo>
                    <a:pt x="17487" y="8563"/>
                  </a:lnTo>
                  <a:lnTo>
                    <a:pt x="17462" y="8506"/>
                  </a:lnTo>
                  <a:lnTo>
                    <a:pt x="17437" y="8455"/>
                  </a:lnTo>
                  <a:lnTo>
                    <a:pt x="17415" y="8408"/>
                  </a:lnTo>
                  <a:lnTo>
                    <a:pt x="17394" y="8369"/>
                  </a:lnTo>
                  <a:lnTo>
                    <a:pt x="17360" y="8310"/>
                  </a:lnTo>
                  <a:lnTo>
                    <a:pt x="17328" y="8254"/>
                  </a:lnTo>
                  <a:lnTo>
                    <a:pt x="17297" y="8203"/>
                  </a:lnTo>
                  <a:lnTo>
                    <a:pt x="17268" y="8155"/>
                  </a:lnTo>
                  <a:lnTo>
                    <a:pt x="17239" y="8109"/>
                  </a:lnTo>
                  <a:lnTo>
                    <a:pt x="17210" y="8066"/>
                  </a:lnTo>
                  <a:lnTo>
                    <a:pt x="17182" y="8023"/>
                  </a:lnTo>
                  <a:lnTo>
                    <a:pt x="17153" y="7981"/>
                  </a:lnTo>
                  <a:lnTo>
                    <a:pt x="17123" y="7941"/>
                  </a:lnTo>
                  <a:lnTo>
                    <a:pt x="17093" y="7900"/>
                  </a:lnTo>
                  <a:lnTo>
                    <a:pt x="17062" y="7858"/>
                  </a:lnTo>
                  <a:lnTo>
                    <a:pt x="17029" y="7816"/>
                  </a:lnTo>
                  <a:lnTo>
                    <a:pt x="16958" y="7727"/>
                  </a:lnTo>
                  <a:lnTo>
                    <a:pt x="16877" y="7627"/>
                  </a:lnTo>
                  <a:lnTo>
                    <a:pt x="16843" y="7585"/>
                  </a:lnTo>
                  <a:lnTo>
                    <a:pt x="16805" y="7540"/>
                  </a:lnTo>
                  <a:lnTo>
                    <a:pt x="16766" y="7493"/>
                  </a:lnTo>
                  <a:lnTo>
                    <a:pt x="16725" y="7446"/>
                  </a:lnTo>
                  <a:lnTo>
                    <a:pt x="16641" y="7350"/>
                  </a:lnTo>
                  <a:lnTo>
                    <a:pt x="16551" y="7253"/>
                  </a:lnTo>
                  <a:lnTo>
                    <a:pt x="16462" y="7157"/>
                  </a:lnTo>
                  <a:lnTo>
                    <a:pt x="16373" y="7065"/>
                  </a:lnTo>
                  <a:lnTo>
                    <a:pt x="16287" y="6978"/>
                  </a:lnTo>
                  <a:lnTo>
                    <a:pt x="16207" y="6899"/>
                  </a:lnTo>
                  <a:lnTo>
                    <a:pt x="16179" y="6872"/>
                  </a:lnTo>
                  <a:lnTo>
                    <a:pt x="16153" y="6842"/>
                  </a:lnTo>
                  <a:lnTo>
                    <a:pt x="16127" y="6811"/>
                  </a:lnTo>
                  <a:lnTo>
                    <a:pt x="16099" y="6779"/>
                  </a:lnTo>
                  <a:lnTo>
                    <a:pt x="16071" y="6747"/>
                  </a:lnTo>
                  <a:lnTo>
                    <a:pt x="16042" y="6715"/>
                  </a:lnTo>
                  <a:lnTo>
                    <a:pt x="16011" y="6683"/>
                  </a:lnTo>
                  <a:lnTo>
                    <a:pt x="15979" y="6652"/>
                  </a:lnTo>
                  <a:lnTo>
                    <a:pt x="14313" y="5186"/>
                  </a:lnTo>
                  <a:lnTo>
                    <a:pt x="14230" y="5121"/>
                  </a:lnTo>
                  <a:lnTo>
                    <a:pt x="14144" y="5052"/>
                  </a:lnTo>
                  <a:lnTo>
                    <a:pt x="14058" y="4981"/>
                  </a:lnTo>
                  <a:lnTo>
                    <a:pt x="13972" y="4911"/>
                  </a:lnTo>
                  <a:lnTo>
                    <a:pt x="13885" y="4840"/>
                  </a:lnTo>
                  <a:lnTo>
                    <a:pt x="13797" y="4769"/>
                  </a:lnTo>
                  <a:lnTo>
                    <a:pt x="13709" y="4700"/>
                  </a:lnTo>
                  <a:lnTo>
                    <a:pt x="13622" y="4634"/>
                  </a:lnTo>
                  <a:lnTo>
                    <a:pt x="13528" y="4565"/>
                  </a:lnTo>
                  <a:lnTo>
                    <a:pt x="13437" y="4496"/>
                  </a:lnTo>
                  <a:lnTo>
                    <a:pt x="13348" y="4430"/>
                  </a:lnTo>
                  <a:lnTo>
                    <a:pt x="13259" y="4364"/>
                  </a:lnTo>
                  <a:lnTo>
                    <a:pt x="13172" y="4299"/>
                  </a:lnTo>
                  <a:lnTo>
                    <a:pt x="13085" y="4234"/>
                  </a:lnTo>
                  <a:lnTo>
                    <a:pt x="12999" y="4170"/>
                  </a:lnTo>
                  <a:lnTo>
                    <a:pt x="12913" y="4107"/>
                  </a:lnTo>
                  <a:lnTo>
                    <a:pt x="12826" y="4043"/>
                  </a:lnTo>
                  <a:lnTo>
                    <a:pt x="12738" y="3980"/>
                  </a:lnTo>
                  <a:lnTo>
                    <a:pt x="12650" y="3916"/>
                  </a:lnTo>
                  <a:lnTo>
                    <a:pt x="12559" y="3852"/>
                  </a:lnTo>
                  <a:lnTo>
                    <a:pt x="12468" y="3787"/>
                  </a:lnTo>
                  <a:lnTo>
                    <a:pt x="12373" y="3722"/>
                  </a:lnTo>
                  <a:lnTo>
                    <a:pt x="12276" y="3655"/>
                  </a:lnTo>
                  <a:lnTo>
                    <a:pt x="12177" y="3589"/>
                  </a:lnTo>
                  <a:lnTo>
                    <a:pt x="12083" y="3525"/>
                  </a:lnTo>
                  <a:lnTo>
                    <a:pt x="11988" y="3463"/>
                  </a:lnTo>
                  <a:lnTo>
                    <a:pt x="11893" y="3402"/>
                  </a:lnTo>
                  <a:lnTo>
                    <a:pt x="11798" y="3340"/>
                  </a:lnTo>
                  <a:lnTo>
                    <a:pt x="11702" y="3280"/>
                  </a:lnTo>
                  <a:lnTo>
                    <a:pt x="11606" y="3219"/>
                  </a:lnTo>
                  <a:lnTo>
                    <a:pt x="11509" y="3158"/>
                  </a:lnTo>
                  <a:lnTo>
                    <a:pt x="11411" y="3097"/>
                  </a:lnTo>
                  <a:lnTo>
                    <a:pt x="11318" y="3037"/>
                  </a:lnTo>
                  <a:lnTo>
                    <a:pt x="11222" y="2979"/>
                  </a:lnTo>
                  <a:lnTo>
                    <a:pt x="11125" y="2920"/>
                  </a:lnTo>
                  <a:lnTo>
                    <a:pt x="11028" y="2863"/>
                  </a:lnTo>
                  <a:lnTo>
                    <a:pt x="10930" y="2806"/>
                  </a:lnTo>
                  <a:lnTo>
                    <a:pt x="10831" y="2749"/>
                  </a:lnTo>
                  <a:lnTo>
                    <a:pt x="10732" y="2692"/>
                  </a:lnTo>
                  <a:lnTo>
                    <a:pt x="10631" y="2635"/>
                  </a:lnTo>
                  <a:lnTo>
                    <a:pt x="10529" y="2579"/>
                  </a:lnTo>
                  <a:lnTo>
                    <a:pt x="10427" y="2523"/>
                  </a:lnTo>
                  <a:lnTo>
                    <a:pt x="10326" y="2468"/>
                  </a:lnTo>
                  <a:lnTo>
                    <a:pt x="10223" y="2413"/>
                  </a:lnTo>
                  <a:lnTo>
                    <a:pt x="10120" y="2359"/>
                  </a:lnTo>
                  <a:lnTo>
                    <a:pt x="10015" y="2305"/>
                  </a:lnTo>
                  <a:lnTo>
                    <a:pt x="9911" y="2251"/>
                  </a:lnTo>
                  <a:lnTo>
                    <a:pt x="9807" y="2198"/>
                  </a:lnTo>
                  <a:lnTo>
                    <a:pt x="9735" y="2162"/>
                  </a:lnTo>
                  <a:lnTo>
                    <a:pt x="9660" y="2124"/>
                  </a:lnTo>
                  <a:lnTo>
                    <a:pt x="9583" y="2086"/>
                  </a:lnTo>
                  <a:lnTo>
                    <a:pt x="9504" y="2047"/>
                  </a:lnTo>
                  <a:lnTo>
                    <a:pt x="9423" y="2010"/>
                  </a:lnTo>
                  <a:lnTo>
                    <a:pt x="9340" y="1971"/>
                  </a:lnTo>
                  <a:lnTo>
                    <a:pt x="9258" y="1932"/>
                  </a:lnTo>
                  <a:lnTo>
                    <a:pt x="9174" y="1893"/>
                  </a:lnTo>
                  <a:lnTo>
                    <a:pt x="9091" y="1855"/>
                  </a:lnTo>
                  <a:lnTo>
                    <a:pt x="9006" y="1816"/>
                  </a:lnTo>
                  <a:lnTo>
                    <a:pt x="8923" y="1780"/>
                  </a:lnTo>
                  <a:lnTo>
                    <a:pt x="8840" y="1743"/>
                  </a:lnTo>
                  <a:lnTo>
                    <a:pt x="8759" y="1707"/>
                  </a:lnTo>
                  <a:lnTo>
                    <a:pt x="8679" y="1673"/>
                  </a:lnTo>
                  <a:lnTo>
                    <a:pt x="8600" y="1640"/>
                  </a:lnTo>
                  <a:lnTo>
                    <a:pt x="8523" y="1608"/>
                  </a:lnTo>
                  <a:lnTo>
                    <a:pt x="8472" y="1587"/>
                  </a:lnTo>
                  <a:lnTo>
                    <a:pt x="8417" y="1562"/>
                  </a:lnTo>
                  <a:lnTo>
                    <a:pt x="8360" y="1537"/>
                  </a:lnTo>
                  <a:lnTo>
                    <a:pt x="8300" y="1511"/>
                  </a:lnTo>
                  <a:lnTo>
                    <a:pt x="8242" y="1485"/>
                  </a:lnTo>
                  <a:lnTo>
                    <a:pt x="8184" y="1461"/>
                  </a:lnTo>
                  <a:lnTo>
                    <a:pt x="8156" y="1451"/>
                  </a:lnTo>
                  <a:lnTo>
                    <a:pt x="8129" y="1442"/>
                  </a:lnTo>
                  <a:lnTo>
                    <a:pt x="8102" y="1433"/>
                  </a:lnTo>
                  <a:lnTo>
                    <a:pt x="8078" y="14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cap="sq">
              <a:noFill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0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8196451" y="2761625"/>
              <a:ext cx="126854" cy="131412"/>
            </a:xfrm>
            <a:custGeom>
              <a:avLst/>
              <a:gdLst>
                <a:gd name="T0" fmla="*/ 7371 w 17675"/>
                <a:gd name="T1" fmla="*/ 1125 h 18310"/>
                <a:gd name="T2" fmla="*/ 5959 w 17675"/>
                <a:gd name="T3" fmla="*/ 593 h 18310"/>
                <a:gd name="T4" fmla="*/ 4735 w 17675"/>
                <a:gd name="T5" fmla="*/ 240 h 18310"/>
                <a:gd name="T6" fmla="*/ 3627 w 17675"/>
                <a:gd name="T7" fmla="*/ 54 h 18310"/>
                <a:gd name="T8" fmla="*/ 2806 w 17675"/>
                <a:gd name="T9" fmla="*/ 7 h 18310"/>
                <a:gd name="T10" fmla="*/ 2454 w 17675"/>
                <a:gd name="T11" fmla="*/ 85 h 18310"/>
                <a:gd name="T12" fmla="*/ 2132 w 17675"/>
                <a:gd name="T13" fmla="*/ 262 h 18310"/>
                <a:gd name="T14" fmla="*/ 1838 w 17675"/>
                <a:gd name="T15" fmla="*/ 533 h 18310"/>
                <a:gd name="T16" fmla="*/ 1454 w 17675"/>
                <a:gd name="T17" fmla="*/ 1111 h 18310"/>
                <a:gd name="T18" fmla="*/ 1261 w 17675"/>
                <a:gd name="T19" fmla="*/ 1545 h 18310"/>
                <a:gd name="T20" fmla="*/ 1008 w 17675"/>
                <a:gd name="T21" fmla="*/ 2315 h 18310"/>
                <a:gd name="T22" fmla="*/ 836 w 17675"/>
                <a:gd name="T23" fmla="*/ 2906 h 18310"/>
                <a:gd name="T24" fmla="*/ 683 w 17675"/>
                <a:gd name="T25" fmla="*/ 3519 h 18310"/>
                <a:gd name="T26" fmla="*/ 506 w 17675"/>
                <a:gd name="T27" fmla="*/ 4330 h 18310"/>
                <a:gd name="T28" fmla="*/ 356 w 17675"/>
                <a:gd name="T29" fmla="*/ 5177 h 18310"/>
                <a:gd name="T30" fmla="*/ 199 w 17675"/>
                <a:gd name="T31" fmla="*/ 6352 h 18310"/>
                <a:gd name="T32" fmla="*/ 65 w 17675"/>
                <a:gd name="T33" fmla="*/ 7805 h 18310"/>
                <a:gd name="T34" fmla="*/ 1 w 17675"/>
                <a:gd name="T35" fmla="*/ 9354 h 18310"/>
                <a:gd name="T36" fmla="*/ 54 w 17675"/>
                <a:gd name="T37" fmla="*/ 10490 h 18310"/>
                <a:gd name="T38" fmla="*/ 149 w 17675"/>
                <a:gd name="T39" fmla="*/ 11811 h 18310"/>
                <a:gd name="T40" fmla="*/ 298 w 17675"/>
                <a:gd name="T41" fmla="*/ 13066 h 18310"/>
                <a:gd name="T42" fmla="*/ 650 w 17675"/>
                <a:gd name="T43" fmla="*/ 14979 h 18310"/>
                <a:gd name="T44" fmla="*/ 991 w 17675"/>
                <a:gd name="T45" fmla="*/ 16266 h 18310"/>
                <a:gd name="T46" fmla="*/ 1332 w 17675"/>
                <a:gd name="T47" fmla="*/ 17156 h 18310"/>
                <a:gd name="T48" fmla="*/ 1598 w 17675"/>
                <a:gd name="T49" fmla="*/ 17614 h 18310"/>
                <a:gd name="T50" fmla="*/ 1917 w 17675"/>
                <a:gd name="T51" fmla="*/ 17970 h 18310"/>
                <a:gd name="T52" fmla="*/ 2349 w 17675"/>
                <a:gd name="T53" fmla="*/ 18232 h 18310"/>
                <a:gd name="T54" fmla="*/ 2745 w 17675"/>
                <a:gd name="T55" fmla="*/ 18309 h 18310"/>
                <a:gd name="T56" fmla="*/ 3384 w 17675"/>
                <a:gd name="T57" fmla="*/ 18287 h 18310"/>
                <a:gd name="T58" fmla="*/ 4157 w 17675"/>
                <a:gd name="T59" fmla="*/ 18192 h 18310"/>
                <a:gd name="T60" fmla="*/ 5006 w 17675"/>
                <a:gd name="T61" fmla="*/ 18009 h 18310"/>
                <a:gd name="T62" fmla="*/ 6483 w 17675"/>
                <a:gd name="T63" fmla="*/ 17544 h 18310"/>
                <a:gd name="T64" fmla="*/ 7200 w 17675"/>
                <a:gd name="T65" fmla="*/ 17277 h 18310"/>
                <a:gd name="T66" fmla="*/ 8295 w 17675"/>
                <a:gd name="T67" fmla="*/ 16841 h 18310"/>
                <a:gd name="T68" fmla="*/ 8872 w 17675"/>
                <a:gd name="T69" fmla="*/ 16605 h 18310"/>
                <a:gd name="T70" fmla="*/ 9346 w 17675"/>
                <a:gd name="T71" fmla="*/ 16391 h 18310"/>
                <a:gd name="T72" fmla="*/ 10057 w 17675"/>
                <a:gd name="T73" fmla="*/ 16048 h 18310"/>
                <a:gd name="T74" fmla="*/ 10903 w 17675"/>
                <a:gd name="T75" fmla="*/ 15584 h 18310"/>
                <a:gd name="T76" fmla="*/ 11867 w 17675"/>
                <a:gd name="T77" fmla="*/ 14997 h 18310"/>
                <a:gd name="T78" fmla="*/ 12590 w 17675"/>
                <a:gd name="T79" fmla="*/ 14528 h 18310"/>
                <a:gd name="T80" fmla="*/ 13212 w 17675"/>
                <a:gd name="T81" fmla="*/ 14088 h 18310"/>
                <a:gd name="T82" fmla="*/ 14481 w 17675"/>
                <a:gd name="T83" fmla="*/ 13112 h 18310"/>
                <a:gd name="T84" fmla="*/ 14802 w 17675"/>
                <a:gd name="T85" fmla="*/ 12854 h 18310"/>
                <a:gd name="T86" fmla="*/ 15451 w 17675"/>
                <a:gd name="T87" fmla="*/ 12291 h 18310"/>
                <a:gd name="T88" fmla="*/ 15927 w 17675"/>
                <a:gd name="T89" fmla="*/ 11853 h 18310"/>
                <a:gd name="T90" fmla="*/ 16443 w 17675"/>
                <a:gd name="T91" fmla="*/ 11335 h 18310"/>
                <a:gd name="T92" fmla="*/ 16856 w 17675"/>
                <a:gd name="T93" fmla="*/ 10896 h 18310"/>
                <a:gd name="T94" fmla="*/ 17295 w 17675"/>
                <a:gd name="T95" fmla="*/ 10296 h 18310"/>
                <a:gd name="T96" fmla="*/ 17543 w 17675"/>
                <a:gd name="T97" fmla="*/ 9805 h 18310"/>
                <a:gd name="T98" fmla="*/ 17675 w 17675"/>
                <a:gd name="T99" fmla="*/ 9283 h 18310"/>
                <a:gd name="T100" fmla="*/ 17609 w 17675"/>
                <a:gd name="T101" fmla="*/ 8895 h 18310"/>
                <a:gd name="T102" fmla="*/ 17328 w 17675"/>
                <a:gd name="T103" fmla="*/ 8254 h 18310"/>
                <a:gd name="T104" fmla="*/ 16958 w 17675"/>
                <a:gd name="T105" fmla="*/ 7727 h 18310"/>
                <a:gd name="T106" fmla="*/ 16207 w 17675"/>
                <a:gd name="T107" fmla="*/ 6899 h 18310"/>
                <a:gd name="T108" fmla="*/ 14144 w 17675"/>
                <a:gd name="T109" fmla="*/ 5052 h 18310"/>
                <a:gd name="T110" fmla="*/ 13172 w 17675"/>
                <a:gd name="T111" fmla="*/ 4299 h 18310"/>
                <a:gd name="T112" fmla="*/ 12177 w 17675"/>
                <a:gd name="T113" fmla="*/ 3589 h 18310"/>
                <a:gd name="T114" fmla="*/ 11125 w 17675"/>
                <a:gd name="T115" fmla="*/ 2920 h 18310"/>
                <a:gd name="T116" fmla="*/ 10015 w 17675"/>
                <a:gd name="T117" fmla="*/ 2305 h 18310"/>
                <a:gd name="T118" fmla="*/ 9091 w 17675"/>
                <a:gd name="T119" fmla="*/ 1855 h 18310"/>
                <a:gd name="T120" fmla="*/ 8300 w 17675"/>
                <a:gd name="T121" fmla="*/ 1511 h 18310"/>
              </a:gdLst>
              <a:ahLst/>
              <a:cxnLst/>
              <a:rect l="0" t="0" r="r" b="b"/>
              <a:pathLst>
                <a:path w="17675" h="18310">
                  <a:moveTo>
                    <a:pt x="8078" y="1426"/>
                  </a:moveTo>
                  <a:lnTo>
                    <a:pt x="8047" y="1409"/>
                  </a:lnTo>
                  <a:lnTo>
                    <a:pt x="8014" y="1392"/>
                  </a:lnTo>
                  <a:lnTo>
                    <a:pt x="7978" y="1376"/>
                  </a:lnTo>
                  <a:lnTo>
                    <a:pt x="7940" y="1360"/>
                  </a:lnTo>
                  <a:lnTo>
                    <a:pt x="7901" y="1345"/>
                  </a:lnTo>
                  <a:lnTo>
                    <a:pt x="7862" y="1330"/>
                  </a:lnTo>
                  <a:lnTo>
                    <a:pt x="7825" y="1315"/>
                  </a:lnTo>
                  <a:lnTo>
                    <a:pt x="7791" y="1301"/>
                  </a:lnTo>
                  <a:lnTo>
                    <a:pt x="7583" y="1213"/>
                  </a:lnTo>
                  <a:lnTo>
                    <a:pt x="7371" y="1125"/>
                  </a:lnTo>
                  <a:lnTo>
                    <a:pt x="7158" y="1038"/>
                  </a:lnTo>
                  <a:lnTo>
                    <a:pt x="6943" y="953"/>
                  </a:lnTo>
                  <a:lnTo>
                    <a:pt x="6836" y="911"/>
                  </a:lnTo>
                  <a:lnTo>
                    <a:pt x="6727" y="869"/>
                  </a:lnTo>
                  <a:lnTo>
                    <a:pt x="6618" y="827"/>
                  </a:lnTo>
                  <a:lnTo>
                    <a:pt x="6508" y="787"/>
                  </a:lnTo>
                  <a:lnTo>
                    <a:pt x="6400" y="747"/>
                  </a:lnTo>
                  <a:lnTo>
                    <a:pt x="6290" y="707"/>
                  </a:lnTo>
                  <a:lnTo>
                    <a:pt x="6180" y="668"/>
                  </a:lnTo>
                  <a:lnTo>
                    <a:pt x="6070" y="631"/>
                  </a:lnTo>
                  <a:lnTo>
                    <a:pt x="5959" y="593"/>
                  </a:lnTo>
                  <a:lnTo>
                    <a:pt x="5848" y="556"/>
                  </a:lnTo>
                  <a:lnTo>
                    <a:pt x="5737" y="521"/>
                  </a:lnTo>
                  <a:lnTo>
                    <a:pt x="5626" y="485"/>
                  </a:lnTo>
                  <a:lnTo>
                    <a:pt x="5515" y="451"/>
                  </a:lnTo>
                  <a:lnTo>
                    <a:pt x="5404" y="418"/>
                  </a:lnTo>
                  <a:lnTo>
                    <a:pt x="5292" y="386"/>
                  </a:lnTo>
                  <a:lnTo>
                    <a:pt x="5181" y="355"/>
                  </a:lnTo>
                  <a:lnTo>
                    <a:pt x="5069" y="324"/>
                  </a:lnTo>
                  <a:lnTo>
                    <a:pt x="4958" y="295"/>
                  </a:lnTo>
                  <a:lnTo>
                    <a:pt x="4846" y="267"/>
                  </a:lnTo>
                  <a:lnTo>
                    <a:pt x="4735" y="240"/>
                  </a:lnTo>
                  <a:lnTo>
                    <a:pt x="4623" y="215"/>
                  </a:lnTo>
                  <a:lnTo>
                    <a:pt x="4511" y="191"/>
                  </a:lnTo>
                  <a:lnTo>
                    <a:pt x="4400" y="168"/>
                  </a:lnTo>
                  <a:lnTo>
                    <a:pt x="4287" y="146"/>
                  </a:lnTo>
                  <a:lnTo>
                    <a:pt x="4234" y="136"/>
                  </a:lnTo>
                  <a:lnTo>
                    <a:pt x="4162" y="125"/>
                  </a:lnTo>
                  <a:lnTo>
                    <a:pt x="4075" y="112"/>
                  </a:lnTo>
                  <a:lnTo>
                    <a:pt x="3975" y="98"/>
                  </a:lnTo>
                  <a:lnTo>
                    <a:pt x="3865" y="84"/>
                  </a:lnTo>
                  <a:lnTo>
                    <a:pt x="3749" y="69"/>
                  </a:lnTo>
                  <a:lnTo>
                    <a:pt x="3627" y="54"/>
                  </a:lnTo>
                  <a:lnTo>
                    <a:pt x="3504" y="40"/>
                  </a:lnTo>
                  <a:lnTo>
                    <a:pt x="3381" y="27"/>
                  </a:lnTo>
                  <a:lnTo>
                    <a:pt x="3262" y="17"/>
                  </a:lnTo>
                  <a:lnTo>
                    <a:pt x="3148" y="8"/>
                  </a:lnTo>
                  <a:lnTo>
                    <a:pt x="3043" y="2"/>
                  </a:lnTo>
                  <a:lnTo>
                    <a:pt x="2994" y="1"/>
                  </a:lnTo>
                  <a:lnTo>
                    <a:pt x="2949" y="0"/>
                  </a:lnTo>
                  <a:lnTo>
                    <a:pt x="2908" y="0"/>
                  </a:lnTo>
                  <a:lnTo>
                    <a:pt x="2869" y="1"/>
                  </a:lnTo>
                  <a:lnTo>
                    <a:pt x="2834" y="3"/>
                  </a:lnTo>
                  <a:lnTo>
                    <a:pt x="2806" y="7"/>
                  </a:lnTo>
                  <a:lnTo>
                    <a:pt x="2780" y="11"/>
                  </a:lnTo>
                  <a:lnTo>
                    <a:pt x="2761" y="17"/>
                  </a:lnTo>
                  <a:lnTo>
                    <a:pt x="2724" y="19"/>
                  </a:lnTo>
                  <a:lnTo>
                    <a:pt x="2689" y="24"/>
                  </a:lnTo>
                  <a:lnTo>
                    <a:pt x="2655" y="29"/>
                  </a:lnTo>
                  <a:lnTo>
                    <a:pt x="2620" y="35"/>
                  </a:lnTo>
                  <a:lnTo>
                    <a:pt x="2586" y="43"/>
                  </a:lnTo>
                  <a:lnTo>
                    <a:pt x="2552" y="53"/>
                  </a:lnTo>
                  <a:lnTo>
                    <a:pt x="2518" y="63"/>
                  </a:lnTo>
                  <a:lnTo>
                    <a:pt x="2486" y="73"/>
                  </a:lnTo>
                  <a:lnTo>
                    <a:pt x="2454" y="85"/>
                  </a:lnTo>
                  <a:lnTo>
                    <a:pt x="2423" y="97"/>
                  </a:lnTo>
                  <a:lnTo>
                    <a:pt x="2393" y="111"/>
                  </a:lnTo>
                  <a:lnTo>
                    <a:pt x="2363" y="125"/>
                  </a:lnTo>
                  <a:lnTo>
                    <a:pt x="2333" y="138"/>
                  </a:lnTo>
                  <a:lnTo>
                    <a:pt x="2306" y="153"/>
                  </a:lnTo>
                  <a:lnTo>
                    <a:pt x="2278" y="169"/>
                  </a:lnTo>
                  <a:lnTo>
                    <a:pt x="2252" y="184"/>
                  </a:lnTo>
                  <a:lnTo>
                    <a:pt x="2218" y="205"/>
                  </a:lnTo>
                  <a:lnTo>
                    <a:pt x="2187" y="224"/>
                  </a:lnTo>
                  <a:lnTo>
                    <a:pt x="2158" y="244"/>
                  </a:lnTo>
                  <a:lnTo>
                    <a:pt x="2132" y="262"/>
                  </a:lnTo>
                  <a:lnTo>
                    <a:pt x="2108" y="280"/>
                  </a:lnTo>
                  <a:lnTo>
                    <a:pt x="2086" y="298"/>
                  </a:lnTo>
                  <a:lnTo>
                    <a:pt x="2065" y="315"/>
                  </a:lnTo>
                  <a:lnTo>
                    <a:pt x="2046" y="332"/>
                  </a:lnTo>
                  <a:lnTo>
                    <a:pt x="2007" y="367"/>
                  </a:lnTo>
                  <a:lnTo>
                    <a:pt x="1968" y="405"/>
                  </a:lnTo>
                  <a:lnTo>
                    <a:pt x="1927" y="446"/>
                  </a:lnTo>
                  <a:lnTo>
                    <a:pt x="1878" y="491"/>
                  </a:lnTo>
                  <a:lnTo>
                    <a:pt x="1866" y="504"/>
                  </a:lnTo>
                  <a:lnTo>
                    <a:pt x="1853" y="517"/>
                  </a:lnTo>
                  <a:lnTo>
                    <a:pt x="1838" y="533"/>
                  </a:lnTo>
                  <a:lnTo>
                    <a:pt x="1823" y="550"/>
                  </a:lnTo>
                  <a:lnTo>
                    <a:pt x="1790" y="592"/>
                  </a:lnTo>
                  <a:lnTo>
                    <a:pt x="1754" y="637"/>
                  </a:lnTo>
                  <a:lnTo>
                    <a:pt x="1717" y="689"/>
                  </a:lnTo>
                  <a:lnTo>
                    <a:pt x="1679" y="744"/>
                  </a:lnTo>
                  <a:lnTo>
                    <a:pt x="1639" y="802"/>
                  </a:lnTo>
                  <a:lnTo>
                    <a:pt x="1600" y="863"/>
                  </a:lnTo>
                  <a:lnTo>
                    <a:pt x="1561" y="926"/>
                  </a:lnTo>
                  <a:lnTo>
                    <a:pt x="1524" y="988"/>
                  </a:lnTo>
                  <a:lnTo>
                    <a:pt x="1488" y="1051"/>
                  </a:lnTo>
                  <a:lnTo>
                    <a:pt x="1454" y="1111"/>
                  </a:lnTo>
                  <a:lnTo>
                    <a:pt x="1425" y="1170"/>
                  </a:lnTo>
                  <a:lnTo>
                    <a:pt x="1398" y="1226"/>
                  </a:lnTo>
                  <a:lnTo>
                    <a:pt x="1387" y="1252"/>
                  </a:lnTo>
                  <a:lnTo>
                    <a:pt x="1377" y="1277"/>
                  </a:lnTo>
                  <a:lnTo>
                    <a:pt x="1367" y="1301"/>
                  </a:lnTo>
                  <a:lnTo>
                    <a:pt x="1359" y="1323"/>
                  </a:lnTo>
                  <a:lnTo>
                    <a:pt x="1340" y="1362"/>
                  </a:lnTo>
                  <a:lnTo>
                    <a:pt x="1320" y="1404"/>
                  </a:lnTo>
                  <a:lnTo>
                    <a:pt x="1300" y="1449"/>
                  </a:lnTo>
                  <a:lnTo>
                    <a:pt x="1280" y="1496"/>
                  </a:lnTo>
                  <a:lnTo>
                    <a:pt x="1261" y="1545"/>
                  </a:lnTo>
                  <a:lnTo>
                    <a:pt x="1241" y="1596"/>
                  </a:lnTo>
                  <a:lnTo>
                    <a:pt x="1222" y="1648"/>
                  </a:lnTo>
                  <a:lnTo>
                    <a:pt x="1204" y="1702"/>
                  </a:lnTo>
                  <a:lnTo>
                    <a:pt x="1167" y="1808"/>
                  </a:lnTo>
                  <a:lnTo>
                    <a:pt x="1133" y="1915"/>
                  </a:lnTo>
                  <a:lnTo>
                    <a:pt x="1101" y="2016"/>
                  </a:lnTo>
                  <a:lnTo>
                    <a:pt x="1071" y="2110"/>
                  </a:lnTo>
                  <a:lnTo>
                    <a:pt x="1055" y="2162"/>
                  </a:lnTo>
                  <a:lnTo>
                    <a:pt x="1039" y="2213"/>
                  </a:lnTo>
                  <a:lnTo>
                    <a:pt x="1023" y="2264"/>
                  </a:lnTo>
                  <a:lnTo>
                    <a:pt x="1008" y="2315"/>
                  </a:lnTo>
                  <a:lnTo>
                    <a:pt x="992" y="2367"/>
                  </a:lnTo>
                  <a:lnTo>
                    <a:pt x="976" y="2418"/>
                  </a:lnTo>
                  <a:lnTo>
                    <a:pt x="960" y="2471"/>
                  </a:lnTo>
                  <a:lnTo>
                    <a:pt x="944" y="2523"/>
                  </a:lnTo>
                  <a:lnTo>
                    <a:pt x="929" y="2573"/>
                  </a:lnTo>
                  <a:lnTo>
                    <a:pt x="913" y="2626"/>
                  </a:lnTo>
                  <a:lnTo>
                    <a:pt x="896" y="2682"/>
                  </a:lnTo>
                  <a:lnTo>
                    <a:pt x="880" y="2740"/>
                  </a:lnTo>
                  <a:lnTo>
                    <a:pt x="864" y="2797"/>
                  </a:lnTo>
                  <a:lnTo>
                    <a:pt x="849" y="2852"/>
                  </a:lnTo>
                  <a:lnTo>
                    <a:pt x="836" y="2906"/>
                  </a:lnTo>
                  <a:lnTo>
                    <a:pt x="827" y="2955"/>
                  </a:lnTo>
                  <a:lnTo>
                    <a:pt x="818" y="2977"/>
                  </a:lnTo>
                  <a:lnTo>
                    <a:pt x="809" y="3003"/>
                  </a:lnTo>
                  <a:lnTo>
                    <a:pt x="800" y="3033"/>
                  </a:lnTo>
                  <a:lnTo>
                    <a:pt x="790" y="3067"/>
                  </a:lnTo>
                  <a:lnTo>
                    <a:pt x="770" y="3142"/>
                  </a:lnTo>
                  <a:lnTo>
                    <a:pt x="749" y="3225"/>
                  </a:lnTo>
                  <a:lnTo>
                    <a:pt x="730" y="3310"/>
                  </a:lnTo>
                  <a:lnTo>
                    <a:pt x="712" y="3390"/>
                  </a:lnTo>
                  <a:lnTo>
                    <a:pt x="696" y="3461"/>
                  </a:lnTo>
                  <a:lnTo>
                    <a:pt x="683" y="3519"/>
                  </a:lnTo>
                  <a:lnTo>
                    <a:pt x="666" y="3593"/>
                  </a:lnTo>
                  <a:lnTo>
                    <a:pt x="649" y="3667"/>
                  </a:lnTo>
                  <a:lnTo>
                    <a:pt x="633" y="3740"/>
                  </a:lnTo>
                  <a:lnTo>
                    <a:pt x="617" y="3813"/>
                  </a:lnTo>
                  <a:lnTo>
                    <a:pt x="601" y="3886"/>
                  </a:lnTo>
                  <a:lnTo>
                    <a:pt x="585" y="3960"/>
                  </a:lnTo>
                  <a:lnTo>
                    <a:pt x="569" y="4033"/>
                  </a:lnTo>
                  <a:lnTo>
                    <a:pt x="553" y="4108"/>
                  </a:lnTo>
                  <a:lnTo>
                    <a:pt x="537" y="4182"/>
                  </a:lnTo>
                  <a:lnTo>
                    <a:pt x="522" y="4256"/>
                  </a:lnTo>
                  <a:lnTo>
                    <a:pt x="506" y="4330"/>
                  </a:lnTo>
                  <a:lnTo>
                    <a:pt x="491" y="4406"/>
                  </a:lnTo>
                  <a:lnTo>
                    <a:pt x="476" y="4483"/>
                  </a:lnTo>
                  <a:lnTo>
                    <a:pt x="461" y="4559"/>
                  </a:lnTo>
                  <a:lnTo>
                    <a:pt x="447" y="4636"/>
                  </a:lnTo>
                  <a:lnTo>
                    <a:pt x="433" y="4714"/>
                  </a:lnTo>
                  <a:lnTo>
                    <a:pt x="419" y="4791"/>
                  </a:lnTo>
                  <a:lnTo>
                    <a:pt x="405" y="4868"/>
                  </a:lnTo>
                  <a:lnTo>
                    <a:pt x="392" y="4946"/>
                  </a:lnTo>
                  <a:lnTo>
                    <a:pt x="380" y="5024"/>
                  </a:lnTo>
                  <a:lnTo>
                    <a:pt x="367" y="5100"/>
                  </a:lnTo>
                  <a:lnTo>
                    <a:pt x="356" y="5177"/>
                  </a:lnTo>
                  <a:lnTo>
                    <a:pt x="346" y="5253"/>
                  </a:lnTo>
                  <a:lnTo>
                    <a:pt x="335" y="5328"/>
                  </a:lnTo>
                  <a:lnTo>
                    <a:pt x="320" y="5442"/>
                  </a:lnTo>
                  <a:lnTo>
                    <a:pt x="304" y="5555"/>
                  </a:lnTo>
                  <a:lnTo>
                    <a:pt x="289" y="5668"/>
                  </a:lnTo>
                  <a:lnTo>
                    <a:pt x="275" y="5781"/>
                  </a:lnTo>
                  <a:lnTo>
                    <a:pt x="259" y="5896"/>
                  </a:lnTo>
                  <a:lnTo>
                    <a:pt x="244" y="6009"/>
                  </a:lnTo>
                  <a:lnTo>
                    <a:pt x="229" y="6124"/>
                  </a:lnTo>
                  <a:lnTo>
                    <a:pt x="214" y="6238"/>
                  </a:lnTo>
                  <a:lnTo>
                    <a:pt x="199" y="6352"/>
                  </a:lnTo>
                  <a:lnTo>
                    <a:pt x="185" y="6467"/>
                  </a:lnTo>
                  <a:lnTo>
                    <a:pt x="173" y="6581"/>
                  </a:lnTo>
                  <a:lnTo>
                    <a:pt x="160" y="6697"/>
                  </a:lnTo>
                  <a:lnTo>
                    <a:pt x="148" y="6811"/>
                  </a:lnTo>
                  <a:lnTo>
                    <a:pt x="137" y="6927"/>
                  </a:lnTo>
                  <a:lnTo>
                    <a:pt x="127" y="7042"/>
                  </a:lnTo>
                  <a:lnTo>
                    <a:pt x="119" y="7158"/>
                  </a:lnTo>
                  <a:lnTo>
                    <a:pt x="105" y="7319"/>
                  </a:lnTo>
                  <a:lnTo>
                    <a:pt x="92" y="7481"/>
                  </a:lnTo>
                  <a:lnTo>
                    <a:pt x="79" y="7643"/>
                  </a:lnTo>
                  <a:lnTo>
                    <a:pt x="65" y="7805"/>
                  </a:lnTo>
                  <a:lnTo>
                    <a:pt x="54" y="7967"/>
                  </a:lnTo>
                  <a:lnTo>
                    <a:pt x="42" y="8130"/>
                  </a:lnTo>
                  <a:lnTo>
                    <a:pt x="31" y="8293"/>
                  </a:lnTo>
                  <a:lnTo>
                    <a:pt x="22" y="8456"/>
                  </a:lnTo>
                  <a:lnTo>
                    <a:pt x="14" y="8619"/>
                  </a:lnTo>
                  <a:lnTo>
                    <a:pt x="8" y="8782"/>
                  </a:lnTo>
                  <a:lnTo>
                    <a:pt x="3" y="8946"/>
                  </a:lnTo>
                  <a:lnTo>
                    <a:pt x="0" y="9109"/>
                  </a:lnTo>
                  <a:lnTo>
                    <a:pt x="0" y="9190"/>
                  </a:lnTo>
                  <a:lnTo>
                    <a:pt x="0" y="9273"/>
                  </a:lnTo>
                  <a:lnTo>
                    <a:pt x="1" y="9354"/>
                  </a:lnTo>
                  <a:lnTo>
                    <a:pt x="2" y="9437"/>
                  </a:lnTo>
                  <a:lnTo>
                    <a:pt x="3" y="9518"/>
                  </a:lnTo>
                  <a:lnTo>
                    <a:pt x="7" y="9599"/>
                  </a:lnTo>
                  <a:lnTo>
                    <a:pt x="10" y="9681"/>
                  </a:lnTo>
                  <a:lnTo>
                    <a:pt x="14" y="9763"/>
                  </a:lnTo>
                  <a:lnTo>
                    <a:pt x="21" y="9885"/>
                  </a:lnTo>
                  <a:lnTo>
                    <a:pt x="27" y="10006"/>
                  </a:lnTo>
                  <a:lnTo>
                    <a:pt x="34" y="10128"/>
                  </a:lnTo>
                  <a:lnTo>
                    <a:pt x="41" y="10249"/>
                  </a:lnTo>
                  <a:lnTo>
                    <a:pt x="47" y="10369"/>
                  </a:lnTo>
                  <a:lnTo>
                    <a:pt x="54" y="10490"/>
                  </a:lnTo>
                  <a:lnTo>
                    <a:pt x="61" y="10611"/>
                  </a:lnTo>
                  <a:lnTo>
                    <a:pt x="68" y="10731"/>
                  </a:lnTo>
                  <a:lnTo>
                    <a:pt x="74" y="10851"/>
                  </a:lnTo>
                  <a:lnTo>
                    <a:pt x="82" y="10971"/>
                  </a:lnTo>
                  <a:lnTo>
                    <a:pt x="90" y="11091"/>
                  </a:lnTo>
                  <a:lnTo>
                    <a:pt x="98" y="11213"/>
                  </a:lnTo>
                  <a:lnTo>
                    <a:pt x="108" y="11333"/>
                  </a:lnTo>
                  <a:lnTo>
                    <a:pt x="117" y="11454"/>
                  </a:lnTo>
                  <a:lnTo>
                    <a:pt x="127" y="11575"/>
                  </a:lnTo>
                  <a:lnTo>
                    <a:pt x="138" y="11697"/>
                  </a:lnTo>
                  <a:lnTo>
                    <a:pt x="149" y="11811"/>
                  </a:lnTo>
                  <a:lnTo>
                    <a:pt x="160" y="11926"/>
                  </a:lnTo>
                  <a:lnTo>
                    <a:pt x="172" y="12040"/>
                  </a:lnTo>
                  <a:lnTo>
                    <a:pt x="184" y="12154"/>
                  </a:lnTo>
                  <a:lnTo>
                    <a:pt x="197" y="12269"/>
                  </a:lnTo>
                  <a:lnTo>
                    <a:pt x="209" y="12383"/>
                  </a:lnTo>
                  <a:lnTo>
                    <a:pt x="223" y="12498"/>
                  </a:lnTo>
                  <a:lnTo>
                    <a:pt x="237" y="12611"/>
                  </a:lnTo>
                  <a:lnTo>
                    <a:pt x="252" y="12725"/>
                  </a:lnTo>
                  <a:lnTo>
                    <a:pt x="267" y="12839"/>
                  </a:lnTo>
                  <a:lnTo>
                    <a:pt x="281" y="12953"/>
                  </a:lnTo>
                  <a:lnTo>
                    <a:pt x="298" y="13066"/>
                  </a:lnTo>
                  <a:lnTo>
                    <a:pt x="314" y="13180"/>
                  </a:lnTo>
                  <a:lnTo>
                    <a:pt x="331" y="13293"/>
                  </a:lnTo>
                  <a:lnTo>
                    <a:pt x="349" y="13406"/>
                  </a:lnTo>
                  <a:lnTo>
                    <a:pt x="366" y="13519"/>
                  </a:lnTo>
                  <a:lnTo>
                    <a:pt x="398" y="13707"/>
                  </a:lnTo>
                  <a:lnTo>
                    <a:pt x="433" y="13905"/>
                  </a:lnTo>
                  <a:lnTo>
                    <a:pt x="470" y="14110"/>
                  </a:lnTo>
                  <a:lnTo>
                    <a:pt x="511" y="14322"/>
                  </a:lnTo>
                  <a:lnTo>
                    <a:pt x="555" y="14538"/>
                  </a:lnTo>
                  <a:lnTo>
                    <a:pt x="602" y="14757"/>
                  </a:lnTo>
                  <a:lnTo>
                    <a:pt x="650" y="14979"/>
                  </a:lnTo>
                  <a:lnTo>
                    <a:pt x="701" y="15200"/>
                  </a:lnTo>
                  <a:lnTo>
                    <a:pt x="729" y="15311"/>
                  </a:lnTo>
                  <a:lnTo>
                    <a:pt x="755" y="15420"/>
                  </a:lnTo>
                  <a:lnTo>
                    <a:pt x="784" y="15530"/>
                  </a:lnTo>
                  <a:lnTo>
                    <a:pt x="811" y="15639"/>
                  </a:lnTo>
                  <a:lnTo>
                    <a:pt x="840" y="15747"/>
                  </a:lnTo>
                  <a:lnTo>
                    <a:pt x="870" y="15854"/>
                  </a:lnTo>
                  <a:lnTo>
                    <a:pt x="899" y="15959"/>
                  </a:lnTo>
                  <a:lnTo>
                    <a:pt x="929" y="16064"/>
                  </a:lnTo>
                  <a:lnTo>
                    <a:pt x="960" y="16165"/>
                  </a:lnTo>
                  <a:lnTo>
                    <a:pt x="991" y="16266"/>
                  </a:lnTo>
                  <a:lnTo>
                    <a:pt x="1022" y="16365"/>
                  </a:lnTo>
                  <a:lnTo>
                    <a:pt x="1054" y="16461"/>
                  </a:lnTo>
                  <a:lnTo>
                    <a:pt x="1086" y="16556"/>
                  </a:lnTo>
                  <a:lnTo>
                    <a:pt x="1119" y="16646"/>
                  </a:lnTo>
                  <a:lnTo>
                    <a:pt x="1152" y="16735"/>
                  </a:lnTo>
                  <a:lnTo>
                    <a:pt x="1185" y="16821"/>
                  </a:lnTo>
                  <a:lnTo>
                    <a:pt x="1225" y="16920"/>
                  </a:lnTo>
                  <a:lnTo>
                    <a:pt x="1267" y="17017"/>
                  </a:lnTo>
                  <a:lnTo>
                    <a:pt x="1288" y="17064"/>
                  </a:lnTo>
                  <a:lnTo>
                    <a:pt x="1310" y="17111"/>
                  </a:lnTo>
                  <a:lnTo>
                    <a:pt x="1332" y="17156"/>
                  </a:lnTo>
                  <a:lnTo>
                    <a:pt x="1354" y="17202"/>
                  </a:lnTo>
                  <a:lnTo>
                    <a:pt x="1377" y="17247"/>
                  </a:lnTo>
                  <a:lnTo>
                    <a:pt x="1399" y="17290"/>
                  </a:lnTo>
                  <a:lnTo>
                    <a:pt x="1423" y="17334"/>
                  </a:lnTo>
                  <a:lnTo>
                    <a:pt x="1447" y="17376"/>
                  </a:lnTo>
                  <a:lnTo>
                    <a:pt x="1471" y="17417"/>
                  </a:lnTo>
                  <a:lnTo>
                    <a:pt x="1496" y="17459"/>
                  </a:lnTo>
                  <a:lnTo>
                    <a:pt x="1521" y="17499"/>
                  </a:lnTo>
                  <a:lnTo>
                    <a:pt x="1546" y="17538"/>
                  </a:lnTo>
                  <a:lnTo>
                    <a:pt x="1572" y="17576"/>
                  </a:lnTo>
                  <a:lnTo>
                    <a:pt x="1598" y="17614"/>
                  </a:lnTo>
                  <a:lnTo>
                    <a:pt x="1625" y="17651"/>
                  </a:lnTo>
                  <a:lnTo>
                    <a:pt x="1652" y="17687"/>
                  </a:lnTo>
                  <a:lnTo>
                    <a:pt x="1680" y="17722"/>
                  </a:lnTo>
                  <a:lnTo>
                    <a:pt x="1707" y="17756"/>
                  </a:lnTo>
                  <a:lnTo>
                    <a:pt x="1736" y="17789"/>
                  </a:lnTo>
                  <a:lnTo>
                    <a:pt x="1764" y="17822"/>
                  </a:lnTo>
                  <a:lnTo>
                    <a:pt x="1794" y="17853"/>
                  </a:lnTo>
                  <a:lnTo>
                    <a:pt x="1824" y="17884"/>
                  </a:lnTo>
                  <a:lnTo>
                    <a:pt x="1854" y="17914"/>
                  </a:lnTo>
                  <a:lnTo>
                    <a:pt x="1885" y="17943"/>
                  </a:lnTo>
                  <a:lnTo>
                    <a:pt x="1917" y="17970"/>
                  </a:lnTo>
                  <a:lnTo>
                    <a:pt x="1947" y="17998"/>
                  </a:lnTo>
                  <a:lnTo>
                    <a:pt x="1980" y="18023"/>
                  </a:lnTo>
                  <a:lnTo>
                    <a:pt x="2013" y="18048"/>
                  </a:lnTo>
                  <a:lnTo>
                    <a:pt x="2052" y="18075"/>
                  </a:lnTo>
                  <a:lnTo>
                    <a:pt x="2091" y="18102"/>
                  </a:lnTo>
                  <a:lnTo>
                    <a:pt x="2132" y="18127"/>
                  </a:lnTo>
                  <a:lnTo>
                    <a:pt x="2173" y="18151"/>
                  </a:lnTo>
                  <a:lnTo>
                    <a:pt x="2215" y="18174"/>
                  </a:lnTo>
                  <a:lnTo>
                    <a:pt x="2259" y="18194"/>
                  </a:lnTo>
                  <a:lnTo>
                    <a:pt x="2303" y="18214"/>
                  </a:lnTo>
                  <a:lnTo>
                    <a:pt x="2349" y="18232"/>
                  </a:lnTo>
                  <a:lnTo>
                    <a:pt x="2397" y="18249"/>
                  </a:lnTo>
                  <a:lnTo>
                    <a:pt x="2446" y="18264"/>
                  </a:lnTo>
                  <a:lnTo>
                    <a:pt x="2497" y="18277"/>
                  </a:lnTo>
                  <a:lnTo>
                    <a:pt x="2549" y="18287"/>
                  </a:lnTo>
                  <a:lnTo>
                    <a:pt x="2576" y="18292"/>
                  </a:lnTo>
                  <a:lnTo>
                    <a:pt x="2603" y="18296"/>
                  </a:lnTo>
                  <a:lnTo>
                    <a:pt x="2631" y="18300"/>
                  </a:lnTo>
                  <a:lnTo>
                    <a:pt x="2658" y="18303"/>
                  </a:lnTo>
                  <a:lnTo>
                    <a:pt x="2687" y="18305"/>
                  </a:lnTo>
                  <a:lnTo>
                    <a:pt x="2716" y="18308"/>
                  </a:lnTo>
                  <a:lnTo>
                    <a:pt x="2745" y="18309"/>
                  </a:lnTo>
                  <a:lnTo>
                    <a:pt x="2776" y="18309"/>
                  </a:lnTo>
                  <a:lnTo>
                    <a:pt x="2835" y="18310"/>
                  </a:lnTo>
                  <a:lnTo>
                    <a:pt x="2896" y="18310"/>
                  </a:lnTo>
                  <a:lnTo>
                    <a:pt x="2957" y="18309"/>
                  </a:lnTo>
                  <a:lnTo>
                    <a:pt x="3017" y="18308"/>
                  </a:lnTo>
                  <a:lnTo>
                    <a:pt x="3079" y="18305"/>
                  </a:lnTo>
                  <a:lnTo>
                    <a:pt x="3140" y="18303"/>
                  </a:lnTo>
                  <a:lnTo>
                    <a:pt x="3200" y="18300"/>
                  </a:lnTo>
                  <a:lnTo>
                    <a:pt x="3262" y="18296"/>
                  </a:lnTo>
                  <a:lnTo>
                    <a:pt x="3323" y="18292"/>
                  </a:lnTo>
                  <a:lnTo>
                    <a:pt x="3384" y="18287"/>
                  </a:lnTo>
                  <a:lnTo>
                    <a:pt x="3444" y="18283"/>
                  </a:lnTo>
                  <a:lnTo>
                    <a:pt x="3505" y="18277"/>
                  </a:lnTo>
                  <a:lnTo>
                    <a:pt x="3565" y="18271"/>
                  </a:lnTo>
                  <a:lnTo>
                    <a:pt x="3625" y="18264"/>
                  </a:lnTo>
                  <a:lnTo>
                    <a:pt x="3686" y="18257"/>
                  </a:lnTo>
                  <a:lnTo>
                    <a:pt x="3745" y="18250"/>
                  </a:lnTo>
                  <a:lnTo>
                    <a:pt x="3829" y="18240"/>
                  </a:lnTo>
                  <a:lnTo>
                    <a:pt x="3912" y="18230"/>
                  </a:lnTo>
                  <a:lnTo>
                    <a:pt x="3995" y="18218"/>
                  </a:lnTo>
                  <a:lnTo>
                    <a:pt x="4076" y="18206"/>
                  </a:lnTo>
                  <a:lnTo>
                    <a:pt x="4157" y="18192"/>
                  </a:lnTo>
                  <a:lnTo>
                    <a:pt x="4236" y="18178"/>
                  </a:lnTo>
                  <a:lnTo>
                    <a:pt x="4316" y="18165"/>
                  </a:lnTo>
                  <a:lnTo>
                    <a:pt x="4395" y="18150"/>
                  </a:lnTo>
                  <a:lnTo>
                    <a:pt x="4473" y="18134"/>
                  </a:lnTo>
                  <a:lnTo>
                    <a:pt x="4549" y="18118"/>
                  </a:lnTo>
                  <a:lnTo>
                    <a:pt x="4627" y="18101"/>
                  </a:lnTo>
                  <a:lnTo>
                    <a:pt x="4704" y="18083"/>
                  </a:lnTo>
                  <a:lnTo>
                    <a:pt x="4779" y="18066"/>
                  </a:lnTo>
                  <a:lnTo>
                    <a:pt x="4855" y="18048"/>
                  </a:lnTo>
                  <a:lnTo>
                    <a:pt x="4931" y="18028"/>
                  </a:lnTo>
                  <a:lnTo>
                    <a:pt x="5006" y="18009"/>
                  </a:lnTo>
                  <a:lnTo>
                    <a:pt x="5156" y="17969"/>
                  </a:lnTo>
                  <a:lnTo>
                    <a:pt x="5305" y="17927"/>
                  </a:lnTo>
                  <a:lnTo>
                    <a:pt x="5455" y="17882"/>
                  </a:lnTo>
                  <a:lnTo>
                    <a:pt x="5603" y="17836"/>
                  </a:lnTo>
                  <a:lnTo>
                    <a:pt x="5753" y="17789"/>
                  </a:lnTo>
                  <a:lnTo>
                    <a:pt x="5904" y="17741"/>
                  </a:lnTo>
                  <a:lnTo>
                    <a:pt x="6056" y="17691"/>
                  </a:lnTo>
                  <a:lnTo>
                    <a:pt x="6211" y="17639"/>
                  </a:lnTo>
                  <a:lnTo>
                    <a:pt x="6273" y="17619"/>
                  </a:lnTo>
                  <a:lnTo>
                    <a:pt x="6368" y="17586"/>
                  </a:lnTo>
                  <a:lnTo>
                    <a:pt x="6483" y="17544"/>
                  </a:lnTo>
                  <a:lnTo>
                    <a:pt x="6608" y="17501"/>
                  </a:lnTo>
                  <a:lnTo>
                    <a:pt x="6729" y="17456"/>
                  </a:lnTo>
                  <a:lnTo>
                    <a:pt x="6837" y="17415"/>
                  </a:lnTo>
                  <a:lnTo>
                    <a:pt x="6881" y="17398"/>
                  </a:lnTo>
                  <a:lnTo>
                    <a:pt x="6917" y="17382"/>
                  </a:lnTo>
                  <a:lnTo>
                    <a:pt x="6943" y="17369"/>
                  </a:lnTo>
                  <a:lnTo>
                    <a:pt x="6959" y="17361"/>
                  </a:lnTo>
                  <a:lnTo>
                    <a:pt x="6994" y="17351"/>
                  </a:lnTo>
                  <a:lnTo>
                    <a:pt x="7046" y="17333"/>
                  </a:lnTo>
                  <a:lnTo>
                    <a:pt x="7116" y="17308"/>
                  </a:lnTo>
                  <a:lnTo>
                    <a:pt x="7200" y="17277"/>
                  </a:lnTo>
                  <a:lnTo>
                    <a:pt x="7294" y="17240"/>
                  </a:lnTo>
                  <a:lnTo>
                    <a:pt x="7397" y="17200"/>
                  </a:lnTo>
                  <a:lnTo>
                    <a:pt x="7507" y="17156"/>
                  </a:lnTo>
                  <a:lnTo>
                    <a:pt x="7621" y="17112"/>
                  </a:lnTo>
                  <a:lnTo>
                    <a:pt x="7734" y="17066"/>
                  </a:lnTo>
                  <a:lnTo>
                    <a:pt x="7846" y="17021"/>
                  </a:lnTo>
                  <a:lnTo>
                    <a:pt x="7955" y="16977"/>
                  </a:lnTo>
                  <a:lnTo>
                    <a:pt x="8057" y="16937"/>
                  </a:lnTo>
                  <a:lnTo>
                    <a:pt x="8148" y="16899"/>
                  </a:lnTo>
                  <a:lnTo>
                    <a:pt x="8228" y="16867"/>
                  </a:lnTo>
                  <a:lnTo>
                    <a:pt x="8295" y="16841"/>
                  </a:lnTo>
                  <a:lnTo>
                    <a:pt x="8344" y="16821"/>
                  </a:lnTo>
                  <a:lnTo>
                    <a:pt x="8396" y="16799"/>
                  </a:lnTo>
                  <a:lnTo>
                    <a:pt x="8454" y="16778"/>
                  </a:lnTo>
                  <a:lnTo>
                    <a:pt x="8513" y="16755"/>
                  </a:lnTo>
                  <a:lnTo>
                    <a:pt x="8574" y="16731"/>
                  </a:lnTo>
                  <a:lnTo>
                    <a:pt x="8633" y="16707"/>
                  </a:lnTo>
                  <a:lnTo>
                    <a:pt x="8690" y="16682"/>
                  </a:lnTo>
                  <a:lnTo>
                    <a:pt x="8744" y="16658"/>
                  </a:lnTo>
                  <a:lnTo>
                    <a:pt x="8792" y="16633"/>
                  </a:lnTo>
                  <a:lnTo>
                    <a:pt x="8829" y="16621"/>
                  </a:lnTo>
                  <a:lnTo>
                    <a:pt x="8872" y="16605"/>
                  </a:lnTo>
                  <a:lnTo>
                    <a:pt x="8918" y="16587"/>
                  </a:lnTo>
                  <a:lnTo>
                    <a:pt x="8965" y="16565"/>
                  </a:lnTo>
                  <a:lnTo>
                    <a:pt x="9013" y="16543"/>
                  </a:lnTo>
                  <a:lnTo>
                    <a:pt x="9059" y="16522"/>
                  </a:lnTo>
                  <a:lnTo>
                    <a:pt x="9100" y="16502"/>
                  </a:lnTo>
                  <a:lnTo>
                    <a:pt x="9137" y="16485"/>
                  </a:lnTo>
                  <a:lnTo>
                    <a:pt x="9178" y="16465"/>
                  </a:lnTo>
                  <a:lnTo>
                    <a:pt x="9220" y="16447"/>
                  </a:lnTo>
                  <a:lnTo>
                    <a:pt x="9263" y="16429"/>
                  </a:lnTo>
                  <a:lnTo>
                    <a:pt x="9304" y="16409"/>
                  </a:lnTo>
                  <a:lnTo>
                    <a:pt x="9346" y="16391"/>
                  </a:lnTo>
                  <a:lnTo>
                    <a:pt x="9388" y="16371"/>
                  </a:lnTo>
                  <a:lnTo>
                    <a:pt x="9430" y="16352"/>
                  </a:lnTo>
                  <a:lnTo>
                    <a:pt x="9471" y="16331"/>
                  </a:lnTo>
                  <a:lnTo>
                    <a:pt x="9550" y="16292"/>
                  </a:lnTo>
                  <a:lnTo>
                    <a:pt x="9633" y="16254"/>
                  </a:lnTo>
                  <a:lnTo>
                    <a:pt x="9720" y="16214"/>
                  </a:lnTo>
                  <a:lnTo>
                    <a:pt x="9807" y="16173"/>
                  </a:lnTo>
                  <a:lnTo>
                    <a:pt x="9894" y="16132"/>
                  </a:lnTo>
                  <a:lnTo>
                    <a:pt x="9978" y="16091"/>
                  </a:lnTo>
                  <a:lnTo>
                    <a:pt x="10018" y="16069"/>
                  </a:lnTo>
                  <a:lnTo>
                    <a:pt x="10057" y="16048"/>
                  </a:lnTo>
                  <a:lnTo>
                    <a:pt x="10093" y="16026"/>
                  </a:lnTo>
                  <a:lnTo>
                    <a:pt x="10129" y="16004"/>
                  </a:lnTo>
                  <a:lnTo>
                    <a:pt x="10153" y="15994"/>
                  </a:lnTo>
                  <a:lnTo>
                    <a:pt x="10184" y="15979"/>
                  </a:lnTo>
                  <a:lnTo>
                    <a:pt x="10220" y="15962"/>
                  </a:lnTo>
                  <a:lnTo>
                    <a:pt x="10263" y="15939"/>
                  </a:lnTo>
                  <a:lnTo>
                    <a:pt x="10363" y="15886"/>
                  </a:lnTo>
                  <a:lnTo>
                    <a:pt x="10482" y="15821"/>
                  </a:lnTo>
                  <a:lnTo>
                    <a:pt x="10614" y="15748"/>
                  </a:lnTo>
                  <a:lnTo>
                    <a:pt x="10756" y="15669"/>
                  </a:lnTo>
                  <a:lnTo>
                    <a:pt x="10903" y="15584"/>
                  </a:lnTo>
                  <a:lnTo>
                    <a:pt x="11053" y="15498"/>
                  </a:lnTo>
                  <a:lnTo>
                    <a:pt x="11202" y="15411"/>
                  </a:lnTo>
                  <a:lnTo>
                    <a:pt x="11344" y="15328"/>
                  </a:lnTo>
                  <a:lnTo>
                    <a:pt x="11477" y="15249"/>
                  </a:lnTo>
                  <a:lnTo>
                    <a:pt x="11597" y="15176"/>
                  </a:lnTo>
                  <a:lnTo>
                    <a:pt x="11700" y="15111"/>
                  </a:lnTo>
                  <a:lnTo>
                    <a:pt x="11781" y="15060"/>
                  </a:lnTo>
                  <a:lnTo>
                    <a:pt x="11813" y="15038"/>
                  </a:lnTo>
                  <a:lnTo>
                    <a:pt x="11838" y="15021"/>
                  </a:lnTo>
                  <a:lnTo>
                    <a:pt x="11857" y="15007"/>
                  </a:lnTo>
                  <a:lnTo>
                    <a:pt x="11867" y="14997"/>
                  </a:lnTo>
                  <a:lnTo>
                    <a:pt x="11879" y="14991"/>
                  </a:lnTo>
                  <a:lnTo>
                    <a:pt x="11898" y="14982"/>
                  </a:lnTo>
                  <a:lnTo>
                    <a:pt x="11919" y="14970"/>
                  </a:lnTo>
                  <a:lnTo>
                    <a:pt x="11947" y="14954"/>
                  </a:lnTo>
                  <a:lnTo>
                    <a:pt x="12012" y="14913"/>
                  </a:lnTo>
                  <a:lnTo>
                    <a:pt x="12090" y="14864"/>
                  </a:lnTo>
                  <a:lnTo>
                    <a:pt x="12179" y="14806"/>
                  </a:lnTo>
                  <a:lnTo>
                    <a:pt x="12276" y="14741"/>
                  </a:lnTo>
                  <a:lnTo>
                    <a:pt x="12379" y="14672"/>
                  </a:lnTo>
                  <a:lnTo>
                    <a:pt x="12485" y="14600"/>
                  </a:lnTo>
                  <a:lnTo>
                    <a:pt x="12590" y="14528"/>
                  </a:lnTo>
                  <a:lnTo>
                    <a:pt x="12694" y="14457"/>
                  </a:lnTo>
                  <a:lnTo>
                    <a:pt x="12791" y="14388"/>
                  </a:lnTo>
                  <a:lnTo>
                    <a:pt x="12883" y="14324"/>
                  </a:lnTo>
                  <a:lnTo>
                    <a:pt x="12963" y="14267"/>
                  </a:lnTo>
                  <a:lnTo>
                    <a:pt x="13031" y="14218"/>
                  </a:lnTo>
                  <a:lnTo>
                    <a:pt x="13083" y="14179"/>
                  </a:lnTo>
                  <a:lnTo>
                    <a:pt x="13116" y="14152"/>
                  </a:lnTo>
                  <a:lnTo>
                    <a:pt x="13131" y="14143"/>
                  </a:lnTo>
                  <a:lnTo>
                    <a:pt x="13152" y="14131"/>
                  </a:lnTo>
                  <a:lnTo>
                    <a:pt x="13179" y="14112"/>
                  </a:lnTo>
                  <a:lnTo>
                    <a:pt x="13212" y="14088"/>
                  </a:lnTo>
                  <a:lnTo>
                    <a:pt x="13294" y="14030"/>
                  </a:lnTo>
                  <a:lnTo>
                    <a:pt x="13392" y="13958"/>
                  </a:lnTo>
                  <a:lnTo>
                    <a:pt x="13505" y="13873"/>
                  </a:lnTo>
                  <a:lnTo>
                    <a:pt x="13628" y="13779"/>
                  </a:lnTo>
                  <a:lnTo>
                    <a:pt x="13758" y="13680"/>
                  </a:lnTo>
                  <a:lnTo>
                    <a:pt x="13891" y="13578"/>
                  </a:lnTo>
                  <a:lnTo>
                    <a:pt x="14024" y="13475"/>
                  </a:lnTo>
                  <a:lnTo>
                    <a:pt x="14153" y="13374"/>
                  </a:lnTo>
                  <a:lnTo>
                    <a:pt x="14274" y="13278"/>
                  </a:lnTo>
                  <a:lnTo>
                    <a:pt x="14385" y="13190"/>
                  </a:lnTo>
                  <a:lnTo>
                    <a:pt x="14481" y="13112"/>
                  </a:lnTo>
                  <a:lnTo>
                    <a:pt x="14559" y="13048"/>
                  </a:lnTo>
                  <a:lnTo>
                    <a:pt x="14590" y="13022"/>
                  </a:lnTo>
                  <a:lnTo>
                    <a:pt x="14615" y="13000"/>
                  </a:lnTo>
                  <a:lnTo>
                    <a:pt x="14634" y="12982"/>
                  </a:lnTo>
                  <a:lnTo>
                    <a:pt x="14645" y="12970"/>
                  </a:lnTo>
                  <a:lnTo>
                    <a:pt x="14658" y="12963"/>
                  </a:lnTo>
                  <a:lnTo>
                    <a:pt x="14673" y="12954"/>
                  </a:lnTo>
                  <a:lnTo>
                    <a:pt x="14690" y="12942"/>
                  </a:lnTo>
                  <a:lnTo>
                    <a:pt x="14708" y="12928"/>
                  </a:lnTo>
                  <a:lnTo>
                    <a:pt x="14751" y="12895"/>
                  </a:lnTo>
                  <a:lnTo>
                    <a:pt x="14802" y="12854"/>
                  </a:lnTo>
                  <a:lnTo>
                    <a:pt x="14857" y="12807"/>
                  </a:lnTo>
                  <a:lnTo>
                    <a:pt x="14917" y="12756"/>
                  </a:lnTo>
                  <a:lnTo>
                    <a:pt x="14979" y="12701"/>
                  </a:lnTo>
                  <a:lnTo>
                    <a:pt x="15044" y="12645"/>
                  </a:lnTo>
                  <a:lnTo>
                    <a:pt x="15110" y="12587"/>
                  </a:lnTo>
                  <a:lnTo>
                    <a:pt x="15175" y="12530"/>
                  </a:lnTo>
                  <a:lnTo>
                    <a:pt x="15238" y="12475"/>
                  </a:lnTo>
                  <a:lnTo>
                    <a:pt x="15298" y="12421"/>
                  </a:lnTo>
                  <a:lnTo>
                    <a:pt x="15354" y="12372"/>
                  </a:lnTo>
                  <a:lnTo>
                    <a:pt x="15405" y="12328"/>
                  </a:lnTo>
                  <a:lnTo>
                    <a:pt x="15451" y="12291"/>
                  </a:lnTo>
                  <a:lnTo>
                    <a:pt x="15487" y="12261"/>
                  </a:lnTo>
                  <a:lnTo>
                    <a:pt x="15508" y="12245"/>
                  </a:lnTo>
                  <a:lnTo>
                    <a:pt x="15520" y="12233"/>
                  </a:lnTo>
                  <a:lnTo>
                    <a:pt x="15534" y="12220"/>
                  </a:lnTo>
                  <a:lnTo>
                    <a:pt x="15555" y="12200"/>
                  </a:lnTo>
                  <a:lnTo>
                    <a:pt x="15765" y="12013"/>
                  </a:lnTo>
                  <a:lnTo>
                    <a:pt x="15798" y="11979"/>
                  </a:lnTo>
                  <a:lnTo>
                    <a:pt x="15830" y="11947"/>
                  </a:lnTo>
                  <a:lnTo>
                    <a:pt x="15863" y="11915"/>
                  </a:lnTo>
                  <a:lnTo>
                    <a:pt x="15895" y="11884"/>
                  </a:lnTo>
                  <a:lnTo>
                    <a:pt x="15927" y="11853"/>
                  </a:lnTo>
                  <a:lnTo>
                    <a:pt x="15959" y="11823"/>
                  </a:lnTo>
                  <a:lnTo>
                    <a:pt x="15992" y="11790"/>
                  </a:lnTo>
                  <a:lnTo>
                    <a:pt x="16025" y="11758"/>
                  </a:lnTo>
                  <a:lnTo>
                    <a:pt x="16052" y="11733"/>
                  </a:lnTo>
                  <a:lnTo>
                    <a:pt x="16089" y="11696"/>
                  </a:lnTo>
                  <a:lnTo>
                    <a:pt x="16136" y="11649"/>
                  </a:lnTo>
                  <a:lnTo>
                    <a:pt x="16190" y="11595"/>
                  </a:lnTo>
                  <a:lnTo>
                    <a:pt x="16248" y="11535"/>
                  </a:lnTo>
                  <a:lnTo>
                    <a:pt x="16311" y="11470"/>
                  </a:lnTo>
                  <a:lnTo>
                    <a:pt x="16377" y="11403"/>
                  </a:lnTo>
                  <a:lnTo>
                    <a:pt x="16443" y="11335"/>
                  </a:lnTo>
                  <a:lnTo>
                    <a:pt x="16508" y="11268"/>
                  </a:lnTo>
                  <a:lnTo>
                    <a:pt x="16571" y="11202"/>
                  </a:lnTo>
                  <a:lnTo>
                    <a:pt x="16629" y="11140"/>
                  </a:lnTo>
                  <a:lnTo>
                    <a:pt x="16681" y="11084"/>
                  </a:lnTo>
                  <a:lnTo>
                    <a:pt x="16726" y="11036"/>
                  </a:lnTo>
                  <a:lnTo>
                    <a:pt x="16761" y="10997"/>
                  </a:lnTo>
                  <a:lnTo>
                    <a:pt x="16786" y="10969"/>
                  </a:lnTo>
                  <a:lnTo>
                    <a:pt x="16797" y="10953"/>
                  </a:lnTo>
                  <a:lnTo>
                    <a:pt x="16818" y="10935"/>
                  </a:lnTo>
                  <a:lnTo>
                    <a:pt x="16837" y="10915"/>
                  </a:lnTo>
                  <a:lnTo>
                    <a:pt x="16856" y="10896"/>
                  </a:lnTo>
                  <a:lnTo>
                    <a:pt x="16874" y="10875"/>
                  </a:lnTo>
                  <a:lnTo>
                    <a:pt x="16908" y="10833"/>
                  </a:lnTo>
                  <a:lnTo>
                    <a:pt x="16943" y="10789"/>
                  </a:lnTo>
                  <a:lnTo>
                    <a:pt x="17006" y="10707"/>
                  </a:lnTo>
                  <a:lnTo>
                    <a:pt x="17067" y="10626"/>
                  </a:lnTo>
                  <a:lnTo>
                    <a:pt x="17128" y="10543"/>
                  </a:lnTo>
                  <a:lnTo>
                    <a:pt x="17185" y="10462"/>
                  </a:lnTo>
                  <a:lnTo>
                    <a:pt x="17214" y="10421"/>
                  </a:lnTo>
                  <a:lnTo>
                    <a:pt x="17241" y="10379"/>
                  </a:lnTo>
                  <a:lnTo>
                    <a:pt x="17269" y="10337"/>
                  </a:lnTo>
                  <a:lnTo>
                    <a:pt x="17295" y="10296"/>
                  </a:lnTo>
                  <a:lnTo>
                    <a:pt x="17321" y="10254"/>
                  </a:lnTo>
                  <a:lnTo>
                    <a:pt x="17347" y="10211"/>
                  </a:lnTo>
                  <a:lnTo>
                    <a:pt x="17372" y="10169"/>
                  </a:lnTo>
                  <a:lnTo>
                    <a:pt x="17396" y="10125"/>
                  </a:lnTo>
                  <a:lnTo>
                    <a:pt x="17419" y="10081"/>
                  </a:lnTo>
                  <a:lnTo>
                    <a:pt x="17442" y="10037"/>
                  </a:lnTo>
                  <a:lnTo>
                    <a:pt x="17463" y="9992"/>
                  </a:lnTo>
                  <a:lnTo>
                    <a:pt x="17485" y="9946"/>
                  </a:lnTo>
                  <a:lnTo>
                    <a:pt x="17505" y="9900"/>
                  </a:lnTo>
                  <a:lnTo>
                    <a:pt x="17524" y="9853"/>
                  </a:lnTo>
                  <a:lnTo>
                    <a:pt x="17543" y="9805"/>
                  </a:lnTo>
                  <a:lnTo>
                    <a:pt x="17561" y="9757"/>
                  </a:lnTo>
                  <a:lnTo>
                    <a:pt x="17578" y="9708"/>
                  </a:lnTo>
                  <a:lnTo>
                    <a:pt x="17594" y="9657"/>
                  </a:lnTo>
                  <a:lnTo>
                    <a:pt x="17609" y="9606"/>
                  </a:lnTo>
                  <a:lnTo>
                    <a:pt x="17622" y="9553"/>
                  </a:lnTo>
                  <a:lnTo>
                    <a:pt x="17636" y="9501"/>
                  </a:lnTo>
                  <a:lnTo>
                    <a:pt x="17648" y="9446"/>
                  </a:lnTo>
                  <a:lnTo>
                    <a:pt x="17659" y="9391"/>
                  </a:lnTo>
                  <a:lnTo>
                    <a:pt x="17669" y="9334"/>
                  </a:lnTo>
                  <a:lnTo>
                    <a:pt x="17673" y="9309"/>
                  </a:lnTo>
                  <a:lnTo>
                    <a:pt x="17675" y="9283"/>
                  </a:lnTo>
                  <a:lnTo>
                    <a:pt x="17675" y="9255"/>
                  </a:lnTo>
                  <a:lnTo>
                    <a:pt x="17674" y="9226"/>
                  </a:lnTo>
                  <a:lnTo>
                    <a:pt x="17672" y="9196"/>
                  </a:lnTo>
                  <a:lnTo>
                    <a:pt x="17669" y="9165"/>
                  </a:lnTo>
                  <a:lnTo>
                    <a:pt x="17665" y="9133"/>
                  </a:lnTo>
                  <a:lnTo>
                    <a:pt x="17659" y="9101"/>
                  </a:lnTo>
                  <a:lnTo>
                    <a:pt x="17653" y="9068"/>
                  </a:lnTo>
                  <a:lnTo>
                    <a:pt x="17645" y="9034"/>
                  </a:lnTo>
                  <a:lnTo>
                    <a:pt x="17637" y="8999"/>
                  </a:lnTo>
                  <a:lnTo>
                    <a:pt x="17629" y="8965"/>
                  </a:lnTo>
                  <a:lnTo>
                    <a:pt x="17609" y="8895"/>
                  </a:lnTo>
                  <a:lnTo>
                    <a:pt x="17587" y="8825"/>
                  </a:lnTo>
                  <a:lnTo>
                    <a:pt x="17563" y="8757"/>
                  </a:lnTo>
                  <a:lnTo>
                    <a:pt x="17539" y="8689"/>
                  </a:lnTo>
                  <a:lnTo>
                    <a:pt x="17513" y="8624"/>
                  </a:lnTo>
                  <a:lnTo>
                    <a:pt x="17487" y="8563"/>
                  </a:lnTo>
                  <a:lnTo>
                    <a:pt x="17462" y="8506"/>
                  </a:lnTo>
                  <a:lnTo>
                    <a:pt x="17437" y="8455"/>
                  </a:lnTo>
                  <a:lnTo>
                    <a:pt x="17415" y="8408"/>
                  </a:lnTo>
                  <a:lnTo>
                    <a:pt x="17394" y="8369"/>
                  </a:lnTo>
                  <a:lnTo>
                    <a:pt x="17360" y="8310"/>
                  </a:lnTo>
                  <a:lnTo>
                    <a:pt x="17328" y="8254"/>
                  </a:lnTo>
                  <a:lnTo>
                    <a:pt x="17297" y="8203"/>
                  </a:lnTo>
                  <a:lnTo>
                    <a:pt x="17268" y="8155"/>
                  </a:lnTo>
                  <a:lnTo>
                    <a:pt x="17239" y="8109"/>
                  </a:lnTo>
                  <a:lnTo>
                    <a:pt x="17210" y="8066"/>
                  </a:lnTo>
                  <a:lnTo>
                    <a:pt x="17182" y="8023"/>
                  </a:lnTo>
                  <a:lnTo>
                    <a:pt x="17153" y="7981"/>
                  </a:lnTo>
                  <a:lnTo>
                    <a:pt x="17123" y="7941"/>
                  </a:lnTo>
                  <a:lnTo>
                    <a:pt x="17093" y="7900"/>
                  </a:lnTo>
                  <a:lnTo>
                    <a:pt x="17062" y="7858"/>
                  </a:lnTo>
                  <a:lnTo>
                    <a:pt x="17029" y="7816"/>
                  </a:lnTo>
                  <a:lnTo>
                    <a:pt x="16958" y="7727"/>
                  </a:lnTo>
                  <a:lnTo>
                    <a:pt x="16877" y="7627"/>
                  </a:lnTo>
                  <a:lnTo>
                    <a:pt x="16843" y="7585"/>
                  </a:lnTo>
                  <a:lnTo>
                    <a:pt x="16805" y="7540"/>
                  </a:lnTo>
                  <a:lnTo>
                    <a:pt x="16766" y="7493"/>
                  </a:lnTo>
                  <a:lnTo>
                    <a:pt x="16725" y="7446"/>
                  </a:lnTo>
                  <a:lnTo>
                    <a:pt x="16641" y="7350"/>
                  </a:lnTo>
                  <a:lnTo>
                    <a:pt x="16551" y="7253"/>
                  </a:lnTo>
                  <a:lnTo>
                    <a:pt x="16462" y="7157"/>
                  </a:lnTo>
                  <a:lnTo>
                    <a:pt x="16373" y="7065"/>
                  </a:lnTo>
                  <a:lnTo>
                    <a:pt x="16287" y="6978"/>
                  </a:lnTo>
                  <a:lnTo>
                    <a:pt x="16207" y="6899"/>
                  </a:lnTo>
                  <a:lnTo>
                    <a:pt x="16179" y="6872"/>
                  </a:lnTo>
                  <a:lnTo>
                    <a:pt x="16153" y="6842"/>
                  </a:lnTo>
                  <a:lnTo>
                    <a:pt x="16127" y="6811"/>
                  </a:lnTo>
                  <a:lnTo>
                    <a:pt x="16099" y="6779"/>
                  </a:lnTo>
                  <a:lnTo>
                    <a:pt x="16071" y="6747"/>
                  </a:lnTo>
                  <a:lnTo>
                    <a:pt x="16042" y="6715"/>
                  </a:lnTo>
                  <a:lnTo>
                    <a:pt x="16011" y="6683"/>
                  </a:lnTo>
                  <a:lnTo>
                    <a:pt x="15979" y="6652"/>
                  </a:lnTo>
                  <a:lnTo>
                    <a:pt x="14313" y="5186"/>
                  </a:lnTo>
                  <a:lnTo>
                    <a:pt x="14230" y="5121"/>
                  </a:lnTo>
                  <a:lnTo>
                    <a:pt x="14144" y="5052"/>
                  </a:lnTo>
                  <a:lnTo>
                    <a:pt x="14058" y="4981"/>
                  </a:lnTo>
                  <a:lnTo>
                    <a:pt x="13972" y="4911"/>
                  </a:lnTo>
                  <a:lnTo>
                    <a:pt x="13885" y="4840"/>
                  </a:lnTo>
                  <a:lnTo>
                    <a:pt x="13797" y="4769"/>
                  </a:lnTo>
                  <a:lnTo>
                    <a:pt x="13709" y="4700"/>
                  </a:lnTo>
                  <a:lnTo>
                    <a:pt x="13622" y="4634"/>
                  </a:lnTo>
                  <a:lnTo>
                    <a:pt x="13528" y="4565"/>
                  </a:lnTo>
                  <a:lnTo>
                    <a:pt x="13437" y="4496"/>
                  </a:lnTo>
                  <a:lnTo>
                    <a:pt x="13348" y="4430"/>
                  </a:lnTo>
                  <a:lnTo>
                    <a:pt x="13259" y="4364"/>
                  </a:lnTo>
                  <a:lnTo>
                    <a:pt x="13172" y="4299"/>
                  </a:lnTo>
                  <a:lnTo>
                    <a:pt x="13085" y="4234"/>
                  </a:lnTo>
                  <a:lnTo>
                    <a:pt x="12999" y="4170"/>
                  </a:lnTo>
                  <a:lnTo>
                    <a:pt x="12913" y="4107"/>
                  </a:lnTo>
                  <a:lnTo>
                    <a:pt x="12826" y="4043"/>
                  </a:lnTo>
                  <a:lnTo>
                    <a:pt x="12738" y="3980"/>
                  </a:lnTo>
                  <a:lnTo>
                    <a:pt x="12650" y="3916"/>
                  </a:lnTo>
                  <a:lnTo>
                    <a:pt x="12559" y="3852"/>
                  </a:lnTo>
                  <a:lnTo>
                    <a:pt x="12468" y="3787"/>
                  </a:lnTo>
                  <a:lnTo>
                    <a:pt x="12373" y="3722"/>
                  </a:lnTo>
                  <a:lnTo>
                    <a:pt x="12276" y="3655"/>
                  </a:lnTo>
                  <a:lnTo>
                    <a:pt x="12177" y="3589"/>
                  </a:lnTo>
                  <a:lnTo>
                    <a:pt x="12083" y="3525"/>
                  </a:lnTo>
                  <a:lnTo>
                    <a:pt x="11988" y="3463"/>
                  </a:lnTo>
                  <a:lnTo>
                    <a:pt x="11893" y="3402"/>
                  </a:lnTo>
                  <a:lnTo>
                    <a:pt x="11798" y="3340"/>
                  </a:lnTo>
                  <a:lnTo>
                    <a:pt x="11702" y="3280"/>
                  </a:lnTo>
                  <a:lnTo>
                    <a:pt x="11606" y="3219"/>
                  </a:lnTo>
                  <a:lnTo>
                    <a:pt x="11509" y="3158"/>
                  </a:lnTo>
                  <a:lnTo>
                    <a:pt x="11411" y="3097"/>
                  </a:lnTo>
                  <a:lnTo>
                    <a:pt x="11318" y="3037"/>
                  </a:lnTo>
                  <a:lnTo>
                    <a:pt x="11222" y="2979"/>
                  </a:lnTo>
                  <a:lnTo>
                    <a:pt x="11125" y="2920"/>
                  </a:lnTo>
                  <a:lnTo>
                    <a:pt x="11028" y="2863"/>
                  </a:lnTo>
                  <a:lnTo>
                    <a:pt x="10930" y="2806"/>
                  </a:lnTo>
                  <a:lnTo>
                    <a:pt x="10831" y="2749"/>
                  </a:lnTo>
                  <a:lnTo>
                    <a:pt x="10732" y="2692"/>
                  </a:lnTo>
                  <a:lnTo>
                    <a:pt x="10631" y="2635"/>
                  </a:lnTo>
                  <a:lnTo>
                    <a:pt x="10529" y="2579"/>
                  </a:lnTo>
                  <a:lnTo>
                    <a:pt x="10427" y="2523"/>
                  </a:lnTo>
                  <a:lnTo>
                    <a:pt x="10326" y="2468"/>
                  </a:lnTo>
                  <a:lnTo>
                    <a:pt x="10223" y="2413"/>
                  </a:lnTo>
                  <a:lnTo>
                    <a:pt x="10120" y="2359"/>
                  </a:lnTo>
                  <a:lnTo>
                    <a:pt x="10015" y="2305"/>
                  </a:lnTo>
                  <a:lnTo>
                    <a:pt x="9911" y="2251"/>
                  </a:lnTo>
                  <a:lnTo>
                    <a:pt x="9807" y="2198"/>
                  </a:lnTo>
                  <a:lnTo>
                    <a:pt x="9735" y="2162"/>
                  </a:lnTo>
                  <a:lnTo>
                    <a:pt x="9660" y="2124"/>
                  </a:lnTo>
                  <a:lnTo>
                    <a:pt x="9583" y="2086"/>
                  </a:lnTo>
                  <a:lnTo>
                    <a:pt x="9504" y="2047"/>
                  </a:lnTo>
                  <a:lnTo>
                    <a:pt x="9423" y="2010"/>
                  </a:lnTo>
                  <a:lnTo>
                    <a:pt x="9340" y="1971"/>
                  </a:lnTo>
                  <a:lnTo>
                    <a:pt x="9258" y="1932"/>
                  </a:lnTo>
                  <a:lnTo>
                    <a:pt x="9174" y="1893"/>
                  </a:lnTo>
                  <a:lnTo>
                    <a:pt x="9091" y="1855"/>
                  </a:lnTo>
                  <a:lnTo>
                    <a:pt x="9006" y="1816"/>
                  </a:lnTo>
                  <a:lnTo>
                    <a:pt x="8923" y="1780"/>
                  </a:lnTo>
                  <a:lnTo>
                    <a:pt x="8840" y="1743"/>
                  </a:lnTo>
                  <a:lnTo>
                    <a:pt x="8759" y="1707"/>
                  </a:lnTo>
                  <a:lnTo>
                    <a:pt x="8679" y="1673"/>
                  </a:lnTo>
                  <a:lnTo>
                    <a:pt x="8600" y="1640"/>
                  </a:lnTo>
                  <a:lnTo>
                    <a:pt x="8523" y="1608"/>
                  </a:lnTo>
                  <a:lnTo>
                    <a:pt x="8472" y="1587"/>
                  </a:lnTo>
                  <a:lnTo>
                    <a:pt x="8417" y="1562"/>
                  </a:lnTo>
                  <a:lnTo>
                    <a:pt x="8360" y="1537"/>
                  </a:lnTo>
                  <a:lnTo>
                    <a:pt x="8300" y="1511"/>
                  </a:lnTo>
                  <a:lnTo>
                    <a:pt x="8242" y="1485"/>
                  </a:lnTo>
                  <a:lnTo>
                    <a:pt x="8184" y="1461"/>
                  </a:lnTo>
                  <a:lnTo>
                    <a:pt x="8156" y="1451"/>
                  </a:lnTo>
                  <a:lnTo>
                    <a:pt x="8129" y="1442"/>
                  </a:lnTo>
                  <a:lnTo>
                    <a:pt x="8102" y="1433"/>
                  </a:lnTo>
                  <a:lnTo>
                    <a:pt x="8078" y="1426"/>
                  </a:lnTo>
                  <a:close/>
                </a:path>
              </a:pathLst>
            </a:custGeom>
            <a:solidFill>
              <a:schemeClr val="accent1"/>
            </a:solidFill>
            <a:ln cap="sq">
              <a:noFill/>
            </a:ln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00000"/>
                </a:lnSpc>
              </a:pPr>
              <a:endParaRPr kumimoji="1" lang="zh-CN" altLang="en-US"/>
            </a:p>
          </p:txBody>
        </p:sp>
      </p:grpSp>
      <p:sp>
        <p:nvSpPr>
          <p:cNvPr id="12" name="标题 1"/>
          <p:cNvSpPr txBox="1"/>
          <p:nvPr/>
        </p:nvSpPr>
        <p:spPr>
          <a:xfrm>
            <a:off x="2118400" y="4363407"/>
            <a:ext cx="36000" cy="90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rnd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0400" y="1610462"/>
            <a:ext cx="2952000" cy="2880000"/>
          </a:xfrm>
          <a:prstGeom prst="roundRect">
            <a:avLst>
              <a:gd name="adj" fmla="val 818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1666032"/>
            <a:ext cx="2952000" cy="3060000"/>
          </a:xfrm>
          <a:prstGeom prst="roundRect">
            <a:avLst>
              <a:gd name="adj" fmla="val 8187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635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76400" y="1874314"/>
            <a:ext cx="2520000" cy="540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资产负债率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76400" y="2488735"/>
            <a:ext cx="252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2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资产负债率 = 总负债 / 总资产，衡量企业负债水平，警戒线&gt;70%。例如，某企业负债率75%，表明其负债较高，偿债压力大。
行业差异：重资产行业如航空业资产负债率普遍较高，轻资产行业如互联网则较低。需结合行业特性分析。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866783" y="5114703"/>
            <a:ext cx="539235" cy="539235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866787" y="5245820"/>
            <a:ext cx="5334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071649" y="4363407"/>
            <a:ext cx="36000" cy="90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rnd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5820032" y="5114703"/>
            <a:ext cx="539235" cy="539235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5820036" y="5245820"/>
            <a:ext cx="5334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02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613649" y="1610462"/>
            <a:ext cx="2952000" cy="2880000"/>
          </a:xfrm>
          <a:prstGeom prst="roundRect">
            <a:avLst>
              <a:gd name="adj" fmla="val 818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4613649" y="1666032"/>
            <a:ext cx="2952000" cy="3060000"/>
          </a:xfrm>
          <a:prstGeom prst="roundRect">
            <a:avLst>
              <a:gd name="adj" fmla="val 8187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635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4829649" y="1874314"/>
            <a:ext cx="2520000" cy="540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产权比率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4829649" y="2488735"/>
            <a:ext cx="252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产权比率 = 总负债 / 所有者权益，反映财务杠杆效应。例如，某企业产权比率1.5，表明其负债是权益的1.5倍，杠杆较高。
风险评估：产权比率越高，财务风险越大。需关注企业是否过度依赖债务融资。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0024900" y="4363407"/>
            <a:ext cx="36000" cy="90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rnd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9773283" y="5114703"/>
            <a:ext cx="539235" cy="539235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9773287" y="5245820"/>
            <a:ext cx="5334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03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8566900" y="1610462"/>
            <a:ext cx="2952000" cy="2880000"/>
          </a:xfrm>
          <a:prstGeom prst="roundRect">
            <a:avLst>
              <a:gd name="adj" fmla="val 818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8566900" y="1666032"/>
            <a:ext cx="2952000" cy="3060000"/>
          </a:xfrm>
          <a:prstGeom prst="roundRect">
            <a:avLst>
              <a:gd name="adj" fmla="val 8187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635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8782900" y="1874314"/>
            <a:ext cx="2520000" cy="54000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利息保障倍数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8782900" y="2488735"/>
            <a:ext cx="2520000" cy="198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2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利息保障倍数 = EBIT / 利息费用，衡量企业支付利息的能力，安全边际&gt;3倍。例如，某企业EBIT为1000万元，利息费用300万元，倍数为3.33，偿债能力较强。
预警信号：若利息保障倍数连续3年&lt;1.5倍，表明企业偿债能力下降，需警惕财务风险。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核心指标体系</a:t>
            </a: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312914" y="1715494"/>
            <a:ext cx="8220273" cy="3959922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0800000">
            <a:off x="2016980" y="3658072"/>
            <a:ext cx="2496107" cy="2151819"/>
          </a:xfrm>
          <a:prstGeom prst="triangl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0800000" flipV="1">
            <a:off x="3370847" y="3686288"/>
            <a:ext cx="2496107" cy="2151819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0800000" flipV="1">
            <a:off x="660400" y="3686288"/>
            <a:ext cx="2496107" cy="2151819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0800000" flipV="1">
            <a:off x="2016980" y="1391367"/>
            <a:ext cx="2496107" cy="2151819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4004602" y="1975820"/>
            <a:ext cx="590258" cy="508844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V="1">
            <a:off x="4143324" y="2059848"/>
            <a:ext cx="312814" cy="269668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767923" y="2458732"/>
            <a:ext cx="5432954" cy="12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4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固定费用保障倍数 = EBIT /（利息费用 + 租赁费用），衡量企业支付固定费用的能力。例如，某企业租赁费用较高，该指标能更全面反映偿债能力。
应用场景：对于租赁业务较多的企业，该指标能更准确评估偿债压力。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767923" y="1651740"/>
            <a:ext cx="5432954" cy="69942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固定费用保障倍数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5167050" y="4056572"/>
            <a:ext cx="590258" cy="50884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5305772" y="4140600"/>
            <a:ext cx="312814" cy="269668"/>
          </a:xfrm>
          <a:prstGeom prst="triangl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930371" y="4539484"/>
            <a:ext cx="5432954" cy="1273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带息负债比率 = 带息负债 / 总资产，衡量企业带息负债水平。例如，某企业带息负债占总资产的40%，表明其债务负担较重。
行业对比：对比行业均值，若企业带息负债比率远高于行业均值，需关注其偿债能力。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930371" y="3732492"/>
            <a:ext cx="5432954" cy="69942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94440D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带息负债比率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0800000" flipV="1">
            <a:off x="1647544" y="1600738"/>
            <a:ext cx="738870" cy="636962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10800000" flipV="1">
            <a:off x="571643" y="2880839"/>
            <a:ext cx="1159770" cy="999806"/>
          </a:xfrm>
          <a:prstGeom prst="triangl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75000"/>
                  <a:alpha val="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988442" y="2464344"/>
            <a:ext cx="553182" cy="521384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1860" cap="flat">
            <a:solidFill>
              <a:schemeClr val="accent1">
                <a:lumMod val="20000"/>
                <a:lumOff val="80000"/>
              </a:schemeClr>
            </a:solidFill>
            <a:miter/>
          </a:ln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3025916" y="4227471"/>
            <a:ext cx="506440" cy="506510"/>
          </a:xfrm>
          <a:custGeom>
            <a:avLst/>
            <a:gdLst>
              <a:gd name="connsiteX0" fmla="*/ 579031 w 719895"/>
              <a:gd name="connsiteY0" fmla="*/ 554022 h 720000"/>
              <a:gd name="connsiteX1" fmla="*/ 596778 w 719895"/>
              <a:gd name="connsiteY1" fmla="*/ 561368 h 720000"/>
              <a:gd name="connsiteX2" fmla="*/ 712550 w 719895"/>
              <a:gd name="connsiteY2" fmla="*/ 677140 h 720000"/>
              <a:gd name="connsiteX3" fmla="*/ 712550 w 719895"/>
              <a:gd name="connsiteY3" fmla="*/ 712634 h 720000"/>
              <a:gd name="connsiteX4" fmla="*/ 694887 w 719895"/>
              <a:gd name="connsiteY4" fmla="*/ 720000 h 720000"/>
              <a:gd name="connsiteX5" fmla="*/ 677140 w 719895"/>
              <a:gd name="connsiteY5" fmla="*/ 712634 h 720000"/>
              <a:gd name="connsiteX6" fmla="*/ 561284 w 719895"/>
              <a:gd name="connsiteY6" fmla="*/ 596861 h 720000"/>
              <a:gd name="connsiteX7" fmla="*/ 561284 w 719895"/>
              <a:gd name="connsiteY7" fmla="*/ 561368 h 720000"/>
              <a:gd name="connsiteX8" fmla="*/ 579031 w 719895"/>
              <a:gd name="connsiteY8" fmla="*/ 554022 h 720000"/>
              <a:gd name="connsiteX9" fmla="*/ 301109 w 719895"/>
              <a:gd name="connsiteY9" fmla="*/ 0 h 720000"/>
              <a:gd name="connsiteX10" fmla="*/ 602219 w 719895"/>
              <a:gd name="connsiteY10" fmla="*/ 301109 h 720000"/>
              <a:gd name="connsiteX11" fmla="*/ 301109 w 719895"/>
              <a:gd name="connsiteY11" fmla="*/ 602219 h 720000"/>
              <a:gd name="connsiteX12" fmla="*/ 0 w 719895"/>
              <a:gd name="connsiteY12" fmla="*/ 301109 h 720000"/>
              <a:gd name="connsiteX13" fmla="*/ 301109 w 719895"/>
              <a:gd name="connsiteY13" fmla="*/ 0 h 720000"/>
            </a:gdLst>
            <a:ahLst/>
            <a:cxnLst/>
            <a:rect l="l" t="t" r="r" b="b"/>
            <a:pathLst>
              <a:path w="719895" h="720000">
                <a:moveTo>
                  <a:pt x="579031" y="554022"/>
                </a:moveTo>
                <a:cubicBezTo>
                  <a:pt x="585456" y="554022"/>
                  <a:pt x="591880" y="556471"/>
                  <a:pt x="596778" y="561368"/>
                </a:cubicBezTo>
                <a:lnTo>
                  <a:pt x="712550" y="677140"/>
                </a:lnTo>
                <a:cubicBezTo>
                  <a:pt x="722344" y="686935"/>
                  <a:pt x="722344" y="702840"/>
                  <a:pt x="712550" y="712634"/>
                </a:cubicBezTo>
                <a:cubicBezTo>
                  <a:pt x="707778" y="717573"/>
                  <a:pt x="701333" y="720000"/>
                  <a:pt x="694887" y="720000"/>
                </a:cubicBezTo>
                <a:cubicBezTo>
                  <a:pt x="688441" y="720000"/>
                  <a:pt x="681995" y="717573"/>
                  <a:pt x="677140" y="712634"/>
                </a:cubicBezTo>
                <a:lnTo>
                  <a:pt x="561284" y="596861"/>
                </a:lnTo>
                <a:cubicBezTo>
                  <a:pt x="551490" y="587067"/>
                  <a:pt x="551490" y="571162"/>
                  <a:pt x="561284" y="561368"/>
                </a:cubicBezTo>
                <a:cubicBezTo>
                  <a:pt x="566181" y="556471"/>
                  <a:pt x="572606" y="554022"/>
                  <a:pt x="579031" y="554022"/>
                </a:cubicBezTo>
                <a:close/>
                <a:moveTo>
                  <a:pt x="301109" y="0"/>
                </a:moveTo>
                <a:cubicBezTo>
                  <a:pt x="467443" y="0"/>
                  <a:pt x="602219" y="134859"/>
                  <a:pt x="602219" y="301109"/>
                </a:cubicBezTo>
                <a:cubicBezTo>
                  <a:pt x="602219" y="467443"/>
                  <a:pt x="467443" y="602219"/>
                  <a:pt x="301109" y="602219"/>
                </a:cubicBezTo>
                <a:cubicBezTo>
                  <a:pt x="134775" y="602219"/>
                  <a:pt x="0" y="467443"/>
                  <a:pt x="0" y="301109"/>
                </a:cubicBezTo>
                <a:cubicBezTo>
                  <a:pt x="0" y="134775"/>
                  <a:pt x="134775" y="0"/>
                  <a:pt x="301109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solidFill>
              <a:schemeClr val="accent1">
                <a:lumMod val="20000"/>
                <a:lumOff val="80000"/>
              </a:schemeClr>
            </a:solidFill>
            <a:miter/>
          </a:ln>
          <a:effectLst>
            <a:outerShdw blurRad="50800" dist="38100" dir="2700000" algn="tl" rotWithShape="0">
              <a:schemeClr val="accent3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593632" y="4792363"/>
            <a:ext cx="561052" cy="508654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solidFill>
              <a:schemeClr val="accent1">
                <a:lumMod val="20000"/>
                <a:lumOff val="80000"/>
              </a:schemeClr>
            </a:solidFill>
            <a:miter/>
          </a:ln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4395222" y="4814102"/>
            <a:ext cx="447356" cy="465176"/>
          </a:xfrm>
          <a:custGeom>
            <a:avLst/>
            <a:gdLst>
              <a:gd name="connsiteX0" fmla="*/ 198153 w 692417"/>
              <a:gd name="connsiteY0" fmla="*/ 663680 h 720001"/>
              <a:gd name="connsiteX1" fmla="*/ 239787 w 692417"/>
              <a:gd name="connsiteY1" fmla="*/ 663680 h 720001"/>
              <a:gd name="connsiteX2" fmla="*/ 295235 w 692417"/>
              <a:gd name="connsiteY2" fmla="*/ 663680 h 720001"/>
              <a:gd name="connsiteX3" fmla="*/ 397182 w 692417"/>
              <a:gd name="connsiteY3" fmla="*/ 663680 h 720001"/>
              <a:gd name="connsiteX4" fmla="*/ 452630 w 692417"/>
              <a:gd name="connsiteY4" fmla="*/ 663680 h 720001"/>
              <a:gd name="connsiteX5" fmla="*/ 494264 w 692417"/>
              <a:gd name="connsiteY5" fmla="*/ 663680 h 720001"/>
              <a:gd name="connsiteX6" fmla="*/ 522425 w 692417"/>
              <a:gd name="connsiteY6" fmla="*/ 691841 h 720001"/>
              <a:gd name="connsiteX7" fmla="*/ 494264 w 692417"/>
              <a:gd name="connsiteY7" fmla="*/ 720001 h 720001"/>
              <a:gd name="connsiteX8" fmla="*/ 452630 w 692417"/>
              <a:gd name="connsiteY8" fmla="*/ 720001 h 720001"/>
              <a:gd name="connsiteX9" fmla="*/ 397182 w 692417"/>
              <a:gd name="connsiteY9" fmla="*/ 720001 h 720001"/>
              <a:gd name="connsiteX10" fmla="*/ 295235 w 692417"/>
              <a:gd name="connsiteY10" fmla="*/ 720001 h 720001"/>
              <a:gd name="connsiteX11" fmla="*/ 239787 w 692417"/>
              <a:gd name="connsiteY11" fmla="*/ 720001 h 720001"/>
              <a:gd name="connsiteX12" fmla="*/ 198153 w 692417"/>
              <a:gd name="connsiteY12" fmla="*/ 720001 h 720001"/>
              <a:gd name="connsiteX13" fmla="*/ 169992 w 692417"/>
              <a:gd name="connsiteY13" fmla="*/ 691841 h 720001"/>
              <a:gd name="connsiteX14" fmla="*/ 198153 w 692417"/>
              <a:gd name="connsiteY14" fmla="*/ 663680 h 720001"/>
              <a:gd name="connsiteX15" fmla="*/ 154400 w 692417"/>
              <a:gd name="connsiteY15" fmla="*/ 572143 h 720001"/>
              <a:gd name="connsiteX16" fmla="*/ 154241 w 692417"/>
              <a:gd name="connsiteY16" fmla="*/ 572597 h 720001"/>
              <a:gd name="connsiteX17" fmla="*/ 160423 w 692417"/>
              <a:gd name="connsiteY17" fmla="*/ 572597 h 720001"/>
              <a:gd name="connsiteX18" fmla="*/ 346215 w 692417"/>
              <a:gd name="connsiteY18" fmla="*/ 0 h 720001"/>
              <a:gd name="connsiteX19" fmla="*/ 456041 w 692417"/>
              <a:gd name="connsiteY19" fmla="*/ 22341 h 720001"/>
              <a:gd name="connsiteX20" fmla="*/ 545873 w 692417"/>
              <a:gd name="connsiteY20" fmla="*/ 82980 h 720001"/>
              <a:gd name="connsiteX21" fmla="*/ 606513 w 692417"/>
              <a:gd name="connsiteY21" fmla="*/ 172812 h 720001"/>
              <a:gd name="connsiteX22" fmla="*/ 628853 w 692417"/>
              <a:gd name="connsiteY22" fmla="*/ 282638 h 720001"/>
              <a:gd name="connsiteX23" fmla="*/ 628853 w 692417"/>
              <a:gd name="connsiteY23" fmla="*/ 493091 h 720001"/>
              <a:gd name="connsiteX24" fmla="*/ 687990 w 692417"/>
              <a:gd name="connsiteY24" fmla="*/ 585551 h 720001"/>
              <a:gd name="connsiteX25" fmla="*/ 688929 w 692417"/>
              <a:gd name="connsiteY25" fmla="*/ 614275 h 720001"/>
              <a:gd name="connsiteX26" fmla="*/ 664336 w 692417"/>
              <a:gd name="connsiteY26" fmla="*/ 628918 h 720001"/>
              <a:gd name="connsiteX27" fmla="*/ 28189 w 692417"/>
              <a:gd name="connsiteY27" fmla="*/ 628918 h 720001"/>
              <a:gd name="connsiteX28" fmla="*/ 3596 w 692417"/>
              <a:gd name="connsiteY28" fmla="*/ 614462 h 720001"/>
              <a:gd name="connsiteX29" fmla="*/ 4159 w 692417"/>
              <a:gd name="connsiteY29" fmla="*/ 585927 h 720001"/>
              <a:gd name="connsiteX30" fmla="*/ 63578 w 692417"/>
              <a:gd name="connsiteY30" fmla="*/ 489336 h 720001"/>
              <a:gd name="connsiteX31" fmla="*/ 63578 w 692417"/>
              <a:gd name="connsiteY31" fmla="*/ 282638 h 720001"/>
              <a:gd name="connsiteX32" fmla="*/ 85919 w 692417"/>
              <a:gd name="connsiteY32" fmla="*/ 172812 h 720001"/>
              <a:gd name="connsiteX33" fmla="*/ 146558 w 692417"/>
              <a:gd name="connsiteY33" fmla="*/ 82980 h 720001"/>
              <a:gd name="connsiteX34" fmla="*/ 236389 w 692417"/>
              <a:gd name="connsiteY34" fmla="*/ 22341 h 720001"/>
              <a:gd name="connsiteX35" fmla="*/ 346215 w 692417"/>
              <a:gd name="connsiteY35" fmla="*/ 0 h 720001"/>
            </a:gdLst>
            <a:ahLst/>
            <a:cxnLst/>
            <a:rect l="l" t="t" r="r" b="b"/>
            <a:pathLst>
              <a:path w="692417" h="720001">
                <a:moveTo>
                  <a:pt x="198153" y="663680"/>
                </a:moveTo>
                <a:lnTo>
                  <a:pt x="239787" y="663680"/>
                </a:lnTo>
                <a:lnTo>
                  <a:pt x="295235" y="663680"/>
                </a:lnTo>
                <a:lnTo>
                  <a:pt x="397182" y="663680"/>
                </a:lnTo>
                <a:lnTo>
                  <a:pt x="452630" y="663680"/>
                </a:lnTo>
                <a:lnTo>
                  <a:pt x="494264" y="663680"/>
                </a:lnTo>
                <a:cubicBezTo>
                  <a:pt x="509847" y="663680"/>
                  <a:pt x="522425" y="676259"/>
                  <a:pt x="522425" y="691841"/>
                </a:cubicBezTo>
                <a:cubicBezTo>
                  <a:pt x="522425" y="707423"/>
                  <a:pt x="509753" y="720001"/>
                  <a:pt x="494264" y="720001"/>
                </a:cubicBezTo>
                <a:lnTo>
                  <a:pt x="452630" y="720001"/>
                </a:lnTo>
                <a:lnTo>
                  <a:pt x="397182" y="720001"/>
                </a:lnTo>
                <a:lnTo>
                  <a:pt x="295235" y="720001"/>
                </a:lnTo>
                <a:lnTo>
                  <a:pt x="239787" y="720001"/>
                </a:lnTo>
                <a:lnTo>
                  <a:pt x="198153" y="720001"/>
                </a:lnTo>
                <a:cubicBezTo>
                  <a:pt x="182571" y="720001"/>
                  <a:pt x="169992" y="707423"/>
                  <a:pt x="169992" y="691841"/>
                </a:cubicBezTo>
                <a:cubicBezTo>
                  <a:pt x="169992" y="676259"/>
                  <a:pt x="182571" y="663680"/>
                  <a:pt x="198153" y="663680"/>
                </a:cubicBezTo>
                <a:close/>
                <a:moveTo>
                  <a:pt x="154400" y="572143"/>
                </a:moveTo>
                <a:lnTo>
                  <a:pt x="154241" y="572597"/>
                </a:lnTo>
                <a:lnTo>
                  <a:pt x="160423" y="572597"/>
                </a:lnTo>
                <a:close/>
                <a:moveTo>
                  <a:pt x="346215" y="0"/>
                </a:moveTo>
                <a:cubicBezTo>
                  <a:pt x="384232" y="0"/>
                  <a:pt x="421122" y="7510"/>
                  <a:pt x="456041" y="22341"/>
                </a:cubicBezTo>
                <a:cubicBezTo>
                  <a:pt x="489646" y="36609"/>
                  <a:pt x="519872" y="57072"/>
                  <a:pt x="545873" y="82980"/>
                </a:cubicBezTo>
                <a:cubicBezTo>
                  <a:pt x="571875" y="108981"/>
                  <a:pt x="592245" y="139207"/>
                  <a:pt x="606513" y="172812"/>
                </a:cubicBezTo>
                <a:cubicBezTo>
                  <a:pt x="621344" y="207637"/>
                  <a:pt x="628853" y="244621"/>
                  <a:pt x="628853" y="282638"/>
                </a:cubicBezTo>
                <a:lnTo>
                  <a:pt x="628853" y="493091"/>
                </a:lnTo>
                <a:lnTo>
                  <a:pt x="687990" y="585551"/>
                </a:lnTo>
                <a:cubicBezTo>
                  <a:pt x="693528" y="594187"/>
                  <a:pt x="693904" y="605263"/>
                  <a:pt x="688929" y="614275"/>
                </a:cubicBezTo>
                <a:cubicBezTo>
                  <a:pt x="684048" y="623286"/>
                  <a:pt x="674567" y="628918"/>
                  <a:pt x="664336" y="628918"/>
                </a:cubicBezTo>
                <a:lnTo>
                  <a:pt x="28189" y="628918"/>
                </a:lnTo>
                <a:cubicBezTo>
                  <a:pt x="17958" y="628918"/>
                  <a:pt x="8571" y="623380"/>
                  <a:pt x="3596" y="614462"/>
                </a:cubicBezTo>
                <a:cubicBezTo>
                  <a:pt x="-1380" y="605545"/>
                  <a:pt x="-1192" y="594656"/>
                  <a:pt x="4159" y="585927"/>
                </a:cubicBezTo>
                <a:lnTo>
                  <a:pt x="63578" y="489336"/>
                </a:lnTo>
                <a:lnTo>
                  <a:pt x="63578" y="282638"/>
                </a:lnTo>
                <a:cubicBezTo>
                  <a:pt x="63578" y="244621"/>
                  <a:pt x="71087" y="207731"/>
                  <a:pt x="85919" y="172812"/>
                </a:cubicBezTo>
                <a:cubicBezTo>
                  <a:pt x="100186" y="139207"/>
                  <a:pt x="120650" y="108981"/>
                  <a:pt x="146558" y="82980"/>
                </a:cubicBezTo>
                <a:cubicBezTo>
                  <a:pt x="172465" y="56978"/>
                  <a:pt x="202785" y="36609"/>
                  <a:pt x="236389" y="22341"/>
                </a:cubicBezTo>
                <a:cubicBezTo>
                  <a:pt x="271214" y="7510"/>
                  <a:pt x="308199" y="0"/>
                  <a:pt x="346215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solidFill>
              <a:schemeClr val="accent1">
                <a:lumMod val="20000"/>
                <a:lumOff val="80000"/>
              </a:schemeClr>
            </a:solidFill>
            <a:miter/>
          </a:ln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衍生指标</a:t>
            </a: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3978" y="580016"/>
            <a:ext cx="2320815" cy="288195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二、资本结构深度分析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6195" y="-5715"/>
            <a:ext cx="4560570" cy="1059180"/>
            <a:chOff x="57" y="-9"/>
            <a:chExt cx="7182" cy="1668"/>
          </a:xfrm>
        </p:grpSpPr>
        <p:sp>
          <p:nvSpPr>
            <p:cNvPr id="15" name="标题 1"/>
            <p:cNvSpPr txBox="1"/>
            <p:nvPr/>
          </p:nvSpPr>
          <p:spPr>
            <a:xfrm flipV="1">
              <a:off x="57" y="-9"/>
              <a:ext cx="7183" cy="1669"/>
            </a:xfrm>
            <a:custGeom>
              <a:avLst/>
              <a:gdLst>
                <a:gd name="connsiteX0" fmla="*/ 0 w 4600122"/>
                <a:gd name="connsiteY0" fmla="*/ 1200521 h 1200521"/>
                <a:gd name="connsiteX1" fmla="*/ 4600122 w 4600122"/>
                <a:gd name="connsiteY1" fmla="*/ 1200521 h 1200521"/>
                <a:gd name="connsiteX2" fmla="*/ 4600122 w 4600122"/>
                <a:gd name="connsiteY2" fmla="*/ 1065295 h 1200521"/>
                <a:gd name="connsiteX3" fmla="*/ 3610964 w 4600122"/>
                <a:gd name="connsiteY3" fmla="*/ 0 h 1200521"/>
                <a:gd name="connsiteX4" fmla="*/ 0 w 4600122"/>
                <a:gd name="connsiteY4" fmla="*/ 0 h 1200521"/>
              </a:gdLst>
              <a:ahLst/>
              <a:cxnLst/>
              <a:rect l="l" t="t" r="r" b="b"/>
              <a:pathLst>
                <a:path w="4600122" h="1200521">
                  <a:moveTo>
                    <a:pt x="0" y="1200521"/>
                  </a:moveTo>
                  <a:lnTo>
                    <a:pt x="4600122" y="1200521"/>
                  </a:lnTo>
                  <a:lnTo>
                    <a:pt x="4600122" y="1065295"/>
                  </a:lnTo>
                  <a:cubicBezTo>
                    <a:pt x="4600122" y="476949"/>
                    <a:pt x="4157261" y="0"/>
                    <a:pt x="3610964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  <a:alpha val="60000"/>
                  </a:schemeClr>
                </a:gs>
              </a:gsLst>
              <a:lin ang="0" scaled="0"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pic>
          <p:nvPicPr>
            <p:cNvPr id="16" name="图片 -2147482624" descr="校徽及字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" y="71"/>
              <a:ext cx="6801" cy="137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306262" y="2531199"/>
            <a:ext cx="1919129" cy="516890"/>
          </a:xfrm>
          <a:custGeom>
            <a:avLst/>
            <a:gdLst>
              <a:gd name="T0" fmla="*/ 1099 w 1099"/>
              <a:gd name="T1" fmla="*/ 148 h 296"/>
              <a:gd name="T2" fmla="*/ 952 w 1099"/>
              <a:gd name="T3" fmla="*/ 296 h 296"/>
              <a:gd name="T4" fmla="*/ 0 w 1099"/>
              <a:gd name="T5" fmla="*/ 296 h 296"/>
              <a:gd name="T6" fmla="*/ 148 w 1099"/>
              <a:gd name="T7" fmla="*/ 148 h 296"/>
              <a:gd name="T8" fmla="*/ 0 w 1099"/>
              <a:gd name="T9" fmla="*/ 0 h 296"/>
              <a:gd name="T10" fmla="*/ 952 w 1099"/>
              <a:gd name="T11" fmla="*/ 0 h 296"/>
              <a:gd name="T12" fmla="*/ 1099 w 1099"/>
              <a:gd name="T13" fmla="*/ 148 h 296"/>
            </a:gdLst>
            <a:ahLst/>
            <a:cxnLst/>
            <a:rect l="0" t="0" r="r" b="b"/>
            <a:pathLst>
              <a:path w="1099" h="296">
                <a:moveTo>
                  <a:pt x="1099" y="148"/>
                </a:moveTo>
                <a:lnTo>
                  <a:pt x="952" y="296"/>
                </a:lnTo>
                <a:lnTo>
                  <a:pt x="0" y="296"/>
                </a:lnTo>
                <a:lnTo>
                  <a:pt x="148" y="148"/>
                </a:lnTo>
                <a:lnTo>
                  <a:pt x="0" y="0"/>
                </a:lnTo>
                <a:lnTo>
                  <a:pt x="952" y="0"/>
                </a:lnTo>
                <a:lnTo>
                  <a:pt x="1099" y="148"/>
                </a:lnTo>
                <a:close/>
              </a:path>
            </a:pathLst>
          </a:custGeom>
          <a:solidFill>
            <a:schemeClr val="bg2">
              <a:alpha val="1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306262" y="2374036"/>
            <a:ext cx="1919129" cy="593725"/>
          </a:xfrm>
          <a:custGeom>
            <a:avLst/>
            <a:gdLst>
              <a:gd name="T0" fmla="*/ 1099 w 1099"/>
              <a:gd name="T1" fmla="*/ 148 h 340"/>
              <a:gd name="T2" fmla="*/ 1099 w 1099"/>
              <a:gd name="T3" fmla="*/ 192 h 340"/>
              <a:gd name="T4" fmla="*/ 952 w 1099"/>
              <a:gd name="T5" fmla="*/ 340 h 340"/>
              <a:gd name="T6" fmla="*/ 0 w 1099"/>
              <a:gd name="T7" fmla="*/ 340 h 340"/>
              <a:gd name="T8" fmla="*/ 0 w 1099"/>
              <a:gd name="T9" fmla="*/ 294 h 340"/>
              <a:gd name="T10" fmla="*/ 148 w 1099"/>
              <a:gd name="T11" fmla="*/ 148 h 340"/>
              <a:gd name="T12" fmla="*/ 124 w 1099"/>
              <a:gd name="T13" fmla="*/ 170 h 340"/>
              <a:gd name="T14" fmla="*/ 0 w 1099"/>
              <a:gd name="T15" fmla="*/ 46 h 340"/>
              <a:gd name="T16" fmla="*/ 0 w 1099"/>
              <a:gd name="T17" fmla="*/ 0 h 340"/>
              <a:gd name="T18" fmla="*/ 952 w 1099"/>
              <a:gd name="T19" fmla="*/ 0 h 340"/>
              <a:gd name="T20" fmla="*/ 1099 w 1099"/>
              <a:gd name="T21" fmla="*/ 148 h 340"/>
            </a:gdLst>
            <a:ahLst/>
            <a:cxnLst/>
            <a:rect l="0" t="0" r="r" b="b"/>
            <a:pathLst>
              <a:path w="1099" h="340">
                <a:moveTo>
                  <a:pt x="1099" y="148"/>
                </a:moveTo>
                <a:lnTo>
                  <a:pt x="1099" y="192"/>
                </a:lnTo>
                <a:lnTo>
                  <a:pt x="952" y="340"/>
                </a:lnTo>
                <a:lnTo>
                  <a:pt x="0" y="340"/>
                </a:lnTo>
                <a:lnTo>
                  <a:pt x="0" y="294"/>
                </a:lnTo>
                <a:lnTo>
                  <a:pt x="148" y="148"/>
                </a:lnTo>
                <a:lnTo>
                  <a:pt x="124" y="170"/>
                </a:lnTo>
                <a:lnTo>
                  <a:pt x="0" y="46"/>
                </a:lnTo>
                <a:lnTo>
                  <a:pt x="0" y="0"/>
                </a:lnTo>
                <a:lnTo>
                  <a:pt x="952" y="0"/>
                </a:lnTo>
                <a:lnTo>
                  <a:pt x="1099" y="148"/>
                </a:ln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06262" y="2887435"/>
            <a:ext cx="1662430" cy="80327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968690" y="2632482"/>
            <a:ext cx="256699" cy="335280"/>
          </a:xfrm>
          <a:custGeom>
            <a:avLst/>
            <a:gdLst>
              <a:gd name="T0" fmla="*/ 0 w 147"/>
              <a:gd name="T1" fmla="*/ 192 h 192"/>
              <a:gd name="T2" fmla="*/ 0 w 147"/>
              <a:gd name="T3" fmla="*/ 146 h 192"/>
              <a:gd name="T4" fmla="*/ 147 w 147"/>
              <a:gd name="T5" fmla="*/ 0 h 192"/>
              <a:gd name="T6" fmla="*/ 147 w 147"/>
              <a:gd name="T7" fmla="*/ 44 h 192"/>
              <a:gd name="T8" fmla="*/ 0 w 147"/>
              <a:gd name="T9" fmla="*/ 192 h 192"/>
            </a:gdLst>
            <a:ahLst/>
            <a:cxnLst/>
            <a:rect l="0" t="0" r="r" b="b"/>
            <a:pathLst>
              <a:path w="147" h="192">
                <a:moveTo>
                  <a:pt x="0" y="192"/>
                </a:moveTo>
                <a:lnTo>
                  <a:pt x="0" y="146"/>
                </a:lnTo>
                <a:lnTo>
                  <a:pt x="147" y="0"/>
                </a:lnTo>
                <a:lnTo>
                  <a:pt x="147" y="44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1">
              <a:lumMod val="50000"/>
              <a:alpha val="3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306262" y="2374036"/>
            <a:ext cx="258445" cy="296863"/>
          </a:xfrm>
          <a:custGeom>
            <a:avLst/>
            <a:gdLst>
              <a:gd name="T0" fmla="*/ 0 w 148"/>
              <a:gd name="T1" fmla="*/ 46 h 170"/>
              <a:gd name="T2" fmla="*/ 0 w 148"/>
              <a:gd name="T3" fmla="*/ 0 h 170"/>
              <a:gd name="T4" fmla="*/ 148 w 148"/>
              <a:gd name="T5" fmla="*/ 148 h 170"/>
              <a:gd name="T6" fmla="*/ 124 w 148"/>
              <a:gd name="T7" fmla="*/ 170 h 170"/>
              <a:gd name="T8" fmla="*/ 0 w 148"/>
              <a:gd name="T9" fmla="*/ 46 h 170"/>
            </a:gdLst>
            <a:ahLst/>
            <a:cxnLst/>
            <a:rect l="0" t="0" r="r" b="b"/>
            <a:pathLst>
              <a:path w="148" h="170">
                <a:moveTo>
                  <a:pt x="0" y="46"/>
                </a:moveTo>
                <a:lnTo>
                  <a:pt x="0" y="0"/>
                </a:lnTo>
                <a:lnTo>
                  <a:pt x="148" y="148"/>
                </a:lnTo>
                <a:lnTo>
                  <a:pt x="124" y="170"/>
                </a:lnTo>
                <a:lnTo>
                  <a:pt x="0" y="46"/>
                </a:lnTo>
                <a:close/>
              </a:path>
            </a:pathLst>
          </a:custGeom>
          <a:solidFill>
            <a:schemeClr val="accent1">
              <a:lumMod val="50000"/>
              <a:alpha val="3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711391" y="2506752"/>
            <a:ext cx="1110615" cy="247967"/>
          </a:xfrm>
          <a:prstGeom prst="ellipse">
            <a:avLst/>
          </a:prstGeom>
          <a:solidFill>
            <a:schemeClr val="accent1">
              <a:lumMod val="50000"/>
              <a:alpha val="3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852431" y="1791336"/>
            <a:ext cx="828536" cy="828534"/>
          </a:xfrm>
          <a:prstGeom prst="ellipse">
            <a:avLst/>
          </a:pr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842009" y="1780913"/>
            <a:ext cx="849380" cy="849378"/>
          </a:xfrm>
          <a:custGeom>
            <a:avLst/>
            <a:gdLst>
              <a:gd name="T0" fmla="*/ 163 w 326"/>
              <a:gd name="T1" fmla="*/ 326 h 326"/>
              <a:gd name="T2" fmla="*/ 0 w 326"/>
              <a:gd name="T3" fmla="*/ 163 h 326"/>
              <a:gd name="T4" fmla="*/ 163 w 326"/>
              <a:gd name="T5" fmla="*/ 0 h 326"/>
              <a:gd name="T6" fmla="*/ 326 w 326"/>
              <a:gd name="T7" fmla="*/ 163 h 326"/>
              <a:gd name="T8" fmla="*/ 163 w 326"/>
              <a:gd name="T9" fmla="*/ 326 h 326"/>
              <a:gd name="T10" fmla="*/ 163 w 326"/>
              <a:gd name="T11" fmla="*/ 8 h 326"/>
              <a:gd name="T12" fmla="*/ 8 w 326"/>
              <a:gd name="T13" fmla="*/ 163 h 326"/>
              <a:gd name="T14" fmla="*/ 163 w 326"/>
              <a:gd name="T15" fmla="*/ 318 h 326"/>
              <a:gd name="T16" fmla="*/ 318 w 326"/>
              <a:gd name="T17" fmla="*/ 163 h 326"/>
              <a:gd name="T18" fmla="*/ 163 w 326"/>
              <a:gd name="T19" fmla="*/ 8 h 326"/>
            </a:gdLst>
            <a:ahLst/>
            <a:cxnLst/>
            <a:rect l="0" t="0" r="r" b="b"/>
            <a:pathLst>
              <a:path w="326" h="326">
                <a:moveTo>
                  <a:pt x="163" y="326"/>
                </a:moveTo>
                <a:cubicBezTo>
                  <a:pt x="73" y="326"/>
                  <a:pt x="0" y="253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3" y="0"/>
                  <a:pt x="326" y="73"/>
                  <a:pt x="326" y="163"/>
                </a:cubicBezTo>
                <a:cubicBezTo>
                  <a:pt x="326" y="253"/>
                  <a:pt x="253" y="326"/>
                  <a:pt x="163" y="326"/>
                </a:cubicBezTo>
                <a:close/>
                <a:moveTo>
                  <a:pt x="163" y="8"/>
                </a:moveTo>
                <a:cubicBezTo>
                  <a:pt x="78" y="8"/>
                  <a:pt x="8" y="78"/>
                  <a:pt x="8" y="163"/>
                </a:cubicBezTo>
                <a:cubicBezTo>
                  <a:pt x="8" y="248"/>
                  <a:pt x="78" y="318"/>
                  <a:pt x="163" y="318"/>
                </a:cubicBezTo>
                <a:cubicBezTo>
                  <a:pt x="248" y="318"/>
                  <a:pt x="318" y="248"/>
                  <a:pt x="318" y="163"/>
                </a:cubicBezTo>
                <a:cubicBezTo>
                  <a:pt x="318" y="78"/>
                  <a:pt x="248" y="8"/>
                  <a:pt x="163" y="8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036087" y="2003868"/>
            <a:ext cx="461224" cy="403794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306259" y="3863487"/>
            <a:ext cx="4320000" cy="16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理论要点：在无税条件下，企业价值与资本结构无关。例如，无论企业采用何种融资方式，其总价值保持不变。
现实局限：现实中企业需缴纳所得税，该理论假设条件与市场现实存在差异。</a:t>
            </a:r>
            <a:endParaRPr kumimoji="1" lang="zh-CN" altLang="en-US"/>
          </a:p>
        </p:txBody>
      </p:sp>
      <p:cxnSp>
        <p:nvCxnSpPr>
          <p:cNvPr id="13" name="标题 1"/>
          <p:cNvCxnSpPr/>
          <p:nvPr/>
        </p:nvCxnSpPr>
        <p:spPr>
          <a:xfrm>
            <a:off x="1306262" y="3744830"/>
            <a:ext cx="198000" cy="0"/>
          </a:xfrm>
          <a:prstGeom prst="line">
            <a:avLst/>
          </a:prstGeom>
          <a:noFill/>
          <a:ln w="27940" cap="rnd">
            <a:solidFill>
              <a:schemeClr val="accent1"/>
            </a:solidFill>
            <a:miter/>
          </a:ln>
        </p:spPr>
      </p:cxnSp>
      <p:sp>
        <p:nvSpPr>
          <p:cNvPr id="14" name="标题 1"/>
          <p:cNvSpPr txBox="1"/>
          <p:nvPr/>
        </p:nvSpPr>
        <p:spPr>
          <a:xfrm>
            <a:off x="1294074" y="2993887"/>
            <a:ext cx="4320000" cy="65321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无税条件下的资本结构无关论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565229" y="2534691"/>
            <a:ext cx="1920875" cy="513397"/>
          </a:xfrm>
          <a:custGeom>
            <a:avLst/>
            <a:gdLst>
              <a:gd name="T0" fmla="*/ 1100 w 1100"/>
              <a:gd name="T1" fmla="*/ 148 h 294"/>
              <a:gd name="T2" fmla="*/ 952 w 1100"/>
              <a:gd name="T3" fmla="*/ 294 h 294"/>
              <a:gd name="T4" fmla="*/ 0 w 1100"/>
              <a:gd name="T5" fmla="*/ 294 h 294"/>
              <a:gd name="T6" fmla="*/ 146 w 1100"/>
              <a:gd name="T7" fmla="*/ 148 h 294"/>
              <a:gd name="T8" fmla="*/ 0 w 1100"/>
              <a:gd name="T9" fmla="*/ 0 h 294"/>
              <a:gd name="T10" fmla="*/ 952 w 1100"/>
              <a:gd name="T11" fmla="*/ 0 h 294"/>
              <a:gd name="T12" fmla="*/ 1100 w 1100"/>
              <a:gd name="T13" fmla="*/ 148 h 294"/>
            </a:gdLst>
            <a:ahLst/>
            <a:cxnLst/>
            <a:rect l="0" t="0" r="r" b="b"/>
            <a:pathLst>
              <a:path w="1100" h="294">
                <a:moveTo>
                  <a:pt x="1100" y="148"/>
                </a:moveTo>
                <a:lnTo>
                  <a:pt x="952" y="294"/>
                </a:lnTo>
                <a:lnTo>
                  <a:pt x="0" y="294"/>
                </a:lnTo>
                <a:lnTo>
                  <a:pt x="146" y="148"/>
                </a:lnTo>
                <a:lnTo>
                  <a:pt x="0" y="0"/>
                </a:lnTo>
                <a:lnTo>
                  <a:pt x="952" y="0"/>
                </a:lnTo>
                <a:lnTo>
                  <a:pt x="1100" y="148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565229" y="2377529"/>
            <a:ext cx="1920875" cy="593725"/>
          </a:xfrm>
          <a:custGeom>
            <a:avLst/>
            <a:gdLst>
              <a:gd name="T0" fmla="*/ 1100 w 1100"/>
              <a:gd name="T1" fmla="*/ 146 h 340"/>
              <a:gd name="T2" fmla="*/ 1100 w 1100"/>
              <a:gd name="T3" fmla="*/ 192 h 340"/>
              <a:gd name="T4" fmla="*/ 952 w 1100"/>
              <a:gd name="T5" fmla="*/ 340 h 340"/>
              <a:gd name="T6" fmla="*/ 0 w 1100"/>
              <a:gd name="T7" fmla="*/ 340 h 340"/>
              <a:gd name="T8" fmla="*/ 0 w 1100"/>
              <a:gd name="T9" fmla="*/ 294 h 340"/>
              <a:gd name="T10" fmla="*/ 124 w 1100"/>
              <a:gd name="T11" fmla="*/ 170 h 340"/>
              <a:gd name="T12" fmla="*/ 0 w 1100"/>
              <a:gd name="T13" fmla="*/ 44 h 340"/>
              <a:gd name="T14" fmla="*/ 0 w 1100"/>
              <a:gd name="T15" fmla="*/ 0 h 340"/>
              <a:gd name="T16" fmla="*/ 952 w 1100"/>
              <a:gd name="T17" fmla="*/ 0 h 340"/>
              <a:gd name="T18" fmla="*/ 1100 w 1100"/>
              <a:gd name="T19" fmla="*/ 146 h 340"/>
            </a:gdLst>
            <a:ahLst/>
            <a:cxnLst/>
            <a:rect l="0" t="0" r="r" b="b"/>
            <a:pathLst>
              <a:path w="1100" h="340">
                <a:moveTo>
                  <a:pt x="1100" y="146"/>
                </a:moveTo>
                <a:lnTo>
                  <a:pt x="1100" y="192"/>
                </a:lnTo>
                <a:lnTo>
                  <a:pt x="952" y="340"/>
                </a:lnTo>
                <a:lnTo>
                  <a:pt x="0" y="340"/>
                </a:lnTo>
                <a:lnTo>
                  <a:pt x="0" y="294"/>
                </a:lnTo>
                <a:lnTo>
                  <a:pt x="124" y="170"/>
                </a:lnTo>
                <a:lnTo>
                  <a:pt x="0" y="44"/>
                </a:lnTo>
                <a:lnTo>
                  <a:pt x="0" y="0"/>
                </a:lnTo>
                <a:lnTo>
                  <a:pt x="952" y="0"/>
                </a:lnTo>
                <a:lnTo>
                  <a:pt x="1100" y="146"/>
                </a:ln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565229" y="2890927"/>
            <a:ext cx="1662430" cy="80327"/>
          </a:xfrm>
          <a:prstGeom prst="rect">
            <a:avLst/>
          </a:prstGeom>
          <a:solidFill>
            <a:schemeClr val="tx1">
              <a:alpha val="15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227661" y="2632482"/>
            <a:ext cx="258445" cy="338772"/>
          </a:xfrm>
          <a:custGeom>
            <a:avLst/>
            <a:gdLst>
              <a:gd name="T0" fmla="*/ 0 w 148"/>
              <a:gd name="T1" fmla="*/ 194 h 194"/>
              <a:gd name="T2" fmla="*/ 0 w 148"/>
              <a:gd name="T3" fmla="*/ 148 h 194"/>
              <a:gd name="T4" fmla="*/ 148 w 148"/>
              <a:gd name="T5" fmla="*/ 0 h 194"/>
              <a:gd name="T6" fmla="*/ 148 w 148"/>
              <a:gd name="T7" fmla="*/ 46 h 194"/>
              <a:gd name="T8" fmla="*/ 0 w 148"/>
              <a:gd name="T9" fmla="*/ 194 h 194"/>
            </a:gdLst>
            <a:ahLst/>
            <a:cxnLst/>
            <a:rect l="0" t="0" r="r" b="b"/>
            <a:pathLst>
              <a:path w="148" h="194">
                <a:moveTo>
                  <a:pt x="0" y="194"/>
                </a:moveTo>
                <a:lnTo>
                  <a:pt x="0" y="148"/>
                </a:lnTo>
                <a:lnTo>
                  <a:pt x="148" y="0"/>
                </a:lnTo>
                <a:lnTo>
                  <a:pt x="148" y="46"/>
                </a:lnTo>
                <a:lnTo>
                  <a:pt x="0" y="194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565229" y="2377529"/>
            <a:ext cx="254953" cy="296863"/>
          </a:xfrm>
          <a:custGeom>
            <a:avLst/>
            <a:gdLst>
              <a:gd name="T0" fmla="*/ 0 w 146"/>
              <a:gd name="T1" fmla="*/ 44 h 170"/>
              <a:gd name="T2" fmla="*/ 0 w 146"/>
              <a:gd name="T3" fmla="*/ 0 h 170"/>
              <a:gd name="T4" fmla="*/ 146 w 146"/>
              <a:gd name="T5" fmla="*/ 146 h 170"/>
              <a:gd name="T6" fmla="*/ 124 w 146"/>
              <a:gd name="T7" fmla="*/ 170 h 170"/>
              <a:gd name="T8" fmla="*/ 0 w 146"/>
              <a:gd name="T9" fmla="*/ 44 h 170"/>
            </a:gdLst>
            <a:ahLst/>
            <a:cxnLst/>
            <a:rect l="0" t="0" r="r" b="b"/>
            <a:pathLst>
              <a:path w="146" h="170">
                <a:moveTo>
                  <a:pt x="0" y="44"/>
                </a:moveTo>
                <a:lnTo>
                  <a:pt x="0" y="0"/>
                </a:lnTo>
                <a:lnTo>
                  <a:pt x="146" y="146"/>
                </a:lnTo>
                <a:lnTo>
                  <a:pt x="124" y="170"/>
                </a:lnTo>
                <a:lnTo>
                  <a:pt x="0" y="44"/>
                </a:lnTo>
                <a:close/>
              </a:path>
            </a:pathLst>
          </a:custGeom>
          <a:solidFill>
            <a:schemeClr val="accent2">
              <a:lumMod val="50000"/>
              <a:alpha val="3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970361" y="2510244"/>
            <a:ext cx="1107123" cy="247967"/>
          </a:xfrm>
          <a:prstGeom prst="ellipse">
            <a:avLst/>
          </a:prstGeom>
          <a:solidFill>
            <a:schemeClr val="accent2">
              <a:lumMod val="50000"/>
              <a:alpha val="30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110957" y="1794387"/>
            <a:ext cx="825930" cy="825928"/>
          </a:xfrm>
          <a:prstGeom prst="ellipse">
            <a:avLst/>
          </a:pr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7100536" y="1783964"/>
            <a:ext cx="846774" cy="846772"/>
          </a:xfrm>
          <a:custGeom>
            <a:avLst/>
            <a:gdLst>
              <a:gd name="T0" fmla="*/ 163 w 325"/>
              <a:gd name="T1" fmla="*/ 325 h 325"/>
              <a:gd name="T2" fmla="*/ 0 w 325"/>
              <a:gd name="T3" fmla="*/ 163 h 325"/>
              <a:gd name="T4" fmla="*/ 163 w 325"/>
              <a:gd name="T5" fmla="*/ 0 h 325"/>
              <a:gd name="T6" fmla="*/ 325 w 325"/>
              <a:gd name="T7" fmla="*/ 163 h 325"/>
              <a:gd name="T8" fmla="*/ 163 w 325"/>
              <a:gd name="T9" fmla="*/ 325 h 325"/>
              <a:gd name="T10" fmla="*/ 163 w 325"/>
              <a:gd name="T11" fmla="*/ 8 h 325"/>
              <a:gd name="T12" fmla="*/ 8 w 325"/>
              <a:gd name="T13" fmla="*/ 163 h 325"/>
              <a:gd name="T14" fmla="*/ 163 w 325"/>
              <a:gd name="T15" fmla="*/ 317 h 325"/>
              <a:gd name="T16" fmla="*/ 317 w 325"/>
              <a:gd name="T17" fmla="*/ 163 h 325"/>
              <a:gd name="T18" fmla="*/ 163 w 325"/>
              <a:gd name="T19" fmla="*/ 8 h 325"/>
            </a:gdLst>
            <a:ahLst/>
            <a:cxnLst/>
            <a:rect l="0" t="0" r="r" b="b"/>
            <a:pathLst>
              <a:path w="325" h="325">
                <a:moveTo>
                  <a:pt x="163" y="325"/>
                </a:moveTo>
                <a:cubicBezTo>
                  <a:pt x="73" y="325"/>
                  <a:pt x="0" y="252"/>
                  <a:pt x="0" y="163"/>
                </a:cubicBezTo>
                <a:cubicBezTo>
                  <a:pt x="0" y="73"/>
                  <a:pt x="73" y="0"/>
                  <a:pt x="163" y="0"/>
                </a:cubicBezTo>
                <a:cubicBezTo>
                  <a:pt x="252" y="0"/>
                  <a:pt x="325" y="73"/>
                  <a:pt x="325" y="163"/>
                </a:cubicBezTo>
                <a:cubicBezTo>
                  <a:pt x="325" y="252"/>
                  <a:pt x="252" y="325"/>
                  <a:pt x="163" y="325"/>
                </a:cubicBezTo>
                <a:close/>
                <a:moveTo>
                  <a:pt x="163" y="8"/>
                </a:moveTo>
                <a:cubicBezTo>
                  <a:pt x="77" y="8"/>
                  <a:pt x="8" y="77"/>
                  <a:pt x="8" y="163"/>
                </a:cubicBezTo>
                <a:cubicBezTo>
                  <a:pt x="8" y="248"/>
                  <a:pt x="77" y="317"/>
                  <a:pt x="163" y="317"/>
                </a:cubicBezTo>
                <a:cubicBezTo>
                  <a:pt x="248" y="317"/>
                  <a:pt x="317" y="248"/>
                  <a:pt x="317" y="163"/>
                </a:cubicBezTo>
                <a:cubicBezTo>
                  <a:pt x="317" y="77"/>
                  <a:pt x="248" y="8"/>
                  <a:pt x="163" y="8"/>
                </a:cubicBez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7307490" y="2030664"/>
            <a:ext cx="436354" cy="395604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565226" y="3863487"/>
            <a:ext cx="4320000" cy="16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理论要点：在有税条件下，负债可带来税盾效应，增加企业价值。例如，企业通过负债融资可减少应纳税所得额，降低税负。
实践应用：企业可通过合理增加负债，利用税盾效应提升股东价值。</a:t>
            </a:r>
            <a:endParaRPr kumimoji="1" lang="zh-CN" altLang="en-US"/>
          </a:p>
        </p:txBody>
      </p:sp>
      <p:cxnSp>
        <p:nvCxnSpPr>
          <p:cNvPr id="25" name="标题 1"/>
          <p:cNvCxnSpPr/>
          <p:nvPr/>
        </p:nvCxnSpPr>
        <p:spPr>
          <a:xfrm>
            <a:off x="6565229" y="3744830"/>
            <a:ext cx="198000" cy="0"/>
          </a:xfrm>
          <a:prstGeom prst="line">
            <a:avLst/>
          </a:prstGeom>
          <a:noFill/>
          <a:ln w="27940" cap="rnd">
            <a:solidFill>
              <a:schemeClr val="accent2"/>
            </a:solidFill>
            <a:miter/>
          </a:ln>
        </p:spPr>
      </p:cxnSp>
      <p:sp>
        <p:nvSpPr>
          <p:cNvPr id="26" name="标题 1"/>
          <p:cNvSpPr txBox="1"/>
          <p:nvPr/>
        </p:nvSpPr>
        <p:spPr>
          <a:xfrm>
            <a:off x="6553043" y="2993887"/>
            <a:ext cx="4320000" cy="65321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有税条件下的负债税盾效应</a:t>
            </a: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MM理论实践应用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247215" y="1515350"/>
            <a:ext cx="3687782" cy="3687782"/>
          </a:xfrm>
          <a:prstGeom prst="ellipse">
            <a:avLst/>
          </a:prstGeom>
          <a:noFill/>
          <a:ln w="38100" cap="sq">
            <a:gradFill>
              <a:gsLst>
                <a:gs pos="0">
                  <a:schemeClr val="accent1"/>
                </a:gs>
                <a:gs pos="30000">
                  <a:schemeClr val="bg1"/>
                </a:gs>
                <a:gs pos="70579">
                  <a:schemeClr val="bg1"/>
                </a:gs>
                <a:gs pos="100000">
                  <a:schemeClr val="accent2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790493" y="2058628"/>
            <a:ext cx="2601226" cy="2601226"/>
            <a:chOff x="4790493" y="2058628"/>
            <a:chExt cx="2601226" cy="2601226"/>
          </a:xfrm>
        </p:grpSpPr>
        <p:sp>
          <p:nvSpPr>
            <p:cNvPr id="5" name="标题 1"/>
            <p:cNvSpPr txBox="1"/>
            <p:nvPr/>
          </p:nvSpPr>
          <p:spPr>
            <a:xfrm>
              <a:off x="4790493" y="2058628"/>
              <a:ext cx="2601226" cy="260122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30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5111469" y="2372524"/>
              <a:ext cx="1973434" cy="1973434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  <a:effectLst/>
          </p:spPr>
          <p:txBody>
            <a:bodyPr vert="horz" wrap="square" lIns="96926" tIns="48463" rIns="96926" bIns="48463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7" name="标题 1"/>
          <p:cNvSpPr txBox="1"/>
          <p:nvPr/>
        </p:nvSpPr>
        <p:spPr>
          <a:xfrm>
            <a:off x="5111468" y="2996098"/>
            <a:ext cx="1973435" cy="7262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178182" y="3250007"/>
            <a:ext cx="147320" cy="1473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82677" y="3250007"/>
            <a:ext cx="147320" cy="147320"/>
          </a:xfrm>
          <a:prstGeom prst="ellipse">
            <a:avLst/>
          </a:prstGeom>
          <a:gradFill>
            <a:gsLst>
              <a:gs pos="0">
                <a:schemeClr val="accent2">
                  <a:lumMod val="90000"/>
                </a:schemeClr>
              </a:gs>
              <a:gs pos="70000">
                <a:schemeClr val="accent2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6926" tIns="48463" rIns="96926" bIns="48463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46246" y="3455904"/>
            <a:ext cx="3300816" cy="15993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180">
                <a:ln w="12700">
                  <a:noFill/>
                </a:ln>
                <a:solidFill>
                  <a:srgbClr val="262626">
                    <a:alpha val="6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理论要点：权衡理论认为，企业需权衡负债的税盾收益与破产成本。例如，当负债带来的税盾收益等于破产成本时，达到最优资本结构。
应用方法：企业通过计算边际收益与边际成本，找到平衡点，优化资本结构。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51996" y="2774752"/>
            <a:ext cx="3294466" cy="6922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权衡理论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238589" y="3455904"/>
            <a:ext cx="3294465" cy="15993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80">
                <a:ln w="12700">
                  <a:noFill/>
                </a:ln>
                <a:solidFill>
                  <a:srgbClr val="262626">
                    <a:alpha val="6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经营租赁资本化：经营租赁在表外核算，但实质上存在隐性杠杆。例如，企业通过经营租赁获取资产，需识别并资本化处理。
永续债重分类：永续债具有负债属性，需合理重分类。例如，某企业永续债占比较高，需将其计入负债，准确反映资本结构。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238589" y="2774752"/>
            <a:ext cx="3294466" cy="6922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隐性杠杆识别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H="1">
            <a:off x="0" y="0"/>
            <a:ext cx="1008000" cy="1008000"/>
          </a:xfrm>
          <a:custGeom>
            <a:avLst/>
            <a:gdLst>
              <a:gd name="connsiteX0" fmla="*/ 1008000 w 1008000"/>
              <a:gd name="connsiteY0" fmla="*/ 0 h 1008000"/>
              <a:gd name="connsiteX1" fmla="*/ 870392 w 1008000"/>
              <a:gd name="connsiteY1" fmla="*/ 0 h 1008000"/>
              <a:gd name="connsiteX2" fmla="*/ 713360 w 1008000"/>
              <a:gd name="connsiteY2" fmla="*/ 0 h 1008000"/>
              <a:gd name="connsiteX3" fmla="*/ 48404 w 1008000"/>
              <a:gd name="connsiteY3" fmla="*/ 0 h 1008000"/>
              <a:gd name="connsiteX4" fmla="*/ 14261 w 1008000"/>
              <a:gd name="connsiteY4" fmla="*/ 82628 h 1008000"/>
              <a:gd name="connsiteX5" fmla="*/ 765717 w 1008000"/>
              <a:gd name="connsiteY5" fmla="*/ 836017 h 1008000"/>
              <a:gd name="connsiteX6" fmla="*/ 772508 w 1008000"/>
              <a:gd name="connsiteY6" fmla="*/ 841197 h 1008000"/>
              <a:gd name="connsiteX7" fmla="*/ 776419 w 1008000"/>
              <a:gd name="connsiteY7" fmla="*/ 844157 h 1008000"/>
              <a:gd name="connsiteX8" fmla="*/ 925586 w 1008000"/>
              <a:gd name="connsiteY8" fmla="*/ 993725 h 1008000"/>
              <a:gd name="connsiteX9" fmla="*/ 1008000 w 1008000"/>
              <a:gd name="connsiteY9" fmla="*/ 959508 h 1008000"/>
              <a:gd name="connsiteX10" fmla="*/ 1008000 w 1008000"/>
              <a:gd name="connsiteY10" fmla="*/ 294640 h 1008000"/>
              <a:gd name="connsiteX11" fmla="*/ 1008000 w 1008000"/>
              <a:gd name="connsiteY11" fmla="*/ 137994 h 1008000"/>
            </a:gdLst>
            <a:ahLst/>
            <a:cxnLst/>
            <a:rect l="l" t="t" r="r" b="b"/>
            <a:pathLst>
              <a:path w="1008000" h="1008000">
                <a:moveTo>
                  <a:pt x="1008000" y="0"/>
                </a:moveTo>
                <a:lnTo>
                  <a:pt x="870392" y="0"/>
                </a:lnTo>
                <a:lnTo>
                  <a:pt x="713360" y="0"/>
                </a:lnTo>
                <a:lnTo>
                  <a:pt x="48404" y="0"/>
                </a:lnTo>
                <a:cubicBezTo>
                  <a:pt x="5389" y="0"/>
                  <a:pt x="-16207" y="52140"/>
                  <a:pt x="14261" y="82628"/>
                </a:cubicBezTo>
                <a:lnTo>
                  <a:pt x="765717" y="836017"/>
                </a:lnTo>
                <a:cubicBezTo>
                  <a:pt x="767729" y="838052"/>
                  <a:pt x="770016" y="839795"/>
                  <a:pt x="772508" y="841197"/>
                </a:cubicBezTo>
                <a:cubicBezTo>
                  <a:pt x="773944" y="841993"/>
                  <a:pt x="775262" y="842990"/>
                  <a:pt x="776419" y="844157"/>
                </a:cubicBezTo>
                <a:lnTo>
                  <a:pt x="925586" y="993725"/>
                </a:lnTo>
                <a:cubicBezTo>
                  <a:pt x="955995" y="1024227"/>
                  <a:pt x="1008000" y="1002605"/>
                  <a:pt x="1008000" y="959508"/>
                </a:cubicBezTo>
                <a:lnTo>
                  <a:pt x="1008000" y="294640"/>
                </a:lnTo>
                <a:lnTo>
                  <a:pt x="1008000" y="137994"/>
                </a:lnTo>
                <a:close/>
              </a:path>
            </a:pathLst>
          </a:custGeom>
          <a:solidFill>
            <a:schemeClr val="accent1"/>
          </a:solidFill>
          <a:ln w="3584" cap="flat">
            <a:noFill/>
            <a:miter/>
          </a:ln>
          <a:effectLst>
            <a:outerShdw blurRad="317500" dist="190500" dir="8100000" algn="tr" rotWithShape="0">
              <a:schemeClr val="tx1">
                <a:lumMod val="50000"/>
                <a:lumOff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55292" y="420464"/>
            <a:ext cx="10567087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最优资本结构判定</a:t>
            </a: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三、长期偿债能力趋势诊断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2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3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ags/tag4.xml><?xml version="1.0" encoding="utf-8"?>
<p:tagLst xmlns:p="http://schemas.openxmlformats.org/presentationml/2006/main">
  <p:tag name="KSO_WM_DIAGRAM_VIRTUALLY_FRAME" val="{&quot;height&quot;:45.74968503937007,&quot;left&quot;:34.13984251968504,&quot;top&quot;:395.2070866141732,&quot;width&quot;:414.4723622047244}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55A11"/>
      </a:accent1>
      <a:accent2>
        <a:srgbClr val="833C0B"/>
      </a:accent2>
      <a:accent3>
        <a:srgbClr val="C55A11"/>
      </a:accent3>
      <a:accent4>
        <a:srgbClr val="833C0B"/>
      </a:accent4>
      <a:accent5>
        <a:srgbClr val="C55A11"/>
      </a:accent5>
      <a:accent6>
        <a:srgbClr val="833C0B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3018</Words>
  <Application>WPS 演示</Application>
  <PresentationFormat/>
  <Paragraphs>234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Arial</vt:lpstr>
      <vt:lpstr>宋体</vt:lpstr>
      <vt:lpstr>Wingdings</vt:lpstr>
      <vt:lpstr>Source Han Sans</vt:lpstr>
      <vt:lpstr>Source Han Sans CN Bold</vt:lpstr>
      <vt:lpstr>OPPOSans H</vt:lpstr>
      <vt:lpstr>等线</vt:lpstr>
      <vt:lpstr>微软雅黑</vt:lpstr>
      <vt:lpstr>Arial Unicode MS</vt:lpstr>
      <vt:lpstr>Calibri</vt:lpstr>
      <vt:lpstr>OPPOSans B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王娜</cp:lastModifiedBy>
  <cp:revision>4</cp:revision>
  <dcterms:created xsi:type="dcterms:W3CDTF">2025-04-09T13:20:00Z</dcterms:created>
  <dcterms:modified xsi:type="dcterms:W3CDTF">2025-04-10T06:25:15Z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D1AD964BC3AF46F28F7961969EFC9E1F_12</vt:lpwstr>
  </property>
  <property fmtid="{D5CDD505-2E9C-101B-9397-08002B2CF9AE}" pid="3" name="KSOProductBuildVer">
    <vt:lpwstr>2052-12.1.0.19302</vt:lpwstr>
  </property>
</Properties>
</file>